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charts/chart11.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notesSlides/notesSlide16.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3.xml" ContentType="application/vnd.openxmlformats-officedocument.drawingml.chartshapes+xml"/>
  <Override PartName="/ppt/notesSlides/notesSlide17.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8.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ags/tag1.xml" ContentType="application/vnd.openxmlformats-officedocument.presentationml.tags+xml"/>
  <Override PartName="/ppt/notesSlides/notesSlide19.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4.xml" ContentType="application/vnd.openxmlformats-officedocument.drawingml.chartshapes+xml"/>
  <Override PartName="/ppt/notesSlides/notesSlide20.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5.xml" ContentType="application/vnd.openxmlformats-officedocument.drawingml.chartshapes+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41"/>
  </p:notesMasterIdLst>
  <p:handoutMasterIdLst>
    <p:handoutMasterId r:id="rId42"/>
  </p:handoutMasterIdLst>
  <p:sldIdLst>
    <p:sldId id="5840" r:id="rId5"/>
    <p:sldId id="5779" r:id="rId6"/>
    <p:sldId id="5665" r:id="rId7"/>
    <p:sldId id="5966" r:id="rId8"/>
    <p:sldId id="5973" r:id="rId9"/>
    <p:sldId id="5956" r:id="rId10"/>
    <p:sldId id="5828" r:id="rId11"/>
    <p:sldId id="5964" r:id="rId12"/>
    <p:sldId id="5967" r:id="rId13"/>
    <p:sldId id="5959" r:id="rId14"/>
    <p:sldId id="5957" r:id="rId15"/>
    <p:sldId id="5667" r:id="rId16"/>
    <p:sldId id="5815" r:id="rId17"/>
    <p:sldId id="5819" r:id="rId18"/>
    <p:sldId id="5900" r:id="rId19"/>
    <p:sldId id="5687" r:id="rId20"/>
    <p:sldId id="5899" r:id="rId21"/>
    <p:sldId id="5816" r:id="rId22"/>
    <p:sldId id="5163" r:id="rId23"/>
    <p:sldId id="5894" r:id="rId24"/>
    <p:sldId id="5817" r:id="rId25"/>
    <p:sldId id="5971" r:id="rId26"/>
    <p:sldId id="5813" r:id="rId27"/>
    <p:sldId id="5719" r:id="rId28"/>
    <p:sldId id="5720" r:id="rId29"/>
    <p:sldId id="5814" r:id="rId30"/>
    <p:sldId id="5895" r:id="rId31"/>
    <p:sldId id="5896" r:id="rId32"/>
    <p:sldId id="5955" r:id="rId33"/>
    <p:sldId id="5579" r:id="rId34"/>
    <p:sldId id="5672" r:id="rId35"/>
    <p:sldId id="5673" r:id="rId36"/>
    <p:sldId id="5952" r:id="rId37"/>
    <p:sldId id="5872" r:id="rId38"/>
    <p:sldId id="5688" r:id="rId39"/>
    <p:sldId id="5853" r:id="rId40"/>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D7BCE69-FC0A-5E41-9DAE-7827E4E046D5}">
          <p14:sldIdLst>
            <p14:sldId id="5840"/>
          </p14:sldIdLst>
        </p14:section>
        <p14:section name="Population" id="{61C6AA0C-4D4E-4A83-9FD6-47910862FC6D}">
          <p14:sldIdLst>
            <p14:sldId id="5779"/>
            <p14:sldId id="5665"/>
          </p14:sldIdLst>
        </p14:section>
        <p14:section name="Inflation" id="{54EB0116-D598-4C82-91C7-18A1110D9D5D}">
          <p14:sldIdLst>
            <p14:sldId id="5966"/>
            <p14:sldId id="5973"/>
            <p14:sldId id="5956"/>
            <p14:sldId id="5828"/>
            <p14:sldId id="5964"/>
          </p14:sldIdLst>
        </p14:section>
        <p14:section name="Supply Chain" id="{D94135C6-89DD-4A39-B0C1-DA484A4A91AD}">
          <p14:sldIdLst>
            <p14:sldId id="5967"/>
            <p14:sldId id="5959"/>
            <p14:sldId id="5957"/>
            <p14:sldId id="5667"/>
          </p14:sldIdLst>
        </p14:section>
        <p14:section name="Housing" id="{BB2C0285-0815-0340-A3A4-41BAB39BB073}">
          <p14:sldIdLst>
            <p14:sldId id="5815"/>
            <p14:sldId id="5819"/>
            <p14:sldId id="5900"/>
            <p14:sldId id="5687"/>
            <p14:sldId id="5899"/>
          </p14:sldIdLst>
        </p14:section>
        <p14:section name="Employment" id="{D64A8FE3-ECD7-E44F-BC18-E290B05BA9AA}">
          <p14:sldIdLst>
            <p14:sldId id="5816"/>
            <p14:sldId id="5163"/>
            <p14:sldId id="5894"/>
          </p14:sldIdLst>
        </p14:section>
        <p14:section name="Labor Force" id="{BDCF7BA0-0D90-44BA-BDCE-07BB6BC979CE}">
          <p14:sldIdLst>
            <p14:sldId id="5817"/>
            <p14:sldId id="5971"/>
          </p14:sldIdLst>
        </p14:section>
        <p14:section name="Wages" id="{9999D4D5-53B6-CC4F-862A-07B8D9CD6A08}">
          <p14:sldIdLst>
            <p14:sldId id="5813"/>
            <p14:sldId id="5719"/>
            <p14:sldId id="5720"/>
          </p14:sldIdLst>
        </p14:section>
        <p14:section name="Spending" id="{2D5ACC1E-AD5D-484D-9E8C-0769228D4609}">
          <p14:sldIdLst>
            <p14:sldId id="5814"/>
            <p14:sldId id="5895"/>
            <p14:sldId id="5896"/>
            <p14:sldId id="5955"/>
          </p14:sldIdLst>
        </p14:section>
        <p14:section name="Unemployment" id="{83E23B37-69C3-934C-9EDA-441B40D49BD8}">
          <p14:sldIdLst>
            <p14:sldId id="5579"/>
            <p14:sldId id="5672"/>
            <p14:sldId id="5673"/>
            <p14:sldId id="5952"/>
            <p14:sldId id="5872"/>
          </p14:sldIdLst>
        </p14:section>
        <p14:section name="Conclusion" id="{54D6C293-8600-4E9F-9E91-F151F4D2FFD5}">
          <p14:sldIdLst>
            <p14:sldId id="5688"/>
            <p14:sldId id="5853"/>
          </p14:sldIdLst>
        </p14:section>
      </p14:sectionLst>
    </p:ext>
    <p:ext uri="{EFAFB233-063F-42B5-8137-9DF3F51BA10A}">
      <p15:sldGuideLst xmlns:p15="http://schemas.microsoft.com/office/powerpoint/2012/main">
        <p15:guide id="1" orient="horz" pos="2160" userDrawn="1">
          <p15:clr>
            <a:srgbClr val="A4A3A4"/>
          </p15:clr>
        </p15:guide>
        <p15:guide id="2" pos="25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sada, Michelle" initials="PM" lastIdx="224" clrIdx="0">
    <p:extLst>
      <p:ext uri="{19B8F6BF-5375-455C-9EA6-DF929625EA0E}">
        <p15:presenceInfo xmlns:p15="http://schemas.microsoft.com/office/powerpoint/2012/main" userId="S::mpo@sandag.org::6b1e1bac-e37a-4dd8-b89a-ebf761e0e351" providerId="AD"/>
      </p:ext>
    </p:extLst>
  </p:cmAuthor>
  <p:cmAuthor id="2" name="Guichard, Stephanie" initials="GS" lastIdx="184" clrIdx="1">
    <p:extLst>
      <p:ext uri="{19B8F6BF-5375-455C-9EA6-DF929625EA0E}">
        <p15:presenceInfo xmlns:p15="http://schemas.microsoft.com/office/powerpoint/2012/main" userId="S::sgu@sandag.org::3c93792f-0556-4c89-a43c-241a0517ab14" providerId="AD"/>
      </p:ext>
    </p:extLst>
  </p:cmAuthor>
  <p:cmAuthor id="3" name="Beri, Darpan" initials="BD" lastIdx="185" clrIdx="2">
    <p:extLst>
      <p:ext uri="{19B8F6BF-5375-455C-9EA6-DF929625EA0E}">
        <p15:presenceInfo xmlns:p15="http://schemas.microsoft.com/office/powerpoint/2012/main" userId="S::dbe@sandag.org::55203a11-b145-4f0b-99f4-aab179878486" providerId="AD"/>
      </p:ext>
    </p:extLst>
  </p:cmAuthor>
  <p:cmAuthor id="4" name="Cortes, Rachel" initials="CR" lastIdx="2" clrIdx="3">
    <p:extLst>
      <p:ext uri="{19B8F6BF-5375-455C-9EA6-DF929625EA0E}">
        <p15:presenceInfo xmlns:p15="http://schemas.microsoft.com/office/powerpoint/2012/main" userId="S::rco@sandag.org::31f69aac-56ce-4c9a-af16-7c21a19453a6" providerId="AD"/>
      </p:ext>
    </p:extLst>
  </p:cmAuthor>
  <p:cmAuthor id="5" name="matt@matterstrategiesllc.com" initials="ma" lastIdx="1" clrIdx="4">
    <p:extLst>
      <p:ext uri="{19B8F6BF-5375-455C-9EA6-DF929625EA0E}">
        <p15:presenceInfo xmlns:p15="http://schemas.microsoft.com/office/powerpoint/2012/main" userId="S::urn:spo:guest#matt@matterstrategiesllc.com::" providerId="AD"/>
      </p:ext>
    </p:extLst>
  </p:cmAuthor>
  <p:cmAuthor id="6" name="Wen, Aileena" initials="WA" lastIdx="42" clrIdx="5">
    <p:extLst>
      <p:ext uri="{19B8F6BF-5375-455C-9EA6-DF929625EA0E}">
        <p15:presenceInfo xmlns:p15="http://schemas.microsoft.com/office/powerpoint/2012/main" userId="S::awen@sandag.org::7cec866b-9f4f-4947-af68-6e51ff96e6f2" providerId="AD"/>
      </p:ext>
    </p:extLst>
  </p:cmAuthor>
  <p:cmAuthor id="7" name="Gordon, Andy" initials="GA" lastIdx="2" clrIdx="6">
    <p:extLst>
      <p:ext uri="{19B8F6BF-5375-455C-9EA6-DF929625EA0E}">
        <p15:presenceInfo xmlns:p15="http://schemas.microsoft.com/office/powerpoint/2012/main" userId="S::ago@sandag.org::e29873f1-14c4-417b-ab51-07d9cf55813d" providerId="AD"/>
      </p:ext>
    </p:extLst>
  </p:cmAuthor>
  <p:cmAuthor id="8" name="Villyard, Andrea" initials="VA" lastIdx="33" clrIdx="7">
    <p:extLst>
      <p:ext uri="{19B8F6BF-5375-455C-9EA6-DF929625EA0E}">
        <p15:presenceInfo xmlns:p15="http://schemas.microsoft.com/office/powerpoint/2012/main" userId="S::avil@sandag.org::738ac578-794e-4b7a-ad7e-dcd26b20067e" providerId="AD"/>
      </p:ext>
    </p:extLst>
  </p:cmAuthor>
  <p:cmAuthor id="9" name="Graffeo, Rachel" initials="GR" lastIdx="6" clrIdx="8">
    <p:extLst>
      <p:ext uri="{19B8F6BF-5375-455C-9EA6-DF929625EA0E}">
        <p15:presenceInfo xmlns:p15="http://schemas.microsoft.com/office/powerpoint/2012/main" userId="S::rgraf@sandag.org::117d95a7-c9ce-40af-bea2-c57773caac79" providerId="AD"/>
      </p:ext>
    </p:extLst>
  </p:cmAuthor>
  <p:cmAuthor id="10" name="Grace Murphy" initials="GM" lastIdx="14" clrIdx="9">
    <p:extLst>
      <p:ext uri="{19B8F6BF-5375-455C-9EA6-DF929625EA0E}">
        <p15:presenceInfo xmlns:p15="http://schemas.microsoft.com/office/powerpoint/2012/main" userId="S::gmu@sandag.org::81e09657-eb9e-4db0-8d4d-f25c55ffc8d2" providerId="AD"/>
      </p:ext>
    </p:extLst>
  </p:cmAuthor>
  <p:cmAuthor id="11" name="Robyn Wapner" initials="RW" lastIdx="14" clrIdx="10">
    <p:extLst>
      <p:ext uri="{19B8F6BF-5375-455C-9EA6-DF929625EA0E}">
        <p15:presenceInfo xmlns:p15="http://schemas.microsoft.com/office/powerpoint/2012/main" userId="S::rwap@sandag.org::edbd3afb-47ce-482a-a830-6d8c6786410d" providerId="AD"/>
      </p:ext>
    </p:extLst>
  </p:cmAuthor>
  <p:cmAuthor id="12" name="Gregory Boscaiu" initials="GB" lastIdx="4" clrIdx="11">
    <p:extLst>
      <p:ext uri="{19B8F6BF-5375-455C-9EA6-DF929625EA0E}">
        <p15:presenceInfo xmlns:p15="http://schemas.microsoft.com/office/powerpoint/2012/main" userId="S::gbo@sandag.org::78426aea-d795-4051-b19d-42ad09435387" providerId="AD"/>
      </p:ext>
    </p:extLst>
  </p:cmAuthor>
  <p:cmAuthor id="13" name="Grace Chung" initials="GC" lastIdx="1" clrIdx="12">
    <p:extLst>
      <p:ext uri="{19B8F6BF-5375-455C-9EA6-DF929625EA0E}">
        <p15:presenceInfo xmlns:p15="http://schemas.microsoft.com/office/powerpoint/2012/main" userId="S::cchu@sandag.org::b7aa4f34-68bc-4f37-9449-bf58595ff8e2" providerId="AD"/>
      </p:ext>
    </p:extLst>
  </p:cmAuthor>
  <p:cmAuthor id="14" name="Lisa Starace" initials="LS" lastIdx="43" clrIdx="13">
    <p:extLst>
      <p:ext uri="{19B8F6BF-5375-455C-9EA6-DF929625EA0E}">
        <p15:presenceInfo xmlns:p15="http://schemas.microsoft.com/office/powerpoint/2012/main" userId="S::lst@sandag.org::af71929f-bdef-4e25-80fb-83f119e6fdbd" providerId="AD"/>
      </p:ext>
    </p:extLst>
  </p:cmAuthor>
  <p:cmAuthor id="15" name="Jim Miller" initials="JM" lastIdx="9" clrIdx="14">
    <p:extLst>
      <p:ext uri="{19B8F6BF-5375-455C-9EA6-DF929625EA0E}">
        <p15:presenceInfo xmlns:p15="http://schemas.microsoft.com/office/powerpoint/2012/main" userId="S::jmi@sandag.org::3cf1a20d-da5d-47fe-9263-a714fd2b3c69" providerId="AD"/>
      </p:ext>
    </p:extLst>
  </p:cmAuthor>
  <p:cmAuthor id="16" name="Jeffrey Castanon" initials="JC" lastIdx="14" clrIdx="15">
    <p:extLst>
      <p:ext uri="{19B8F6BF-5375-455C-9EA6-DF929625EA0E}">
        <p15:presenceInfo xmlns:p15="http://schemas.microsoft.com/office/powerpoint/2012/main" userId="S::jcast@sandag.org::c7ce75f8-80cb-4745-bbf9-17690293d893" providerId="AD"/>
      </p:ext>
    </p:extLst>
  </p:cmAuthor>
  <p:cmAuthor id="17" name="Jeffrey Castanon" initials="JC [2]" lastIdx="2" clrIdx="16">
    <p:extLst>
      <p:ext uri="{19B8F6BF-5375-455C-9EA6-DF929625EA0E}">
        <p15:presenceInfo xmlns:p15="http://schemas.microsoft.com/office/powerpoint/2012/main" userId="Jeffrey Castanon" providerId="None"/>
      </p:ext>
    </p:extLst>
  </p:cmAuthor>
  <p:cmAuthor id="18" name="Cathy Tran" initials="CT" lastIdx="16" clrIdx="17">
    <p:extLst>
      <p:ext uri="{19B8F6BF-5375-455C-9EA6-DF929625EA0E}">
        <p15:presenceInfo xmlns:p15="http://schemas.microsoft.com/office/powerpoint/2012/main" userId="S::ctr@sandag.org::457d075d-e7f9-4c84-85f9-d79cda9457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274B"/>
    <a:srgbClr val="FFCCCC"/>
    <a:srgbClr val="FF9999"/>
    <a:srgbClr val="FF5050"/>
    <a:srgbClr val="FF7C80"/>
    <a:srgbClr val="990000"/>
    <a:srgbClr val="D9D9D9"/>
    <a:srgbClr val="00B0F0"/>
    <a:srgbClr val="1E2C51"/>
    <a:srgbClr val="418E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EB58C1-7C8E-4012-8FFA-77A97902EC41}" v="80" dt="2022-01-17T00:15:33.251"/>
    <p1510:client id="{C09CDB5F-C894-44B2-99CF-6ED0A694E69C}" v="314" dt="2022-01-17T00:01:51.7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guide orient="horz" pos="2160"/>
        <p:guide pos="259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2.xlsx"/></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12.xml.rels><?xml version="1.0" encoding="UTF-8" standalone="yes"?>
<Relationships xmlns="http://schemas.openxmlformats.org/package/2006/relationships"><Relationship Id="rId3" Type="http://schemas.openxmlformats.org/officeDocument/2006/relationships/oleObject" Target="https://sandag.sharepoint.com/sites/Economicanalysistemp/Shared%20Documents/Quarterly%20data%20and%20newsletter/retail%20sales%20data%20new.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https://sandag.sharepoint.com/sites/Economicanalysistemp/Shared%20Documents/Quarterly%20data%20and%20newsletter/retail%20sales%20data%20new.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3.xml"/></Relationships>
</file>

<file path=ppt/charts/_rels/chart14.xml.rels><?xml version="1.0" encoding="UTF-8" standalone="yes"?>
<Relationships xmlns="http://schemas.openxmlformats.org/package/2006/relationships"><Relationship Id="rId3" Type="http://schemas.openxmlformats.org/officeDocument/2006/relationships/oleObject" Target="https://sandag.sharepoint.com/sites/Economicanalysistemp/Shared%20Documents/Quarterly%20data%20and%20newsletter/Economic%20Quarterly%20Update%20new%20file.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https://sandag.sharepoint.com/sites/Economicanalysistemp/Shared%20Documents/Quarterly%20data%20and%20newsletter/Economic%20Quarterly%20Update%20new%20file.xlsx"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oleObject" Target="https://sandag.sharepoint.com/sites/Economicanalysistemp/Shared%20Documents/Quarterly%20data%20and%20newsletter/Economic%20Quarterly%20Update%20new%20file.xlsx"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oleObject" Target="https://sandag.sharepoint.com/sites/Economicanalysistemp/Shared%20Documents/Quarterly%20data%20and%20newsletter/Economic%20Quarterly%20Update%20new%20file.xlsx" TargetMode="Externa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5.xml"/></Relationships>
</file>

<file path=ppt/charts/_rels/chart2.xml.rels><?xml version="1.0" encoding="UTF-8" standalone="yes"?>
<Relationships xmlns="http://schemas.openxmlformats.org/package/2006/relationships"><Relationship Id="rId3" Type="http://schemas.openxmlformats.org/officeDocument/2006/relationships/oleObject" Target="https://sandag.sharepoint.com/sites/Economicanalysistemp/Shared%20Documents/Quarterly%20data%20and%20newsletter/Economic%20Quarterly%20Update%20new%20fil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andag.sharepoint.com/sites/Economicanalysistemp/Shared%20Documents/Housing/San%20Diego%20Home%20Sales%20and%20Median%20Home%20Pric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oleObject" Target="https://sandag.sharepoint.com/sites/Economicanalysistemp/Shared%20Documents/Quarterly%20data%20and%20newsletter/Economic%20Quarterly%20Update%20new%20file.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https://sandag.sharepoint.com/sites/Economicanalysistemp/Shared%20Documents/Housing/2020%20Q3%20Historical%20Housing%20Affordability%20Index.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sandag.sharepoint.com/sites/Economicanalysistemp/Shared%20Documents/Sect%20employment/New%20Sectoral%20Employment%201940_2019.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3-59B9-422B-B742-9E0B5CB3CFDF}"/>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2-59B9-422B-B742-9E0B5CB3CFDF}"/>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4-59B9-422B-B742-9E0B5CB3CFDF}"/>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5-59B9-422B-B742-9E0B5CB3CFDF}"/>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6-59B9-422B-B742-9E0B5CB3CFDF}"/>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B-5019-4532-A136-67358686CBCD}"/>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7-59B9-422B-B742-9E0B5CB3CFDF}"/>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Cereal</c:v>
                </c:pt>
                <c:pt idx="1">
                  <c:v>Sporting Goods</c:v>
                </c:pt>
                <c:pt idx="2">
                  <c:v>Eggs</c:v>
                </c:pt>
                <c:pt idx="3">
                  <c:v>Laundry Equipment</c:v>
                </c:pt>
                <c:pt idx="4">
                  <c:v>Furniture</c:v>
                </c:pt>
                <c:pt idx="5">
                  <c:v>Bacon</c:v>
                </c:pt>
                <c:pt idx="6">
                  <c:v>Steak</c:v>
                </c:pt>
                <c:pt idx="7">
                  <c:v>Gasoline</c:v>
                </c:pt>
              </c:strCache>
            </c:strRef>
          </c:cat>
          <c:val>
            <c:numRef>
              <c:f>Sheet1!$B$2:$B$9</c:f>
              <c:numCache>
                <c:formatCode>0%</c:formatCode>
                <c:ptCount val="8"/>
                <c:pt idx="0">
                  <c:v>0.06</c:v>
                </c:pt>
                <c:pt idx="1">
                  <c:v>0.06</c:v>
                </c:pt>
                <c:pt idx="2">
                  <c:v>0.11</c:v>
                </c:pt>
                <c:pt idx="3">
                  <c:v>0.12</c:v>
                </c:pt>
                <c:pt idx="4">
                  <c:v>0.14000000000000001</c:v>
                </c:pt>
                <c:pt idx="5">
                  <c:v>0.19</c:v>
                </c:pt>
                <c:pt idx="6">
                  <c:v>0.21</c:v>
                </c:pt>
                <c:pt idx="7">
                  <c:v>0.5</c:v>
                </c:pt>
              </c:numCache>
            </c:numRef>
          </c:val>
          <c:extLst>
            <c:ext xmlns:c16="http://schemas.microsoft.com/office/drawing/2014/chart" uri="{C3380CC4-5D6E-409C-BE32-E72D297353CC}">
              <c16:uniqueId val="{00000000-C352-4143-A6F4-EB081043EF36}"/>
            </c:ext>
          </c:extLst>
        </c:ser>
        <c:dLbls>
          <c:dLblPos val="outEnd"/>
          <c:showLegendKey val="0"/>
          <c:showVal val="1"/>
          <c:showCatName val="0"/>
          <c:showSerName val="0"/>
          <c:showPercent val="0"/>
          <c:showBubbleSize val="0"/>
        </c:dLbls>
        <c:gapWidth val="100"/>
        <c:axId val="936275935"/>
        <c:axId val="936293407"/>
      </c:barChart>
      <c:catAx>
        <c:axId val="9362759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936293407"/>
        <c:crosses val="autoZero"/>
        <c:auto val="1"/>
        <c:lblAlgn val="ctr"/>
        <c:lblOffset val="100"/>
        <c:noMultiLvlLbl val="0"/>
      </c:catAx>
      <c:valAx>
        <c:axId val="93629340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362759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'Income by percentile SD County'!$N$7</c:f>
              <c:strCache>
                <c:ptCount val="1"/>
                <c:pt idx="0">
                  <c:v>25th</c:v>
                </c:pt>
              </c:strCache>
            </c:strRef>
          </c:tx>
          <c:spPr>
            <a:ln w="57150" cap="rnd">
              <a:solidFill>
                <a:schemeClr val="accent1"/>
              </a:solidFill>
              <a:round/>
            </a:ln>
            <a:effectLst/>
          </c:spPr>
          <c:marker>
            <c:symbol val="none"/>
          </c:marker>
          <c:cat>
            <c:numRef>
              <c:f>'Income by percentile SD County'!$M$11:$M$25</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'Income by percentile SD County'!$N$11:$N$25</c:f>
              <c:numCache>
                <c:formatCode>0</c:formatCode>
                <c:ptCount val="15"/>
                <c:pt idx="0">
                  <c:v>100</c:v>
                </c:pt>
                <c:pt idx="1">
                  <c:v>103.13092979127134</c:v>
                </c:pt>
                <c:pt idx="2">
                  <c:v>105.78747628083494</c:v>
                </c:pt>
                <c:pt idx="3">
                  <c:v>107.49525616698293</c:v>
                </c:pt>
                <c:pt idx="4">
                  <c:v>108.91840607210628</c:v>
                </c:pt>
                <c:pt idx="5">
                  <c:v>109.48766603415561</c:v>
                </c:pt>
                <c:pt idx="6">
                  <c:v>110.05692599620494</c:v>
                </c:pt>
                <c:pt idx="7">
                  <c:v>111.10056925996206</c:v>
                </c:pt>
                <c:pt idx="8">
                  <c:v>113.94686907020875</c:v>
                </c:pt>
                <c:pt idx="9" formatCode="0.0">
                  <c:v>116.60341555977229</c:v>
                </c:pt>
                <c:pt idx="10">
                  <c:v>121.34724857685009</c:v>
                </c:pt>
                <c:pt idx="11">
                  <c:v>125.61669829222014</c:v>
                </c:pt>
                <c:pt idx="12">
                  <c:v>131.02466793168881</c:v>
                </c:pt>
                <c:pt idx="13">
                  <c:v>137.95066413662241</c:v>
                </c:pt>
                <c:pt idx="14">
                  <c:v>147.24857685009488</c:v>
                </c:pt>
              </c:numCache>
            </c:numRef>
          </c:val>
          <c:smooth val="0"/>
          <c:extLst>
            <c:ext xmlns:c16="http://schemas.microsoft.com/office/drawing/2014/chart" uri="{C3380CC4-5D6E-409C-BE32-E72D297353CC}">
              <c16:uniqueId val="{00000000-AC97-44C8-8179-A66BA8554636}"/>
            </c:ext>
          </c:extLst>
        </c:ser>
        <c:ser>
          <c:idx val="1"/>
          <c:order val="1"/>
          <c:tx>
            <c:strRef>
              <c:f>'Income by percentile SD County'!$O$7</c:f>
              <c:strCache>
                <c:ptCount val="1"/>
                <c:pt idx="0">
                  <c:v>Median</c:v>
                </c:pt>
              </c:strCache>
            </c:strRef>
          </c:tx>
          <c:spPr>
            <a:ln w="57150" cap="rnd">
              <a:solidFill>
                <a:schemeClr val="accent2"/>
              </a:solidFill>
              <a:round/>
            </a:ln>
            <a:effectLst/>
          </c:spPr>
          <c:marker>
            <c:symbol val="none"/>
          </c:marker>
          <c:cat>
            <c:numRef>
              <c:f>'Income by percentile SD County'!$M$11:$M$25</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'Income by percentile SD County'!$O$11:$O$25</c:f>
              <c:numCache>
                <c:formatCode>0</c:formatCode>
                <c:ptCount val="15"/>
                <c:pt idx="0">
                  <c:v>100</c:v>
                </c:pt>
                <c:pt idx="1">
                  <c:v>102.8313253012048</c:v>
                </c:pt>
                <c:pt idx="2">
                  <c:v>105.24096385542168</c:v>
                </c:pt>
                <c:pt idx="3">
                  <c:v>108.37349397590359</c:v>
                </c:pt>
                <c:pt idx="4">
                  <c:v>110.90361445783132</c:v>
                </c:pt>
                <c:pt idx="5">
                  <c:v>111.56626506024094</c:v>
                </c:pt>
                <c:pt idx="6">
                  <c:v>112.46987951807228</c:v>
                </c:pt>
                <c:pt idx="7">
                  <c:v>113.55421686746988</c:v>
                </c:pt>
                <c:pt idx="8">
                  <c:v>115.24096385542167</c:v>
                </c:pt>
                <c:pt idx="9" formatCode="0.0">
                  <c:v>117.22891566265059</c:v>
                </c:pt>
                <c:pt idx="10">
                  <c:v>121.38554216867468</c:v>
                </c:pt>
                <c:pt idx="11">
                  <c:v>124.09638554216866</c:v>
                </c:pt>
                <c:pt idx="12">
                  <c:v>128.49397590361446</c:v>
                </c:pt>
                <c:pt idx="13">
                  <c:v>133.79518072289156</c:v>
                </c:pt>
                <c:pt idx="14">
                  <c:v>143.25301204819277</c:v>
                </c:pt>
              </c:numCache>
            </c:numRef>
          </c:val>
          <c:smooth val="0"/>
          <c:extLst>
            <c:ext xmlns:c16="http://schemas.microsoft.com/office/drawing/2014/chart" uri="{C3380CC4-5D6E-409C-BE32-E72D297353CC}">
              <c16:uniqueId val="{00000001-AC97-44C8-8179-A66BA8554636}"/>
            </c:ext>
          </c:extLst>
        </c:ser>
        <c:ser>
          <c:idx val="2"/>
          <c:order val="2"/>
          <c:tx>
            <c:strRef>
              <c:f>'Income by percentile SD County'!$P$7</c:f>
              <c:strCache>
                <c:ptCount val="1"/>
                <c:pt idx="0">
                  <c:v>75th</c:v>
                </c:pt>
              </c:strCache>
            </c:strRef>
          </c:tx>
          <c:spPr>
            <a:ln w="57150" cap="rnd">
              <a:solidFill>
                <a:srgbClr val="10CF9B"/>
              </a:solidFill>
              <a:round/>
            </a:ln>
            <a:effectLst/>
          </c:spPr>
          <c:marker>
            <c:symbol val="none"/>
          </c:marker>
          <c:cat>
            <c:numRef>
              <c:f>'Income by percentile SD County'!$M$11:$M$25</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'Income by percentile SD County'!$P$11:$P$25</c:f>
              <c:numCache>
                <c:formatCode>0</c:formatCode>
                <c:ptCount val="15"/>
                <c:pt idx="0">
                  <c:v>100</c:v>
                </c:pt>
                <c:pt idx="1">
                  <c:v>104.02808573540281</c:v>
                </c:pt>
                <c:pt idx="2">
                  <c:v>107.83444198078345</c:v>
                </c:pt>
                <c:pt idx="3">
                  <c:v>110.97560975609757</c:v>
                </c:pt>
                <c:pt idx="4">
                  <c:v>114.96674057649668</c:v>
                </c:pt>
                <c:pt idx="5">
                  <c:v>114.96674057649668</c:v>
                </c:pt>
                <c:pt idx="6">
                  <c:v>116.07538802660756</c:v>
                </c:pt>
                <c:pt idx="7">
                  <c:v>118.9948263118995</c:v>
                </c:pt>
                <c:pt idx="8">
                  <c:v>122.3207686622321</c:v>
                </c:pt>
                <c:pt idx="9" formatCode="0.0">
                  <c:v>123.28159645232817</c:v>
                </c:pt>
                <c:pt idx="10">
                  <c:v>124.39024390243902</c:v>
                </c:pt>
                <c:pt idx="11">
                  <c:v>126.49667405764966</c:v>
                </c:pt>
                <c:pt idx="12">
                  <c:v>131.48558758314857</c:v>
                </c:pt>
                <c:pt idx="13">
                  <c:v>136.28972653362899</c:v>
                </c:pt>
                <c:pt idx="14">
                  <c:v>144.82631189948262</c:v>
                </c:pt>
              </c:numCache>
            </c:numRef>
          </c:val>
          <c:smooth val="0"/>
          <c:extLst>
            <c:ext xmlns:c16="http://schemas.microsoft.com/office/drawing/2014/chart" uri="{C3380CC4-5D6E-409C-BE32-E72D297353CC}">
              <c16:uniqueId val="{00000002-AC97-44C8-8179-A66BA8554636}"/>
            </c:ext>
          </c:extLst>
        </c:ser>
        <c:dLbls>
          <c:showLegendKey val="0"/>
          <c:showVal val="0"/>
          <c:showCatName val="0"/>
          <c:showSerName val="0"/>
          <c:showPercent val="0"/>
          <c:showBubbleSize val="0"/>
        </c:dLbls>
        <c:smooth val="0"/>
        <c:axId val="1325588239"/>
        <c:axId val="1325586991"/>
      </c:lineChart>
      <c:catAx>
        <c:axId val="132558823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25586991"/>
        <c:crosses val="autoZero"/>
        <c:auto val="1"/>
        <c:lblAlgn val="ctr"/>
        <c:lblOffset val="100"/>
        <c:noMultiLvlLbl val="0"/>
      </c:catAx>
      <c:valAx>
        <c:axId val="1325586991"/>
        <c:scaling>
          <c:orientation val="minMax"/>
          <c:min val="100"/>
        </c:scaling>
        <c:delete val="0"/>
        <c:axPos val="l"/>
        <c:majorGridlines>
          <c:spPr>
            <a:ln w="9525" cap="flat" cmpd="sng" algn="ctr">
              <a:solidFill>
                <a:srgbClr val="D9D9D9"/>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25588239"/>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20224449469112132"/>
          <c:y val="0.94182672889938868"/>
          <c:w val="0.56194393575481649"/>
          <c:h val="5.81732711006112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272546934361718E-2"/>
          <c:y val="5.2755959931956552E-2"/>
          <c:w val="0.91749468274542256"/>
          <c:h val="0.74550371541255245"/>
        </c:manualLayout>
      </c:layout>
      <c:lineChart>
        <c:grouping val="standard"/>
        <c:varyColors val="0"/>
        <c:ser>
          <c:idx val="0"/>
          <c:order val="0"/>
          <c:tx>
            <c:strRef>
              <c:f>'Income by percentile SD County'!$X$7</c:f>
              <c:strCache>
                <c:ptCount val="1"/>
                <c:pt idx="0">
                  <c:v>25th</c:v>
                </c:pt>
              </c:strCache>
            </c:strRef>
          </c:tx>
          <c:spPr>
            <a:ln w="57150">
              <a:solidFill>
                <a:srgbClr val="0070C0"/>
              </a:solidFill>
            </a:ln>
          </c:spPr>
          <c:marker>
            <c:symbol val="none"/>
          </c:marker>
          <c:cat>
            <c:numRef>
              <c:f>'Income by percentile SD County'!$R$11:$R$25</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'Income by percentile SD County'!$X$11:$X$25</c:f>
              <c:numCache>
                <c:formatCode>0</c:formatCode>
                <c:ptCount val="15"/>
                <c:pt idx="0">
                  <c:v>100</c:v>
                </c:pt>
                <c:pt idx="1">
                  <c:v>99.303841188170765</c:v>
                </c:pt>
                <c:pt idx="2">
                  <c:v>101.87988505931682</c:v>
                </c:pt>
                <c:pt idx="3">
                  <c:v>102.17751142382028</c:v>
                </c:pt>
                <c:pt idx="4">
                  <c:v>100.48219296646992</c:v>
                </c:pt>
                <c:pt idx="5">
                  <c:v>99.414976306736108</c:v>
                </c:pt>
                <c:pt idx="6">
                  <c:v>98.643546254606989</c:v>
                </c:pt>
                <c:pt idx="7">
                  <c:v>97.765735428929872</c:v>
                </c:pt>
                <c:pt idx="8">
                  <c:v>98.673515930796825</c:v>
                </c:pt>
                <c:pt idx="9" formatCode="0.0">
                  <c:v>99.027508706017613</c:v>
                </c:pt>
                <c:pt idx="10" formatCode="0.00">
                  <c:v>100.04120456093466</c:v>
                </c:pt>
                <c:pt idx="11" formatCode="0.00">
                  <c:v>100.18565790194086</c:v>
                </c:pt>
                <c:pt idx="12" formatCode="0.00">
                  <c:v>102.09564926541019</c:v>
                </c:pt>
                <c:pt idx="13" formatCode="0.00">
                  <c:v>105.90127695346614</c:v>
                </c:pt>
                <c:pt idx="14" formatCode="0.00">
                  <c:v>108.37876524823211</c:v>
                </c:pt>
              </c:numCache>
            </c:numRef>
          </c:val>
          <c:smooth val="0"/>
          <c:extLst>
            <c:ext xmlns:c16="http://schemas.microsoft.com/office/drawing/2014/chart" uri="{C3380CC4-5D6E-409C-BE32-E72D297353CC}">
              <c16:uniqueId val="{00000000-F36A-4FF5-AA0D-AD3E642A581A}"/>
            </c:ext>
          </c:extLst>
        </c:ser>
        <c:ser>
          <c:idx val="1"/>
          <c:order val="1"/>
          <c:tx>
            <c:strRef>
              <c:f>'Income by percentile SD County'!$Y$7</c:f>
              <c:strCache>
                <c:ptCount val="1"/>
                <c:pt idx="0">
                  <c:v>Median</c:v>
                </c:pt>
              </c:strCache>
            </c:strRef>
          </c:tx>
          <c:spPr>
            <a:ln w="57150">
              <a:solidFill>
                <a:srgbClr val="FF9933"/>
              </a:solidFill>
            </a:ln>
          </c:spPr>
          <c:marker>
            <c:symbol val="none"/>
          </c:marker>
          <c:cat>
            <c:numRef>
              <c:f>'Income by percentile SD County'!$R$11:$R$25</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'Income by percentile SD County'!$Y$11:$Y$25</c:f>
              <c:numCache>
                <c:formatCode>0.0</c:formatCode>
                <c:ptCount val="15"/>
                <c:pt idx="0">
                  <c:v>100</c:v>
                </c:pt>
                <c:pt idx="1">
                  <c:v>99.015354729636499</c:v>
                </c:pt>
                <c:pt idx="2">
                  <c:v>101.35355977921674</c:v>
                </c:pt>
                <c:pt idx="3">
                  <c:v>103.01230318071816</c:v>
                </c:pt>
                <c:pt idx="4">
                  <c:v>102.31363816739416</c:v>
                </c:pt>
                <c:pt idx="5">
                  <c:v>101.30234755515613</c:v>
                </c:pt>
                <c:pt idx="6">
                  <c:v>100.806266048841</c:v>
                </c:pt>
                <c:pt idx="7">
                  <c:v>99.924884247241835</c:v>
                </c:pt>
                <c:pt idx="8">
                  <c:v>99.794151218511416</c:v>
                </c:pt>
                <c:pt idx="9">
                  <c:v>99.558725708418748</c:v>
                </c:pt>
                <c:pt idx="10" formatCode="0.00">
                  <c:v>100.07277459732219</c:v>
                </c:pt>
                <c:pt idx="11" formatCode="0.00">
                  <c:v>98.973131739803648</c:v>
                </c:pt>
                <c:pt idx="12" formatCode="0.00">
                  <c:v>100.12371031852609</c:v>
                </c:pt>
                <c:pt idx="13" formatCode="0.00">
                  <c:v>102.71121619785274</c:v>
                </c:pt>
                <c:pt idx="14" formatCode="0.00">
                  <c:v>105.43792609743818</c:v>
                </c:pt>
              </c:numCache>
            </c:numRef>
          </c:val>
          <c:smooth val="0"/>
          <c:extLst>
            <c:ext xmlns:c16="http://schemas.microsoft.com/office/drawing/2014/chart" uri="{C3380CC4-5D6E-409C-BE32-E72D297353CC}">
              <c16:uniqueId val="{00000001-F36A-4FF5-AA0D-AD3E642A581A}"/>
            </c:ext>
          </c:extLst>
        </c:ser>
        <c:ser>
          <c:idx val="2"/>
          <c:order val="2"/>
          <c:tx>
            <c:strRef>
              <c:f>'Income by percentile SD County'!$Z$7</c:f>
              <c:strCache>
                <c:ptCount val="1"/>
                <c:pt idx="0">
                  <c:v>75th</c:v>
                </c:pt>
              </c:strCache>
            </c:strRef>
          </c:tx>
          <c:spPr>
            <a:ln w="57150">
              <a:solidFill>
                <a:srgbClr val="10CF9B"/>
              </a:solidFill>
            </a:ln>
          </c:spPr>
          <c:marker>
            <c:symbol val="none"/>
          </c:marker>
          <c:cat>
            <c:numRef>
              <c:f>'Income by percentile SD County'!$R$11:$R$25</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'Income by percentile SD County'!$Z$11:$Z$25</c:f>
              <c:numCache>
                <c:formatCode>0</c:formatCode>
                <c:ptCount val="15"/>
                <c:pt idx="0">
                  <c:v>100</c:v>
                </c:pt>
                <c:pt idx="1">
                  <c:v>100.16770454688736</c:v>
                </c:pt>
                <c:pt idx="2">
                  <c:v>103.85123968051502</c:v>
                </c:pt>
                <c:pt idx="3">
                  <c:v>105.48569339659764</c:v>
                </c:pt>
                <c:pt idx="4">
                  <c:v>106.06205716677388</c:v>
                </c:pt>
                <c:pt idx="5">
                  <c:v>104.38998477608968</c:v>
                </c:pt>
                <c:pt idx="6">
                  <c:v>104.03786771419502</c:v>
                </c:pt>
                <c:pt idx="7">
                  <c:v>104.7124851304709</c:v>
                </c:pt>
                <c:pt idx="8">
                  <c:v>105.9249842821325</c:v>
                </c:pt>
                <c:pt idx="9" formatCode="0.0">
                  <c:v>104.69907169843214</c:v>
                </c:pt>
                <c:pt idx="10" formatCode="0.00">
                  <c:v>102.54991342261451</c:v>
                </c:pt>
                <c:pt idx="11" formatCode="0.00">
                  <c:v>100.8874829952277</c:v>
                </c:pt>
                <c:pt idx="12" formatCode="0.00">
                  <c:v>102.45480217774197</c:v>
                </c:pt>
                <c:pt idx="13" formatCode="0.00">
                  <c:v>104.626216668705</c:v>
                </c:pt>
                <c:pt idx="14" formatCode="0.00">
                  <c:v>106.59591552521792</c:v>
                </c:pt>
              </c:numCache>
            </c:numRef>
          </c:val>
          <c:smooth val="0"/>
          <c:extLst>
            <c:ext xmlns:c16="http://schemas.microsoft.com/office/drawing/2014/chart" uri="{C3380CC4-5D6E-409C-BE32-E72D297353CC}">
              <c16:uniqueId val="{00000002-F36A-4FF5-AA0D-AD3E642A581A}"/>
            </c:ext>
          </c:extLst>
        </c:ser>
        <c:dLbls>
          <c:showLegendKey val="0"/>
          <c:showVal val="0"/>
          <c:showCatName val="0"/>
          <c:showSerName val="0"/>
          <c:showPercent val="0"/>
          <c:showBubbleSize val="0"/>
        </c:dLbls>
        <c:smooth val="0"/>
        <c:axId val="172384256"/>
        <c:axId val="172385792"/>
      </c:lineChart>
      <c:catAx>
        <c:axId val="172384256"/>
        <c:scaling>
          <c:orientation val="minMax"/>
        </c:scaling>
        <c:delete val="0"/>
        <c:axPos val="b"/>
        <c:numFmt formatCode="General" sourceLinked="1"/>
        <c:majorTickMark val="out"/>
        <c:minorTickMark val="none"/>
        <c:tickLblPos val="nextTo"/>
        <c:spPr>
          <a:ln/>
        </c:spPr>
        <c:txPr>
          <a:bodyPr/>
          <a:lstStyle/>
          <a:p>
            <a:pPr>
              <a:defRPr sz="1200" b="1">
                <a:solidFill>
                  <a:schemeClr val="tx1">
                    <a:lumMod val="65000"/>
                    <a:lumOff val="35000"/>
                  </a:schemeClr>
                </a:solidFill>
              </a:defRPr>
            </a:pPr>
            <a:endParaRPr lang="en-US"/>
          </a:p>
        </c:txPr>
        <c:crossAx val="172385792"/>
        <c:crosses val="autoZero"/>
        <c:auto val="1"/>
        <c:lblAlgn val="ctr"/>
        <c:lblOffset val="100"/>
        <c:noMultiLvlLbl val="0"/>
      </c:catAx>
      <c:valAx>
        <c:axId val="172385792"/>
        <c:scaling>
          <c:orientation val="minMax"/>
          <c:min val="96"/>
        </c:scaling>
        <c:delete val="0"/>
        <c:axPos val="l"/>
        <c:majorGridlines>
          <c:spPr>
            <a:ln>
              <a:solidFill>
                <a:schemeClr val="bg1">
                  <a:lumMod val="85000"/>
                </a:schemeClr>
              </a:solidFill>
            </a:ln>
          </c:spPr>
        </c:majorGridlines>
        <c:numFmt formatCode="General" sourceLinked="0"/>
        <c:majorTickMark val="out"/>
        <c:minorTickMark val="none"/>
        <c:tickLblPos val="nextTo"/>
        <c:txPr>
          <a:bodyPr/>
          <a:lstStyle/>
          <a:p>
            <a:pPr>
              <a:defRPr sz="1200" b="1">
                <a:solidFill>
                  <a:schemeClr val="tx1">
                    <a:lumMod val="65000"/>
                    <a:lumOff val="35000"/>
                  </a:schemeClr>
                </a:solidFill>
              </a:defRPr>
            </a:pPr>
            <a:endParaRPr lang="en-US"/>
          </a:p>
        </c:txPr>
        <c:crossAx val="172384256"/>
        <c:crosses val="autoZero"/>
        <c:crossBetween val="midCat"/>
      </c:valAx>
    </c:plotArea>
    <c:legend>
      <c:legendPos val="r"/>
      <c:legendEntry>
        <c:idx val="0"/>
        <c:txPr>
          <a:bodyPr/>
          <a:lstStyle/>
          <a:p>
            <a:pPr>
              <a:defRPr sz="1600">
                <a:solidFill>
                  <a:schemeClr val="tx1">
                    <a:lumMod val="65000"/>
                    <a:lumOff val="35000"/>
                  </a:schemeClr>
                </a:solidFill>
              </a:defRPr>
            </a:pPr>
            <a:endParaRPr lang="en-US"/>
          </a:p>
        </c:txPr>
      </c:legendEntry>
      <c:legendEntry>
        <c:idx val="1"/>
        <c:txPr>
          <a:bodyPr/>
          <a:lstStyle/>
          <a:p>
            <a:pPr>
              <a:defRPr sz="1600">
                <a:solidFill>
                  <a:schemeClr val="tx1">
                    <a:lumMod val="65000"/>
                    <a:lumOff val="35000"/>
                  </a:schemeClr>
                </a:solidFill>
              </a:defRPr>
            </a:pPr>
            <a:endParaRPr lang="en-US"/>
          </a:p>
        </c:txPr>
      </c:legendEntry>
      <c:legendEntry>
        <c:idx val="2"/>
        <c:txPr>
          <a:bodyPr/>
          <a:lstStyle/>
          <a:p>
            <a:pPr>
              <a:defRPr sz="1600">
                <a:solidFill>
                  <a:schemeClr val="tx1">
                    <a:lumMod val="65000"/>
                    <a:lumOff val="35000"/>
                  </a:schemeClr>
                </a:solidFill>
              </a:defRPr>
            </a:pPr>
            <a:endParaRPr lang="en-US"/>
          </a:p>
        </c:txPr>
      </c:legendEntry>
      <c:layout>
        <c:manualLayout>
          <c:xMode val="edge"/>
          <c:yMode val="edge"/>
          <c:x val="0.17213250117268766"/>
          <c:y val="0.87629269140523169"/>
          <c:w val="0.67688978168315594"/>
          <c:h val="9.6650099470824577E-2"/>
        </c:manualLayout>
      </c:layout>
      <c:overlay val="0"/>
      <c:txPr>
        <a:bodyPr/>
        <a:lstStyle/>
        <a:p>
          <a:pPr>
            <a:defRPr sz="2000"/>
          </a:pPr>
          <a:endParaRPr lang="en-US"/>
        </a:p>
      </c:txPr>
    </c:legend>
    <c:plotVisOnly val="1"/>
    <c:dispBlanksAs val="gap"/>
    <c:showDLblsOverMax val="0"/>
  </c:chart>
  <c:spPr>
    <a:ln>
      <a:noFill/>
    </a:ln>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Brick and Mortar vs Online Retailers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768911363324595E-2"/>
          <c:y val="9.438464980934276E-2"/>
          <c:w val="0.82164279039151655"/>
          <c:h val="0.76203732402641555"/>
        </c:manualLayout>
      </c:layout>
      <c:lineChart>
        <c:grouping val="standard"/>
        <c:varyColors val="0"/>
        <c:ser>
          <c:idx val="0"/>
          <c:order val="0"/>
          <c:tx>
            <c:v>Brick and Mortar Retailers</c:v>
          </c:tx>
          <c:spPr>
            <a:ln w="38100" cap="rnd">
              <a:solidFill>
                <a:schemeClr val="accent3"/>
              </a:solidFill>
              <a:round/>
            </a:ln>
            <a:effectLst/>
          </c:spPr>
          <c:marker>
            <c:symbol val="none"/>
          </c:marker>
          <c:cat>
            <c:numRef>
              <c:f>Graph!$A$220:$A$362</c:f>
              <c:numCache>
                <c:formatCode>mmm\-yy</c:formatCode>
                <c:ptCount val="143"/>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numCache>
            </c:numRef>
          </c:cat>
          <c:val>
            <c:numRef>
              <c:f>Graph!$AA$220:$AA$362</c:f>
              <c:numCache>
                <c:formatCode>0</c:formatCode>
                <c:ptCount val="143"/>
                <c:pt idx="0">
                  <c:v>39432</c:v>
                </c:pt>
                <c:pt idx="1">
                  <c:v>39323</c:v>
                </c:pt>
                <c:pt idx="2">
                  <c:v>39919</c:v>
                </c:pt>
                <c:pt idx="3">
                  <c:v>39871</c:v>
                </c:pt>
                <c:pt idx="4">
                  <c:v>39543</c:v>
                </c:pt>
                <c:pt idx="5">
                  <c:v>39424</c:v>
                </c:pt>
                <c:pt idx="6">
                  <c:v>39270</c:v>
                </c:pt>
                <c:pt idx="7">
                  <c:v>39348</c:v>
                </c:pt>
                <c:pt idx="8">
                  <c:v>39320</c:v>
                </c:pt>
                <c:pt idx="9">
                  <c:v>39742</c:v>
                </c:pt>
                <c:pt idx="10">
                  <c:v>40894</c:v>
                </c:pt>
                <c:pt idx="11">
                  <c:v>40064</c:v>
                </c:pt>
                <c:pt idx="12">
                  <c:v>40148</c:v>
                </c:pt>
                <c:pt idx="13">
                  <c:v>40690</c:v>
                </c:pt>
                <c:pt idx="14">
                  <c:v>40655</c:v>
                </c:pt>
                <c:pt idx="15">
                  <c:v>41099</c:v>
                </c:pt>
                <c:pt idx="16">
                  <c:v>40687</c:v>
                </c:pt>
                <c:pt idx="17">
                  <c:v>41320</c:v>
                </c:pt>
                <c:pt idx="18">
                  <c:v>40697</c:v>
                </c:pt>
                <c:pt idx="19">
                  <c:v>40685</c:v>
                </c:pt>
                <c:pt idx="20">
                  <c:v>41434</c:v>
                </c:pt>
                <c:pt idx="21">
                  <c:v>40853</c:v>
                </c:pt>
                <c:pt idx="22">
                  <c:v>41085</c:v>
                </c:pt>
                <c:pt idx="23">
                  <c:v>40959</c:v>
                </c:pt>
                <c:pt idx="24">
                  <c:v>41184</c:v>
                </c:pt>
                <c:pt idx="25">
                  <c:v>42175</c:v>
                </c:pt>
                <c:pt idx="26">
                  <c:v>42055</c:v>
                </c:pt>
                <c:pt idx="27">
                  <c:v>41225</c:v>
                </c:pt>
                <c:pt idx="28">
                  <c:v>41194</c:v>
                </c:pt>
                <c:pt idx="29">
                  <c:v>41448</c:v>
                </c:pt>
                <c:pt idx="30">
                  <c:v>41306</c:v>
                </c:pt>
                <c:pt idx="31">
                  <c:v>41425</c:v>
                </c:pt>
                <c:pt idx="32">
                  <c:v>41531</c:v>
                </c:pt>
                <c:pt idx="33">
                  <c:v>41237</c:v>
                </c:pt>
                <c:pt idx="34">
                  <c:v>41087</c:v>
                </c:pt>
                <c:pt idx="35">
                  <c:v>41420</c:v>
                </c:pt>
                <c:pt idx="36">
                  <c:v>42183</c:v>
                </c:pt>
                <c:pt idx="37">
                  <c:v>41858</c:v>
                </c:pt>
                <c:pt idx="38">
                  <c:v>41647</c:v>
                </c:pt>
                <c:pt idx="39">
                  <c:v>41523</c:v>
                </c:pt>
                <c:pt idx="40">
                  <c:v>41569</c:v>
                </c:pt>
                <c:pt idx="41">
                  <c:v>41480</c:v>
                </c:pt>
                <c:pt idx="42">
                  <c:v>41631</c:v>
                </c:pt>
                <c:pt idx="43">
                  <c:v>41145</c:v>
                </c:pt>
                <c:pt idx="44">
                  <c:v>41320</c:v>
                </c:pt>
                <c:pt idx="45">
                  <c:v>41914</c:v>
                </c:pt>
                <c:pt idx="46">
                  <c:v>41265</c:v>
                </c:pt>
                <c:pt idx="47">
                  <c:v>41429</c:v>
                </c:pt>
                <c:pt idx="48">
                  <c:v>40713</c:v>
                </c:pt>
                <c:pt idx="49">
                  <c:v>41494</c:v>
                </c:pt>
                <c:pt idx="50">
                  <c:v>41584</c:v>
                </c:pt>
                <c:pt idx="51">
                  <c:v>42532</c:v>
                </c:pt>
                <c:pt idx="52">
                  <c:v>41889</c:v>
                </c:pt>
                <c:pt idx="53">
                  <c:v>41771</c:v>
                </c:pt>
                <c:pt idx="54">
                  <c:v>41970</c:v>
                </c:pt>
                <c:pt idx="55">
                  <c:v>42351</c:v>
                </c:pt>
                <c:pt idx="56">
                  <c:v>41811</c:v>
                </c:pt>
                <c:pt idx="57">
                  <c:v>42195</c:v>
                </c:pt>
                <c:pt idx="58">
                  <c:v>42486</c:v>
                </c:pt>
                <c:pt idx="59">
                  <c:v>42400</c:v>
                </c:pt>
                <c:pt idx="60">
                  <c:v>41976</c:v>
                </c:pt>
                <c:pt idx="61">
                  <c:v>42147</c:v>
                </c:pt>
                <c:pt idx="62">
                  <c:v>42416</c:v>
                </c:pt>
                <c:pt idx="63">
                  <c:v>42327</c:v>
                </c:pt>
                <c:pt idx="64">
                  <c:v>42786</c:v>
                </c:pt>
                <c:pt idx="65">
                  <c:v>42255</c:v>
                </c:pt>
                <c:pt idx="66">
                  <c:v>42397</c:v>
                </c:pt>
                <c:pt idx="67">
                  <c:v>42439</c:v>
                </c:pt>
                <c:pt idx="68">
                  <c:v>42398</c:v>
                </c:pt>
                <c:pt idx="69">
                  <c:v>42014</c:v>
                </c:pt>
                <c:pt idx="70">
                  <c:v>42188</c:v>
                </c:pt>
                <c:pt idx="71">
                  <c:v>42371</c:v>
                </c:pt>
                <c:pt idx="72">
                  <c:v>41886</c:v>
                </c:pt>
                <c:pt idx="73">
                  <c:v>42538</c:v>
                </c:pt>
                <c:pt idx="74">
                  <c:v>41960</c:v>
                </c:pt>
                <c:pt idx="75">
                  <c:v>41568</c:v>
                </c:pt>
                <c:pt idx="76">
                  <c:v>41649</c:v>
                </c:pt>
                <c:pt idx="77">
                  <c:v>42289</c:v>
                </c:pt>
                <c:pt idx="78">
                  <c:v>41475</c:v>
                </c:pt>
                <c:pt idx="79">
                  <c:v>41696</c:v>
                </c:pt>
                <c:pt idx="80">
                  <c:v>41717</c:v>
                </c:pt>
                <c:pt idx="81">
                  <c:v>41417</c:v>
                </c:pt>
                <c:pt idx="82">
                  <c:v>40930</c:v>
                </c:pt>
                <c:pt idx="83">
                  <c:v>41375</c:v>
                </c:pt>
                <c:pt idx="84">
                  <c:v>41817</c:v>
                </c:pt>
                <c:pt idx="85">
                  <c:v>41099</c:v>
                </c:pt>
                <c:pt idx="86">
                  <c:v>41114</c:v>
                </c:pt>
                <c:pt idx="87">
                  <c:v>41208</c:v>
                </c:pt>
                <c:pt idx="88">
                  <c:v>40905</c:v>
                </c:pt>
                <c:pt idx="89">
                  <c:v>41077</c:v>
                </c:pt>
                <c:pt idx="90">
                  <c:v>40630</c:v>
                </c:pt>
                <c:pt idx="91">
                  <c:v>40850</c:v>
                </c:pt>
                <c:pt idx="92">
                  <c:v>41095</c:v>
                </c:pt>
                <c:pt idx="93">
                  <c:v>40899</c:v>
                </c:pt>
                <c:pt idx="94">
                  <c:v>41269</c:v>
                </c:pt>
                <c:pt idx="95">
                  <c:v>40782</c:v>
                </c:pt>
                <c:pt idx="96">
                  <c:v>40885</c:v>
                </c:pt>
                <c:pt idx="97">
                  <c:v>41683</c:v>
                </c:pt>
                <c:pt idx="98">
                  <c:v>40434</c:v>
                </c:pt>
                <c:pt idx="99">
                  <c:v>41396</c:v>
                </c:pt>
                <c:pt idx="100">
                  <c:v>42382</c:v>
                </c:pt>
                <c:pt idx="101">
                  <c:v>41135</c:v>
                </c:pt>
                <c:pt idx="102">
                  <c:v>41313</c:v>
                </c:pt>
                <c:pt idx="103">
                  <c:v>40573</c:v>
                </c:pt>
                <c:pt idx="104">
                  <c:v>40289</c:v>
                </c:pt>
                <c:pt idx="105">
                  <c:v>40789</c:v>
                </c:pt>
                <c:pt idx="106">
                  <c:v>40885</c:v>
                </c:pt>
                <c:pt idx="107">
                  <c:v>39859</c:v>
                </c:pt>
                <c:pt idx="108">
                  <c:v>40050</c:v>
                </c:pt>
                <c:pt idx="109">
                  <c:v>40092</c:v>
                </c:pt>
                <c:pt idx="110">
                  <c:v>40479</c:v>
                </c:pt>
                <c:pt idx="111">
                  <c:v>40578</c:v>
                </c:pt>
                <c:pt idx="112">
                  <c:v>40491</c:v>
                </c:pt>
                <c:pt idx="113">
                  <c:v>40546</c:v>
                </c:pt>
                <c:pt idx="114">
                  <c:v>40713</c:v>
                </c:pt>
                <c:pt idx="115">
                  <c:v>40471</c:v>
                </c:pt>
                <c:pt idx="116">
                  <c:v>40336</c:v>
                </c:pt>
                <c:pt idx="117">
                  <c:v>40315</c:v>
                </c:pt>
                <c:pt idx="118">
                  <c:v>39949</c:v>
                </c:pt>
                <c:pt idx="119">
                  <c:v>40605</c:v>
                </c:pt>
                <c:pt idx="120">
                  <c:v>40687</c:v>
                </c:pt>
                <c:pt idx="121">
                  <c:v>40285</c:v>
                </c:pt>
                <c:pt idx="122">
                  <c:v>26075</c:v>
                </c:pt>
                <c:pt idx="123">
                  <c:v>12941</c:v>
                </c:pt>
                <c:pt idx="124">
                  <c:v>23989</c:v>
                </c:pt>
                <c:pt idx="125">
                  <c:v>35663</c:v>
                </c:pt>
                <c:pt idx="126">
                  <c:v>35889</c:v>
                </c:pt>
                <c:pt idx="127">
                  <c:v>35841</c:v>
                </c:pt>
                <c:pt idx="128">
                  <c:v>40028</c:v>
                </c:pt>
                <c:pt idx="129">
                  <c:v>38896</c:v>
                </c:pt>
                <c:pt idx="130">
                  <c:v>36952</c:v>
                </c:pt>
                <c:pt idx="131">
                  <c:v>36756</c:v>
                </c:pt>
                <c:pt idx="132">
                  <c:v>40628</c:v>
                </c:pt>
                <c:pt idx="133">
                  <c:v>38110</c:v>
                </c:pt>
                <c:pt idx="134">
                  <c:v>46252</c:v>
                </c:pt>
                <c:pt idx="135">
                  <c:v>45647</c:v>
                </c:pt>
                <c:pt idx="136">
                  <c:v>46625</c:v>
                </c:pt>
                <c:pt idx="137">
                  <c:v>48034</c:v>
                </c:pt>
                <c:pt idx="138">
                  <c:v>47216</c:v>
                </c:pt>
                <c:pt idx="139">
                  <c:v>47138</c:v>
                </c:pt>
                <c:pt idx="140">
                  <c:v>47699</c:v>
                </c:pt>
                <c:pt idx="141">
                  <c:v>48120</c:v>
                </c:pt>
                <c:pt idx="142">
                  <c:v>47708</c:v>
                </c:pt>
              </c:numCache>
            </c:numRef>
          </c:val>
          <c:smooth val="0"/>
          <c:extLst>
            <c:ext xmlns:c16="http://schemas.microsoft.com/office/drawing/2014/chart" uri="{C3380CC4-5D6E-409C-BE32-E72D297353CC}">
              <c16:uniqueId val="{00000000-3FAE-49D7-8051-DE64A1D16F12}"/>
            </c:ext>
          </c:extLst>
        </c:ser>
        <c:ser>
          <c:idx val="1"/>
          <c:order val="1"/>
          <c:tx>
            <c:v>Online Retailers</c:v>
          </c:tx>
          <c:spPr>
            <a:ln w="38100" cap="rnd">
              <a:solidFill>
                <a:schemeClr val="bg2"/>
              </a:solidFill>
              <a:round/>
            </a:ln>
            <a:effectLst/>
          </c:spPr>
          <c:marker>
            <c:symbol val="none"/>
          </c:marker>
          <c:cat>
            <c:numRef>
              <c:f>Graph!$A$220:$A$362</c:f>
              <c:numCache>
                <c:formatCode>mmm\-yy</c:formatCode>
                <c:ptCount val="143"/>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numCache>
            </c:numRef>
          </c:cat>
          <c:val>
            <c:numRef>
              <c:f>Graph!$S$220:$S$362</c:f>
              <c:numCache>
                <c:formatCode>0</c:formatCode>
                <c:ptCount val="143"/>
                <c:pt idx="0">
                  <c:v>27302</c:v>
                </c:pt>
                <c:pt idx="1">
                  <c:v>27253</c:v>
                </c:pt>
                <c:pt idx="2">
                  <c:v>27854</c:v>
                </c:pt>
                <c:pt idx="3">
                  <c:v>27719</c:v>
                </c:pt>
                <c:pt idx="4">
                  <c:v>27799</c:v>
                </c:pt>
                <c:pt idx="5">
                  <c:v>28462</c:v>
                </c:pt>
                <c:pt idx="6">
                  <c:v>28114</c:v>
                </c:pt>
                <c:pt idx="7">
                  <c:v>28756</c:v>
                </c:pt>
                <c:pt idx="8">
                  <c:v>28872</c:v>
                </c:pt>
                <c:pt idx="9">
                  <c:v>28946</c:v>
                </c:pt>
                <c:pt idx="10">
                  <c:v>28951</c:v>
                </c:pt>
                <c:pt idx="11">
                  <c:v>29642</c:v>
                </c:pt>
                <c:pt idx="12">
                  <c:v>30626</c:v>
                </c:pt>
                <c:pt idx="13">
                  <c:v>30116</c:v>
                </c:pt>
                <c:pt idx="14">
                  <c:v>30457</c:v>
                </c:pt>
                <c:pt idx="15">
                  <c:v>30751</c:v>
                </c:pt>
                <c:pt idx="16">
                  <c:v>30950</c:v>
                </c:pt>
                <c:pt idx="17">
                  <c:v>31119</c:v>
                </c:pt>
                <c:pt idx="18">
                  <c:v>31208</c:v>
                </c:pt>
                <c:pt idx="19">
                  <c:v>31679</c:v>
                </c:pt>
                <c:pt idx="20">
                  <c:v>31417</c:v>
                </c:pt>
                <c:pt idx="21">
                  <c:v>32499</c:v>
                </c:pt>
                <c:pt idx="22">
                  <c:v>32762</c:v>
                </c:pt>
                <c:pt idx="23">
                  <c:v>32468</c:v>
                </c:pt>
                <c:pt idx="24">
                  <c:v>32433</c:v>
                </c:pt>
                <c:pt idx="25">
                  <c:v>32918</c:v>
                </c:pt>
                <c:pt idx="26">
                  <c:v>32879</c:v>
                </c:pt>
                <c:pt idx="27">
                  <c:v>33207</c:v>
                </c:pt>
                <c:pt idx="28">
                  <c:v>33790</c:v>
                </c:pt>
                <c:pt idx="29">
                  <c:v>33745</c:v>
                </c:pt>
                <c:pt idx="30">
                  <c:v>34188</c:v>
                </c:pt>
                <c:pt idx="31">
                  <c:v>34407</c:v>
                </c:pt>
                <c:pt idx="32">
                  <c:v>34740</c:v>
                </c:pt>
                <c:pt idx="33">
                  <c:v>34739</c:v>
                </c:pt>
                <c:pt idx="34">
                  <c:v>35242</c:v>
                </c:pt>
                <c:pt idx="35">
                  <c:v>35266</c:v>
                </c:pt>
                <c:pt idx="36">
                  <c:v>35599</c:v>
                </c:pt>
                <c:pt idx="37">
                  <c:v>35576</c:v>
                </c:pt>
                <c:pt idx="38">
                  <c:v>35421</c:v>
                </c:pt>
                <c:pt idx="39">
                  <c:v>35140</c:v>
                </c:pt>
                <c:pt idx="40">
                  <c:v>35127</c:v>
                </c:pt>
                <c:pt idx="41">
                  <c:v>35316</c:v>
                </c:pt>
                <c:pt idx="42">
                  <c:v>35628</c:v>
                </c:pt>
                <c:pt idx="43">
                  <c:v>35734</c:v>
                </c:pt>
                <c:pt idx="44">
                  <c:v>35619</c:v>
                </c:pt>
                <c:pt idx="45">
                  <c:v>35599</c:v>
                </c:pt>
                <c:pt idx="46">
                  <c:v>36449</c:v>
                </c:pt>
                <c:pt idx="47">
                  <c:v>37559</c:v>
                </c:pt>
                <c:pt idx="48">
                  <c:v>36326</c:v>
                </c:pt>
                <c:pt idx="49">
                  <c:v>37254</c:v>
                </c:pt>
                <c:pt idx="50">
                  <c:v>37750</c:v>
                </c:pt>
                <c:pt idx="51">
                  <c:v>37839</c:v>
                </c:pt>
                <c:pt idx="52">
                  <c:v>37922</c:v>
                </c:pt>
                <c:pt idx="53">
                  <c:v>38712</c:v>
                </c:pt>
                <c:pt idx="54">
                  <c:v>38579</c:v>
                </c:pt>
                <c:pt idx="55">
                  <c:v>39064</c:v>
                </c:pt>
                <c:pt idx="56">
                  <c:v>39151</c:v>
                </c:pt>
                <c:pt idx="57">
                  <c:v>39513</c:v>
                </c:pt>
                <c:pt idx="58">
                  <c:v>39837</c:v>
                </c:pt>
                <c:pt idx="59">
                  <c:v>39908</c:v>
                </c:pt>
                <c:pt idx="60">
                  <c:v>39830</c:v>
                </c:pt>
                <c:pt idx="61">
                  <c:v>40837</c:v>
                </c:pt>
                <c:pt idx="62">
                  <c:v>40661</c:v>
                </c:pt>
                <c:pt idx="63">
                  <c:v>40897</c:v>
                </c:pt>
                <c:pt idx="64">
                  <c:v>40766</c:v>
                </c:pt>
                <c:pt idx="65">
                  <c:v>41040</c:v>
                </c:pt>
                <c:pt idx="66">
                  <c:v>41617</c:v>
                </c:pt>
                <c:pt idx="67">
                  <c:v>41642</c:v>
                </c:pt>
                <c:pt idx="68">
                  <c:v>42054</c:v>
                </c:pt>
                <c:pt idx="69">
                  <c:v>42262</c:v>
                </c:pt>
                <c:pt idx="70">
                  <c:v>42146</c:v>
                </c:pt>
                <c:pt idx="71">
                  <c:v>42355</c:v>
                </c:pt>
                <c:pt idx="72">
                  <c:v>43174</c:v>
                </c:pt>
                <c:pt idx="73">
                  <c:v>43388</c:v>
                </c:pt>
                <c:pt idx="74">
                  <c:v>43437</c:v>
                </c:pt>
                <c:pt idx="75">
                  <c:v>43975</c:v>
                </c:pt>
                <c:pt idx="76">
                  <c:v>44827</c:v>
                </c:pt>
                <c:pt idx="77">
                  <c:v>45364</c:v>
                </c:pt>
                <c:pt idx="78">
                  <c:v>45324</c:v>
                </c:pt>
                <c:pt idx="79">
                  <c:v>45586</c:v>
                </c:pt>
                <c:pt idx="80">
                  <c:v>45918</c:v>
                </c:pt>
                <c:pt idx="81">
                  <c:v>46508</c:v>
                </c:pt>
                <c:pt idx="82">
                  <c:v>46534</c:v>
                </c:pt>
                <c:pt idx="83">
                  <c:v>47605</c:v>
                </c:pt>
                <c:pt idx="84">
                  <c:v>48132</c:v>
                </c:pt>
                <c:pt idx="85">
                  <c:v>48312</c:v>
                </c:pt>
                <c:pt idx="86">
                  <c:v>48903</c:v>
                </c:pt>
                <c:pt idx="87">
                  <c:v>49624</c:v>
                </c:pt>
                <c:pt idx="88">
                  <c:v>49991</c:v>
                </c:pt>
                <c:pt idx="89">
                  <c:v>50267</c:v>
                </c:pt>
                <c:pt idx="90">
                  <c:v>50713</c:v>
                </c:pt>
                <c:pt idx="91">
                  <c:v>51035</c:v>
                </c:pt>
                <c:pt idx="92">
                  <c:v>51561</c:v>
                </c:pt>
                <c:pt idx="93">
                  <c:v>51074</c:v>
                </c:pt>
                <c:pt idx="94">
                  <c:v>53421</c:v>
                </c:pt>
                <c:pt idx="95">
                  <c:v>54363</c:v>
                </c:pt>
                <c:pt idx="96">
                  <c:v>54331</c:v>
                </c:pt>
                <c:pt idx="97">
                  <c:v>54637</c:v>
                </c:pt>
                <c:pt idx="98">
                  <c:v>55316</c:v>
                </c:pt>
                <c:pt idx="99">
                  <c:v>56131</c:v>
                </c:pt>
                <c:pt idx="100">
                  <c:v>55818</c:v>
                </c:pt>
                <c:pt idx="101">
                  <c:v>55751</c:v>
                </c:pt>
                <c:pt idx="102">
                  <c:v>56714</c:v>
                </c:pt>
                <c:pt idx="103">
                  <c:v>56948</c:v>
                </c:pt>
                <c:pt idx="104">
                  <c:v>57753</c:v>
                </c:pt>
                <c:pt idx="105">
                  <c:v>58219</c:v>
                </c:pt>
                <c:pt idx="106">
                  <c:v>60268</c:v>
                </c:pt>
                <c:pt idx="107">
                  <c:v>54472</c:v>
                </c:pt>
                <c:pt idx="108">
                  <c:v>60570</c:v>
                </c:pt>
                <c:pt idx="109">
                  <c:v>61022</c:v>
                </c:pt>
                <c:pt idx="110">
                  <c:v>60845</c:v>
                </c:pt>
                <c:pt idx="111">
                  <c:v>61862</c:v>
                </c:pt>
                <c:pt idx="112">
                  <c:v>63306</c:v>
                </c:pt>
                <c:pt idx="113">
                  <c:v>64217</c:v>
                </c:pt>
                <c:pt idx="114">
                  <c:v>64423</c:v>
                </c:pt>
                <c:pt idx="115">
                  <c:v>64972</c:v>
                </c:pt>
                <c:pt idx="116">
                  <c:v>64658</c:v>
                </c:pt>
                <c:pt idx="117">
                  <c:v>65294</c:v>
                </c:pt>
                <c:pt idx="118">
                  <c:v>64774</c:v>
                </c:pt>
                <c:pt idx="119">
                  <c:v>64552</c:v>
                </c:pt>
                <c:pt idx="120">
                  <c:v>65240</c:v>
                </c:pt>
                <c:pt idx="121">
                  <c:v>65600</c:v>
                </c:pt>
                <c:pt idx="122">
                  <c:v>68433</c:v>
                </c:pt>
                <c:pt idx="123">
                  <c:v>76629</c:v>
                </c:pt>
                <c:pt idx="124">
                  <c:v>81508</c:v>
                </c:pt>
                <c:pt idx="125">
                  <c:v>78600</c:v>
                </c:pt>
                <c:pt idx="126">
                  <c:v>80675</c:v>
                </c:pt>
                <c:pt idx="127">
                  <c:v>82235</c:v>
                </c:pt>
                <c:pt idx="128">
                  <c:v>80842</c:v>
                </c:pt>
                <c:pt idx="129">
                  <c:v>83254</c:v>
                </c:pt>
                <c:pt idx="130">
                  <c:v>82211</c:v>
                </c:pt>
                <c:pt idx="131">
                  <c:v>74474</c:v>
                </c:pt>
                <c:pt idx="132">
                  <c:v>87028</c:v>
                </c:pt>
                <c:pt idx="133">
                  <c:v>84324</c:v>
                </c:pt>
                <c:pt idx="134">
                  <c:v>88886</c:v>
                </c:pt>
                <c:pt idx="135">
                  <c:v>88975</c:v>
                </c:pt>
                <c:pt idx="136">
                  <c:v>87917</c:v>
                </c:pt>
                <c:pt idx="137">
                  <c:v>88003</c:v>
                </c:pt>
                <c:pt idx="138">
                  <c:v>83934</c:v>
                </c:pt>
                <c:pt idx="139">
                  <c:v>88903</c:v>
                </c:pt>
                <c:pt idx="140">
                  <c:v>88532</c:v>
                </c:pt>
                <c:pt idx="141">
                  <c:v>92138</c:v>
                </c:pt>
                <c:pt idx="142">
                  <c:v>92154</c:v>
                </c:pt>
              </c:numCache>
            </c:numRef>
          </c:val>
          <c:smooth val="0"/>
          <c:extLst>
            <c:ext xmlns:c16="http://schemas.microsoft.com/office/drawing/2014/chart" uri="{C3380CC4-5D6E-409C-BE32-E72D297353CC}">
              <c16:uniqueId val="{00000001-3FAE-49D7-8051-DE64A1D16F12}"/>
            </c:ext>
          </c:extLst>
        </c:ser>
        <c:dLbls>
          <c:showLegendKey val="0"/>
          <c:showVal val="0"/>
          <c:showCatName val="0"/>
          <c:showSerName val="0"/>
          <c:showPercent val="0"/>
          <c:showBubbleSize val="0"/>
        </c:dLbls>
        <c:smooth val="0"/>
        <c:axId val="920511215"/>
        <c:axId val="439727903"/>
      </c:lineChart>
      <c:dateAx>
        <c:axId val="920511215"/>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39727903"/>
        <c:crosses val="autoZero"/>
        <c:auto val="1"/>
        <c:lblOffset val="100"/>
        <c:baseTimeUnit val="months"/>
        <c:majorUnit val="6"/>
        <c:majorTimeUnit val="months"/>
      </c:dateAx>
      <c:valAx>
        <c:axId val="4397279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20511215"/>
        <c:crosses val="autoZero"/>
        <c:crossBetween val="between"/>
      </c:valAx>
      <c:spPr>
        <a:noFill/>
        <a:ln>
          <a:noFill/>
        </a:ln>
        <a:effectLst/>
      </c:spPr>
    </c:plotArea>
    <c:legend>
      <c:legendPos val="b"/>
      <c:layout>
        <c:manualLayout>
          <c:xMode val="edge"/>
          <c:yMode val="edge"/>
          <c:x val="5.717103846993217E-2"/>
          <c:y val="0.79350308073145115"/>
          <c:w val="0.76756858617841306"/>
          <c:h val="5.6503562286560068E-2"/>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Grocery Stores vs Restaurants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9422253912215"/>
          <c:y val="9.4722440478213293E-2"/>
          <c:w val="0.85414025484985023"/>
          <c:h val="0.72644391349735704"/>
        </c:manualLayout>
      </c:layout>
      <c:lineChart>
        <c:grouping val="standard"/>
        <c:varyColors val="0"/>
        <c:ser>
          <c:idx val="0"/>
          <c:order val="0"/>
          <c:tx>
            <c:v>Grocery Stores</c:v>
          </c:tx>
          <c:spPr>
            <a:ln w="38100" cap="rnd">
              <a:solidFill>
                <a:schemeClr val="accent1"/>
              </a:solidFill>
              <a:round/>
            </a:ln>
            <a:effectLst/>
          </c:spPr>
          <c:marker>
            <c:symbol val="none"/>
          </c:marker>
          <c:cat>
            <c:numRef>
              <c:f>Graph!$A$220:$A$408</c:f>
              <c:numCache>
                <c:formatCode>mmm\-yy</c:formatCode>
                <c:ptCount val="189"/>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numCache>
            </c:numRef>
          </c:cat>
          <c:val>
            <c:numRef>
              <c:f>Graph!$H$220:$H$408</c:f>
              <c:numCache>
                <c:formatCode>0</c:formatCode>
                <c:ptCount val="189"/>
                <c:pt idx="0">
                  <c:v>47877</c:v>
                </c:pt>
                <c:pt idx="1">
                  <c:v>48699</c:v>
                </c:pt>
                <c:pt idx="2">
                  <c:v>48273</c:v>
                </c:pt>
                <c:pt idx="3">
                  <c:v>48173</c:v>
                </c:pt>
                <c:pt idx="4">
                  <c:v>48195</c:v>
                </c:pt>
                <c:pt idx="5">
                  <c:v>47913</c:v>
                </c:pt>
                <c:pt idx="6">
                  <c:v>47907</c:v>
                </c:pt>
                <c:pt idx="7">
                  <c:v>48263</c:v>
                </c:pt>
                <c:pt idx="8">
                  <c:v>48675</c:v>
                </c:pt>
                <c:pt idx="9">
                  <c:v>48568</c:v>
                </c:pt>
                <c:pt idx="10">
                  <c:v>49133</c:v>
                </c:pt>
                <c:pt idx="11">
                  <c:v>49184</c:v>
                </c:pt>
                <c:pt idx="12">
                  <c:v>49674</c:v>
                </c:pt>
                <c:pt idx="13">
                  <c:v>50017</c:v>
                </c:pt>
                <c:pt idx="14">
                  <c:v>50080</c:v>
                </c:pt>
                <c:pt idx="15">
                  <c:v>50836</c:v>
                </c:pt>
                <c:pt idx="16">
                  <c:v>50385</c:v>
                </c:pt>
                <c:pt idx="17">
                  <c:v>50943</c:v>
                </c:pt>
                <c:pt idx="18">
                  <c:v>50984</c:v>
                </c:pt>
                <c:pt idx="19">
                  <c:v>51182</c:v>
                </c:pt>
                <c:pt idx="20">
                  <c:v>51049</c:v>
                </c:pt>
                <c:pt idx="21">
                  <c:v>51324</c:v>
                </c:pt>
                <c:pt idx="22">
                  <c:v>51416</c:v>
                </c:pt>
                <c:pt idx="23">
                  <c:v>51215</c:v>
                </c:pt>
                <c:pt idx="24">
                  <c:v>51540</c:v>
                </c:pt>
                <c:pt idx="25">
                  <c:v>51658</c:v>
                </c:pt>
                <c:pt idx="26">
                  <c:v>52105</c:v>
                </c:pt>
                <c:pt idx="27">
                  <c:v>52296</c:v>
                </c:pt>
                <c:pt idx="28">
                  <c:v>52239</c:v>
                </c:pt>
                <c:pt idx="29">
                  <c:v>52205</c:v>
                </c:pt>
                <c:pt idx="30">
                  <c:v>52231</c:v>
                </c:pt>
                <c:pt idx="31">
                  <c:v>52359</c:v>
                </c:pt>
                <c:pt idx="32">
                  <c:v>52544</c:v>
                </c:pt>
                <c:pt idx="33">
                  <c:v>52856</c:v>
                </c:pt>
                <c:pt idx="34">
                  <c:v>52670</c:v>
                </c:pt>
                <c:pt idx="35">
                  <c:v>52689</c:v>
                </c:pt>
                <c:pt idx="36">
                  <c:v>52654</c:v>
                </c:pt>
                <c:pt idx="37">
                  <c:v>53230</c:v>
                </c:pt>
                <c:pt idx="38">
                  <c:v>53103</c:v>
                </c:pt>
                <c:pt idx="39">
                  <c:v>52733</c:v>
                </c:pt>
                <c:pt idx="40">
                  <c:v>53253</c:v>
                </c:pt>
                <c:pt idx="41">
                  <c:v>53217</c:v>
                </c:pt>
                <c:pt idx="42">
                  <c:v>53618</c:v>
                </c:pt>
                <c:pt idx="43">
                  <c:v>53693</c:v>
                </c:pt>
                <c:pt idx="44">
                  <c:v>53820</c:v>
                </c:pt>
                <c:pt idx="45">
                  <c:v>53943</c:v>
                </c:pt>
                <c:pt idx="46">
                  <c:v>54066</c:v>
                </c:pt>
                <c:pt idx="47">
                  <c:v>54606</c:v>
                </c:pt>
                <c:pt idx="48">
                  <c:v>54797</c:v>
                </c:pt>
                <c:pt idx="49">
                  <c:v>54759</c:v>
                </c:pt>
                <c:pt idx="50">
                  <c:v>54888</c:v>
                </c:pt>
                <c:pt idx="51">
                  <c:v>55279</c:v>
                </c:pt>
                <c:pt idx="52">
                  <c:v>55451</c:v>
                </c:pt>
                <c:pt idx="53">
                  <c:v>55966</c:v>
                </c:pt>
                <c:pt idx="54">
                  <c:v>56144</c:v>
                </c:pt>
                <c:pt idx="55">
                  <c:v>56299</c:v>
                </c:pt>
                <c:pt idx="56">
                  <c:v>56476</c:v>
                </c:pt>
                <c:pt idx="57">
                  <c:v>56776</c:v>
                </c:pt>
                <c:pt idx="58">
                  <c:v>56764</c:v>
                </c:pt>
                <c:pt idx="59">
                  <c:v>57113</c:v>
                </c:pt>
                <c:pt idx="60">
                  <c:v>57112</c:v>
                </c:pt>
                <c:pt idx="61">
                  <c:v>57196</c:v>
                </c:pt>
                <c:pt idx="62">
                  <c:v>57188</c:v>
                </c:pt>
                <c:pt idx="63">
                  <c:v>57092</c:v>
                </c:pt>
                <c:pt idx="64">
                  <c:v>57163</c:v>
                </c:pt>
                <c:pt idx="65">
                  <c:v>57419</c:v>
                </c:pt>
                <c:pt idx="66">
                  <c:v>57573</c:v>
                </c:pt>
                <c:pt idx="67">
                  <c:v>57593</c:v>
                </c:pt>
                <c:pt idx="68">
                  <c:v>57407</c:v>
                </c:pt>
                <c:pt idx="69">
                  <c:v>57134</c:v>
                </c:pt>
                <c:pt idx="70">
                  <c:v>57540</c:v>
                </c:pt>
                <c:pt idx="71">
                  <c:v>57365</c:v>
                </c:pt>
                <c:pt idx="72">
                  <c:v>57620</c:v>
                </c:pt>
                <c:pt idx="73">
                  <c:v>57684</c:v>
                </c:pt>
                <c:pt idx="74">
                  <c:v>57195</c:v>
                </c:pt>
                <c:pt idx="75">
                  <c:v>57861</c:v>
                </c:pt>
                <c:pt idx="76">
                  <c:v>58126</c:v>
                </c:pt>
                <c:pt idx="77">
                  <c:v>58527</c:v>
                </c:pt>
                <c:pt idx="78">
                  <c:v>58172</c:v>
                </c:pt>
                <c:pt idx="79">
                  <c:v>58446</c:v>
                </c:pt>
                <c:pt idx="80">
                  <c:v>58717</c:v>
                </c:pt>
                <c:pt idx="81">
                  <c:v>59054</c:v>
                </c:pt>
                <c:pt idx="82">
                  <c:v>59105</c:v>
                </c:pt>
                <c:pt idx="83">
                  <c:v>59328</c:v>
                </c:pt>
                <c:pt idx="84">
                  <c:v>59561</c:v>
                </c:pt>
                <c:pt idx="85">
                  <c:v>59832</c:v>
                </c:pt>
                <c:pt idx="86">
                  <c:v>60322</c:v>
                </c:pt>
                <c:pt idx="87">
                  <c:v>60461</c:v>
                </c:pt>
                <c:pt idx="88">
                  <c:v>60614</c:v>
                </c:pt>
                <c:pt idx="89">
                  <c:v>60413</c:v>
                </c:pt>
                <c:pt idx="90">
                  <c:v>60443</c:v>
                </c:pt>
                <c:pt idx="91">
                  <c:v>60762</c:v>
                </c:pt>
                <c:pt idx="92">
                  <c:v>61331</c:v>
                </c:pt>
                <c:pt idx="93">
                  <c:v>61563</c:v>
                </c:pt>
                <c:pt idx="94">
                  <c:v>61766</c:v>
                </c:pt>
                <c:pt idx="95">
                  <c:v>62282</c:v>
                </c:pt>
                <c:pt idx="96">
                  <c:v>61935</c:v>
                </c:pt>
                <c:pt idx="97">
                  <c:v>62026</c:v>
                </c:pt>
                <c:pt idx="98">
                  <c:v>62166</c:v>
                </c:pt>
                <c:pt idx="99">
                  <c:v>62516</c:v>
                </c:pt>
                <c:pt idx="100">
                  <c:v>62516</c:v>
                </c:pt>
                <c:pt idx="101">
                  <c:v>62350</c:v>
                </c:pt>
                <c:pt idx="102">
                  <c:v>62713</c:v>
                </c:pt>
                <c:pt idx="103">
                  <c:v>62510</c:v>
                </c:pt>
                <c:pt idx="104">
                  <c:v>62813</c:v>
                </c:pt>
                <c:pt idx="105">
                  <c:v>63056</c:v>
                </c:pt>
                <c:pt idx="106">
                  <c:v>63138</c:v>
                </c:pt>
                <c:pt idx="107">
                  <c:v>62979</c:v>
                </c:pt>
                <c:pt idx="108">
                  <c:v>63940</c:v>
                </c:pt>
                <c:pt idx="109">
                  <c:v>62493</c:v>
                </c:pt>
                <c:pt idx="110">
                  <c:v>63724</c:v>
                </c:pt>
                <c:pt idx="111">
                  <c:v>63950</c:v>
                </c:pt>
                <c:pt idx="112">
                  <c:v>64071</c:v>
                </c:pt>
                <c:pt idx="113">
                  <c:v>64557</c:v>
                </c:pt>
                <c:pt idx="114">
                  <c:v>65344</c:v>
                </c:pt>
                <c:pt idx="115">
                  <c:v>65328</c:v>
                </c:pt>
                <c:pt idx="116">
                  <c:v>64871</c:v>
                </c:pt>
                <c:pt idx="117">
                  <c:v>64915</c:v>
                </c:pt>
                <c:pt idx="118">
                  <c:v>65212</c:v>
                </c:pt>
                <c:pt idx="119">
                  <c:v>65676</c:v>
                </c:pt>
                <c:pt idx="120">
                  <c:v>65321</c:v>
                </c:pt>
                <c:pt idx="121">
                  <c:v>65326</c:v>
                </c:pt>
                <c:pt idx="122">
                  <c:v>82743</c:v>
                </c:pt>
                <c:pt idx="123">
                  <c:v>72048</c:v>
                </c:pt>
                <c:pt idx="124">
                  <c:v>73702</c:v>
                </c:pt>
                <c:pt idx="125">
                  <c:v>72511</c:v>
                </c:pt>
                <c:pt idx="126">
                  <c:v>72715</c:v>
                </c:pt>
                <c:pt idx="127">
                  <c:v>71763</c:v>
                </c:pt>
                <c:pt idx="128">
                  <c:v>71771</c:v>
                </c:pt>
                <c:pt idx="129">
                  <c:v>71265</c:v>
                </c:pt>
                <c:pt idx="130">
                  <c:v>72214</c:v>
                </c:pt>
                <c:pt idx="131">
                  <c:v>71382</c:v>
                </c:pt>
                <c:pt idx="132">
                  <c:v>72730</c:v>
                </c:pt>
                <c:pt idx="133">
                  <c:v>72343</c:v>
                </c:pt>
                <c:pt idx="134">
                  <c:v>72955</c:v>
                </c:pt>
                <c:pt idx="135">
                  <c:v>73492</c:v>
                </c:pt>
                <c:pt idx="136">
                  <c:v>74349</c:v>
                </c:pt>
                <c:pt idx="137">
                  <c:v>75073</c:v>
                </c:pt>
                <c:pt idx="138">
                  <c:v>74630</c:v>
                </c:pt>
                <c:pt idx="139">
                  <c:v>76288</c:v>
                </c:pt>
                <c:pt idx="140">
                  <c:v>76646</c:v>
                </c:pt>
                <c:pt idx="141">
                  <c:v>77426</c:v>
                </c:pt>
                <c:pt idx="142">
                  <c:v>78411</c:v>
                </c:pt>
              </c:numCache>
            </c:numRef>
          </c:val>
          <c:smooth val="0"/>
          <c:extLst>
            <c:ext xmlns:c16="http://schemas.microsoft.com/office/drawing/2014/chart" uri="{C3380CC4-5D6E-409C-BE32-E72D297353CC}">
              <c16:uniqueId val="{00000000-57CD-4C97-9C2B-190B8D23D6C7}"/>
            </c:ext>
          </c:extLst>
        </c:ser>
        <c:ser>
          <c:idx val="1"/>
          <c:order val="1"/>
          <c:tx>
            <c:v>Restaurants</c:v>
          </c:tx>
          <c:spPr>
            <a:ln w="38100" cap="rnd">
              <a:solidFill>
                <a:schemeClr val="accent5"/>
              </a:solidFill>
              <a:round/>
            </a:ln>
            <a:effectLst/>
          </c:spPr>
          <c:marker>
            <c:symbol val="none"/>
          </c:marker>
          <c:cat>
            <c:numRef>
              <c:f>Graph!$A$220:$A$408</c:f>
              <c:numCache>
                <c:formatCode>mmm\-yy</c:formatCode>
                <c:ptCount val="189"/>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numCache>
            </c:numRef>
          </c:cat>
          <c:val>
            <c:numRef>
              <c:f>Graph!$T$220:$T$408</c:f>
              <c:numCache>
                <c:formatCode>0</c:formatCode>
                <c:ptCount val="189"/>
                <c:pt idx="0">
                  <c:v>37660</c:v>
                </c:pt>
                <c:pt idx="1">
                  <c:v>38267</c:v>
                </c:pt>
                <c:pt idx="2">
                  <c:v>38376</c:v>
                </c:pt>
                <c:pt idx="3">
                  <c:v>38658</c:v>
                </c:pt>
                <c:pt idx="4">
                  <c:v>38695</c:v>
                </c:pt>
                <c:pt idx="5">
                  <c:v>38838</c:v>
                </c:pt>
                <c:pt idx="6">
                  <c:v>39033</c:v>
                </c:pt>
                <c:pt idx="7">
                  <c:v>39402</c:v>
                </c:pt>
                <c:pt idx="8">
                  <c:v>39385</c:v>
                </c:pt>
                <c:pt idx="9">
                  <c:v>39440</c:v>
                </c:pt>
                <c:pt idx="10">
                  <c:v>39710</c:v>
                </c:pt>
                <c:pt idx="11">
                  <c:v>39508</c:v>
                </c:pt>
                <c:pt idx="12">
                  <c:v>39700</c:v>
                </c:pt>
                <c:pt idx="13">
                  <c:v>40382</c:v>
                </c:pt>
                <c:pt idx="14">
                  <c:v>40575</c:v>
                </c:pt>
                <c:pt idx="15">
                  <c:v>40624</c:v>
                </c:pt>
                <c:pt idx="16">
                  <c:v>41050</c:v>
                </c:pt>
                <c:pt idx="17">
                  <c:v>41540</c:v>
                </c:pt>
                <c:pt idx="18">
                  <c:v>41516</c:v>
                </c:pt>
                <c:pt idx="19">
                  <c:v>41718</c:v>
                </c:pt>
                <c:pt idx="20">
                  <c:v>42013</c:v>
                </c:pt>
                <c:pt idx="21">
                  <c:v>42162</c:v>
                </c:pt>
                <c:pt idx="22">
                  <c:v>42237</c:v>
                </c:pt>
                <c:pt idx="23">
                  <c:v>41864</c:v>
                </c:pt>
                <c:pt idx="24">
                  <c:v>42858</c:v>
                </c:pt>
                <c:pt idx="25">
                  <c:v>42950</c:v>
                </c:pt>
                <c:pt idx="26">
                  <c:v>42942</c:v>
                </c:pt>
                <c:pt idx="27">
                  <c:v>43365</c:v>
                </c:pt>
                <c:pt idx="28">
                  <c:v>43313</c:v>
                </c:pt>
                <c:pt idx="29">
                  <c:v>43542</c:v>
                </c:pt>
                <c:pt idx="30">
                  <c:v>43676</c:v>
                </c:pt>
                <c:pt idx="31">
                  <c:v>43712</c:v>
                </c:pt>
                <c:pt idx="32">
                  <c:v>44085</c:v>
                </c:pt>
                <c:pt idx="33">
                  <c:v>43708</c:v>
                </c:pt>
                <c:pt idx="34">
                  <c:v>44520</c:v>
                </c:pt>
                <c:pt idx="35">
                  <c:v>44538</c:v>
                </c:pt>
                <c:pt idx="36">
                  <c:v>45146</c:v>
                </c:pt>
                <c:pt idx="37">
                  <c:v>44868</c:v>
                </c:pt>
                <c:pt idx="38">
                  <c:v>45011</c:v>
                </c:pt>
                <c:pt idx="39">
                  <c:v>44723</c:v>
                </c:pt>
                <c:pt idx="40">
                  <c:v>44816</c:v>
                </c:pt>
                <c:pt idx="41">
                  <c:v>44701</c:v>
                </c:pt>
                <c:pt idx="42">
                  <c:v>45050</c:v>
                </c:pt>
                <c:pt idx="43">
                  <c:v>45155</c:v>
                </c:pt>
                <c:pt idx="44">
                  <c:v>45344</c:v>
                </c:pt>
                <c:pt idx="45">
                  <c:v>45936</c:v>
                </c:pt>
                <c:pt idx="46">
                  <c:v>46744</c:v>
                </c:pt>
                <c:pt idx="47">
                  <c:v>46330</c:v>
                </c:pt>
                <c:pt idx="48">
                  <c:v>45914</c:v>
                </c:pt>
                <c:pt idx="49">
                  <c:v>46424</c:v>
                </c:pt>
                <c:pt idx="50">
                  <c:v>47057</c:v>
                </c:pt>
                <c:pt idx="51">
                  <c:v>47137</c:v>
                </c:pt>
                <c:pt idx="52">
                  <c:v>47540</c:v>
                </c:pt>
                <c:pt idx="53">
                  <c:v>47710</c:v>
                </c:pt>
                <c:pt idx="54">
                  <c:v>48083</c:v>
                </c:pt>
                <c:pt idx="55">
                  <c:v>48375</c:v>
                </c:pt>
                <c:pt idx="56">
                  <c:v>48982</c:v>
                </c:pt>
                <c:pt idx="57">
                  <c:v>49658</c:v>
                </c:pt>
                <c:pt idx="58">
                  <c:v>49731</c:v>
                </c:pt>
                <c:pt idx="59">
                  <c:v>50508</c:v>
                </c:pt>
                <c:pt idx="60">
                  <c:v>50834</c:v>
                </c:pt>
                <c:pt idx="61">
                  <c:v>50690</c:v>
                </c:pt>
                <c:pt idx="62">
                  <c:v>51067</c:v>
                </c:pt>
                <c:pt idx="63">
                  <c:v>51739</c:v>
                </c:pt>
                <c:pt idx="64">
                  <c:v>51811</c:v>
                </c:pt>
                <c:pt idx="65">
                  <c:v>51879</c:v>
                </c:pt>
                <c:pt idx="66">
                  <c:v>52157</c:v>
                </c:pt>
                <c:pt idx="67">
                  <c:v>52416</c:v>
                </c:pt>
                <c:pt idx="68">
                  <c:v>52387</c:v>
                </c:pt>
                <c:pt idx="69">
                  <c:v>52759</c:v>
                </c:pt>
                <c:pt idx="70">
                  <c:v>52881</c:v>
                </c:pt>
                <c:pt idx="71">
                  <c:v>53740</c:v>
                </c:pt>
                <c:pt idx="72">
                  <c:v>53045</c:v>
                </c:pt>
                <c:pt idx="73">
                  <c:v>54237</c:v>
                </c:pt>
                <c:pt idx="74">
                  <c:v>53919</c:v>
                </c:pt>
                <c:pt idx="75">
                  <c:v>54240</c:v>
                </c:pt>
                <c:pt idx="76">
                  <c:v>54300</c:v>
                </c:pt>
                <c:pt idx="77">
                  <c:v>54296</c:v>
                </c:pt>
                <c:pt idx="78">
                  <c:v>54330</c:v>
                </c:pt>
                <c:pt idx="79">
                  <c:v>54803</c:v>
                </c:pt>
                <c:pt idx="80">
                  <c:v>55366</c:v>
                </c:pt>
                <c:pt idx="81">
                  <c:v>55375</c:v>
                </c:pt>
                <c:pt idx="82">
                  <c:v>56346</c:v>
                </c:pt>
                <c:pt idx="83">
                  <c:v>55451</c:v>
                </c:pt>
                <c:pt idx="84">
                  <c:v>57403</c:v>
                </c:pt>
                <c:pt idx="85">
                  <c:v>57492</c:v>
                </c:pt>
                <c:pt idx="86">
                  <c:v>57379</c:v>
                </c:pt>
                <c:pt idx="87">
                  <c:v>57474</c:v>
                </c:pt>
                <c:pt idx="88">
                  <c:v>57470</c:v>
                </c:pt>
                <c:pt idx="89">
                  <c:v>57263</c:v>
                </c:pt>
                <c:pt idx="90">
                  <c:v>57215</c:v>
                </c:pt>
                <c:pt idx="91">
                  <c:v>57524</c:v>
                </c:pt>
                <c:pt idx="92">
                  <c:v>57884</c:v>
                </c:pt>
                <c:pt idx="93">
                  <c:v>58126</c:v>
                </c:pt>
                <c:pt idx="94">
                  <c:v>58849</c:v>
                </c:pt>
                <c:pt idx="95">
                  <c:v>59119</c:v>
                </c:pt>
                <c:pt idx="96">
                  <c:v>59344</c:v>
                </c:pt>
                <c:pt idx="97">
                  <c:v>59653</c:v>
                </c:pt>
                <c:pt idx="98">
                  <c:v>60141</c:v>
                </c:pt>
                <c:pt idx="99">
                  <c:v>59415</c:v>
                </c:pt>
                <c:pt idx="100">
                  <c:v>60723</c:v>
                </c:pt>
                <c:pt idx="101">
                  <c:v>61440</c:v>
                </c:pt>
                <c:pt idx="102">
                  <c:v>62259</c:v>
                </c:pt>
                <c:pt idx="103">
                  <c:v>62635</c:v>
                </c:pt>
                <c:pt idx="104">
                  <c:v>61377</c:v>
                </c:pt>
                <c:pt idx="105">
                  <c:v>61972</c:v>
                </c:pt>
                <c:pt idx="106">
                  <c:v>61731</c:v>
                </c:pt>
                <c:pt idx="107">
                  <c:v>61790</c:v>
                </c:pt>
                <c:pt idx="108">
                  <c:v>61973</c:v>
                </c:pt>
                <c:pt idx="109">
                  <c:v>62631</c:v>
                </c:pt>
                <c:pt idx="110">
                  <c:v>63153</c:v>
                </c:pt>
                <c:pt idx="111">
                  <c:v>63617</c:v>
                </c:pt>
                <c:pt idx="112">
                  <c:v>64318</c:v>
                </c:pt>
                <c:pt idx="113">
                  <c:v>64984</c:v>
                </c:pt>
                <c:pt idx="114">
                  <c:v>65435</c:v>
                </c:pt>
                <c:pt idx="115">
                  <c:v>65333</c:v>
                </c:pt>
                <c:pt idx="116">
                  <c:v>65756</c:v>
                </c:pt>
                <c:pt idx="117">
                  <c:v>65628</c:v>
                </c:pt>
                <c:pt idx="118">
                  <c:v>65147</c:v>
                </c:pt>
                <c:pt idx="119">
                  <c:v>65807</c:v>
                </c:pt>
                <c:pt idx="120">
                  <c:v>66344</c:v>
                </c:pt>
                <c:pt idx="121">
                  <c:v>66200</c:v>
                </c:pt>
                <c:pt idx="122">
                  <c:v>46126</c:v>
                </c:pt>
                <c:pt idx="123">
                  <c:v>29927</c:v>
                </c:pt>
                <c:pt idx="124">
                  <c:v>39664</c:v>
                </c:pt>
                <c:pt idx="125">
                  <c:v>50464</c:v>
                </c:pt>
                <c:pt idx="126">
                  <c:v>52214</c:v>
                </c:pt>
                <c:pt idx="127">
                  <c:v>54558</c:v>
                </c:pt>
                <c:pt idx="128">
                  <c:v>55800</c:v>
                </c:pt>
                <c:pt idx="129">
                  <c:v>55992</c:v>
                </c:pt>
                <c:pt idx="130">
                  <c:v>53647</c:v>
                </c:pt>
                <c:pt idx="131">
                  <c:v>51190</c:v>
                </c:pt>
                <c:pt idx="132">
                  <c:v>56304</c:v>
                </c:pt>
                <c:pt idx="133">
                  <c:v>55512</c:v>
                </c:pt>
                <c:pt idx="134">
                  <c:v>63248</c:v>
                </c:pt>
                <c:pt idx="135">
                  <c:v>66482</c:v>
                </c:pt>
                <c:pt idx="136">
                  <c:v>69338</c:v>
                </c:pt>
                <c:pt idx="137">
                  <c:v>71017</c:v>
                </c:pt>
                <c:pt idx="138">
                  <c:v>72059</c:v>
                </c:pt>
                <c:pt idx="139">
                  <c:v>72090</c:v>
                </c:pt>
                <c:pt idx="140">
                  <c:v>72766</c:v>
                </c:pt>
                <c:pt idx="141">
                  <c:v>72990</c:v>
                </c:pt>
                <c:pt idx="142">
                  <c:v>73731</c:v>
                </c:pt>
              </c:numCache>
            </c:numRef>
          </c:val>
          <c:smooth val="0"/>
          <c:extLst>
            <c:ext xmlns:c16="http://schemas.microsoft.com/office/drawing/2014/chart" uri="{C3380CC4-5D6E-409C-BE32-E72D297353CC}">
              <c16:uniqueId val="{00000001-57CD-4C97-9C2B-190B8D23D6C7}"/>
            </c:ext>
          </c:extLst>
        </c:ser>
        <c:dLbls>
          <c:showLegendKey val="0"/>
          <c:showVal val="0"/>
          <c:showCatName val="0"/>
          <c:showSerName val="0"/>
          <c:showPercent val="0"/>
          <c:showBubbleSize val="0"/>
        </c:dLbls>
        <c:smooth val="0"/>
        <c:axId val="1565450112"/>
        <c:axId val="1565452192"/>
      </c:lineChart>
      <c:dateAx>
        <c:axId val="156545011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65452192"/>
        <c:crosses val="autoZero"/>
        <c:auto val="1"/>
        <c:lblOffset val="100"/>
        <c:baseTimeUnit val="months"/>
      </c:dateAx>
      <c:valAx>
        <c:axId val="1565452192"/>
        <c:scaling>
          <c:orientation val="minMax"/>
          <c:max val="1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65450112"/>
        <c:crosses val="autoZero"/>
        <c:crossBetween val="between"/>
      </c:valAx>
      <c:spPr>
        <a:noFill/>
        <a:ln>
          <a:noFill/>
        </a:ln>
        <a:effectLst/>
      </c:spPr>
    </c:plotArea>
    <c:legend>
      <c:legendPos val="b"/>
      <c:layout>
        <c:manualLayout>
          <c:xMode val="edge"/>
          <c:yMode val="edge"/>
          <c:x val="7.0226047614672715E-2"/>
          <c:y val="0.75227035943740239"/>
          <c:w val="0.8708978308251687"/>
          <c:h val="5.706799337193291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'Tracking the recovery'!$B$1</c:f>
              <c:strCache>
                <c:ptCount val="1"/>
                <c:pt idx="0">
                  <c:v>spend_all</c:v>
                </c:pt>
              </c:strCache>
            </c:strRef>
          </c:tx>
          <c:spPr>
            <a:ln w="28575" cap="rnd">
              <a:solidFill>
                <a:schemeClr val="accent1"/>
              </a:solidFill>
              <a:round/>
            </a:ln>
            <a:effectLst/>
          </c:spPr>
          <c:marker>
            <c:symbol val="none"/>
          </c:marker>
          <c:cat>
            <c:numRef>
              <c:f>'Tracking the recovery'!$A$2:$A$679</c:f>
              <c:numCache>
                <c:formatCode>m/d/yyyy</c:formatCode>
                <c:ptCount val="678"/>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43890</c:v>
                </c:pt>
                <c:pt idx="60">
                  <c:v>43891</c:v>
                </c:pt>
                <c:pt idx="61">
                  <c:v>43892</c:v>
                </c:pt>
                <c:pt idx="62">
                  <c:v>43893</c:v>
                </c:pt>
                <c:pt idx="63">
                  <c:v>43894</c:v>
                </c:pt>
                <c:pt idx="64">
                  <c:v>43895</c:v>
                </c:pt>
                <c:pt idx="65">
                  <c:v>43896</c:v>
                </c:pt>
                <c:pt idx="66">
                  <c:v>43897</c:v>
                </c:pt>
                <c:pt idx="67">
                  <c:v>43898</c:v>
                </c:pt>
                <c:pt idx="68">
                  <c:v>43899</c:v>
                </c:pt>
                <c:pt idx="69">
                  <c:v>43900</c:v>
                </c:pt>
                <c:pt idx="70">
                  <c:v>43901</c:v>
                </c:pt>
                <c:pt idx="71">
                  <c:v>43902</c:v>
                </c:pt>
                <c:pt idx="72">
                  <c:v>43903</c:v>
                </c:pt>
                <c:pt idx="73">
                  <c:v>43904</c:v>
                </c:pt>
                <c:pt idx="74">
                  <c:v>43905</c:v>
                </c:pt>
                <c:pt idx="75">
                  <c:v>43906</c:v>
                </c:pt>
                <c:pt idx="76">
                  <c:v>43907</c:v>
                </c:pt>
                <c:pt idx="77">
                  <c:v>43908</c:v>
                </c:pt>
                <c:pt idx="78">
                  <c:v>43909</c:v>
                </c:pt>
                <c:pt idx="79">
                  <c:v>43910</c:v>
                </c:pt>
                <c:pt idx="80">
                  <c:v>43911</c:v>
                </c:pt>
                <c:pt idx="81">
                  <c:v>43912</c:v>
                </c:pt>
                <c:pt idx="82">
                  <c:v>43913</c:v>
                </c:pt>
                <c:pt idx="83">
                  <c:v>43914</c:v>
                </c:pt>
                <c:pt idx="84">
                  <c:v>43915</c:v>
                </c:pt>
                <c:pt idx="85">
                  <c:v>43916</c:v>
                </c:pt>
                <c:pt idx="86">
                  <c:v>43917</c:v>
                </c:pt>
                <c:pt idx="87">
                  <c:v>43918</c:v>
                </c:pt>
                <c:pt idx="88">
                  <c:v>43919</c:v>
                </c:pt>
                <c:pt idx="89">
                  <c:v>43920</c:v>
                </c:pt>
                <c:pt idx="90">
                  <c:v>43921</c:v>
                </c:pt>
                <c:pt idx="91">
                  <c:v>43922</c:v>
                </c:pt>
                <c:pt idx="92">
                  <c:v>43923</c:v>
                </c:pt>
                <c:pt idx="93">
                  <c:v>43924</c:v>
                </c:pt>
                <c:pt idx="94">
                  <c:v>43925</c:v>
                </c:pt>
                <c:pt idx="95">
                  <c:v>43926</c:v>
                </c:pt>
                <c:pt idx="96">
                  <c:v>43927</c:v>
                </c:pt>
                <c:pt idx="97">
                  <c:v>43928</c:v>
                </c:pt>
                <c:pt idx="98">
                  <c:v>43929</c:v>
                </c:pt>
                <c:pt idx="99">
                  <c:v>43930</c:v>
                </c:pt>
                <c:pt idx="100">
                  <c:v>43931</c:v>
                </c:pt>
                <c:pt idx="101">
                  <c:v>43932</c:v>
                </c:pt>
                <c:pt idx="102">
                  <c:v>43933</c:v>
                </c:pt>
                <c:pt idx="103">
                  <c:v>43934</c:v>
                </c:pt>
                <c:pt idx="104">
                  <c:v>43935</c:v>
                </c:pt>
                <c:pt idx="105">
                  <c:v>43936</c:v>
                </c:pt>
                <c:pt idx="106">
                  <c:v>43937</c:v>
                </c:pt>
                <c:pt idx="107">
                  <c:v>43938</c:v>
                </c:pt>
                <c:pt idx="108">
                  <c:v>43939</c:v>
                </c:pt>
                <c:pt idx="109">
                  <c:v>43940</c:v>
                </c:pt>
                <c:pt idx="110">
                  <c:v>43941</c:v>
                </c:pt>
                <c:pt idx="111">
                  <c:v>43942</c:v>
                </c:pt>
                <c:pt idx="112">
                  <c:v>43943</c:v>
                </c:pt>
                <c:pt idx="113">
                  <c:v>43944</c:v>
                </c:pt>
                <c:pt idx="114">
                  <c:v>43945</c:v>
                </c:pt>
                <c:pt idx="115">
                  <c:v>43946</c:v>
                </c:pt>
                <c:pt idx="116">
                  <c:v>43947</c:v>
                </c:pt>
                <c:pt idx="117">
                  <c:v>43948</c:v>
                </c:pt>
                <c:pt idx="118">
                  <c:v>43949</c:v>
                </c:pt>
                <c:pt idx="119">
                  <c:v>43950</c:v>
                </c:pt>
                <c:pt idx="120">
                  <c:v>43951</c:v>
                </c:pt>
                <c:pt idx="121">
                  <c:v>43952</c:v>
                </c:pt>
                <c:pt idx="122">
                  <c:v>43953</c:v>
                </c:pt>
                <c:pt idx="123">
                  <c:v>43954</c:v>
                </c:pt>
                <c:pt idx="124">
                  <c:v>43955</c:v>
                </c:pt>
                <c:pt idx="125">
                  <c:v>43956</c:v>
                </c:pt>
                <c:pt idx="126">
                  <c:v>43957</c:v>
                </c:pt>
                <c:pt idx="127">
                  <c:v>43958</c:v>
                </c:pt>
                <c:pt idx="128">
                  <c:v>43959</c:v>
                </c:pt>
                <c:pt idx="129">
                  <c:v>43960</c:v>
                </c:pt>
                <c:pt idx="130">
                  <c:v>43961</c:v>
                </c:pt>
                <c:pt idx="131">
                  <c:v>43962</c:v>
                </c:pt>
                <c:pt idx="132">
                  <c:v>43963</c:v>
                </c:pt>
                <c:pt idx="133">
                  <c:v>43964</c:v>
                </c:pt>
                <c:pt idx="134">
                  <c:v>43965</c:v>
                </c:pt>
                <c:pt idx="135">
                  <c:v>43966</c:v>
                </c:pt>
                <c:pt idx="136">
                  <c:v>43967</c:v>
                </c:pt>
                <c:pt idx="137">
                  <c:v>43968</c:v>
                </c:pt>
                <c:pt idx="138">
                  <c:v>43969</c:v>
                </c:pt>
                <c:pt idx="139">
                  <c:v>43970</c:v>
                </c:pt>
                <c:pt idx="140">
                  <c:v>43971</c:v>
                </c:pt>
                <c:pt idx="141">
                  <c:v>43972</c:v>
                </c:pt>
                <c:pt idx="142">
                  <c:v>43973</c:v>
                </c:pt>
                <c:pt idx="143">
                  <c:v>43974</c:v>
                </c:pt>
                <c:pt idx="144">
                  <c:v>43975</c:v>
                </c:pt>
                <c:pt idx="145">
                  <c:v>43976</c:v>
                </c:pt>
                <c:pt idx="146">
                  <c:v>43977</c:v>
                </c:pt>
                <c:pt idx="147">
                  <c:v>43978</c:v>
                </c:pt>
                <c:pt idx="148">
                  <c:v>43979</c:v>
                </c:pt>
                <c:pt idx="149">
                  <c:v>43980</c:v>
                </c:pt>
                <c:pt idx="150">
                  <c:v>43981</c:v>
                </c:pt>
                <c:pt idx="151">
                  <c:v>43982</c:v>
                </c:pt>
                <c:pt idx="152">
                  <c:v>43983</c:v>
                </c:pt>
                <c:pt idx="153">
                  <c:v>43984</c:v>
                </c:pt>
                <c:pt idx="154">
                  <c:v>43985</c:v>
                </c:pt>
                <c:pt idx="155">
                  <c:v>43986</c:v>
                </c:pt>
                <c:pt idx="156">
                  <c:v>43987</c:v>
                </c:pt>
                <c:pt idx="157">
                  <c:v>43988</c:v>
                </c:pt>
                <c:pt idx="158">
                  <c:v>43989</c:v>
                </c:pt>
                <c:pt idx="159">
                  <c:v>43990</c:v>
                </c:pt>
                <c:pt idx="160">
                  <c:v>43991</c:v>
                </c:pt>
                <c:pt idx="161">
                  <c:v>43992</c:v>
                </c:pt>
                <c:pt idx="162">
                  <c:v>43993</c:v>
                </c:pt>
                <c:pt idx="163">
                  <c:v>43994</c:v>
                </c:pt>
                <c:pt idx="164">
                  <c:v>43995</c:v>
                </c:pt>
                <c:pt idx="165">
                  <c:v>43996</c:v>
                </c:pt>
                <c:pt idx="166">
                  <c:v>43997</c:v>
                </c:pt>
                <c:pt idx="167">
                  <c:v>43998</c:v>
                </c:pt>
                <c:pt idx="168">
                  <c:v>43999</c:v>
                </c:pt>
                <c:pt idx="169">
                  <c:v>44000</c:v>
                </c:pt>
                <c:pt idx="170">
                  <c:v>44001</c:v>
                </c:pt>
                <c:pt idx="171">
                  <c:v>44002</c:v>
                </c:pt>
                <c:pt idx="172">
                  <c:v>44003</c:v>
                </c:pt>
                <c:pt idx="173">
                  <c:v>44004</c:v>
                </c:pt>
                <c:pt idx="174">
                  <c:v>44005</c:v>
                </c:pt>
                <c:pt idx="175">
                  <c:v>44006</c:v>
                </c:pt>
                <c:pt idx="176">
                  <c:v>44007</c:v>
                </c:pt>
                <c:pt idx="177">
                  <c:v>44008</c:v>
                </c:pt>
                <c:pt idx="178">
                  <c:v>44009</c:v>
                </c:pt>
                <c:pt idx="179">
                  <c:v>44010</c:v>
                </c:pt>
                <c:pt idx="180">
                  <c:v>44011</c:v>
                </c:pt>
                <c:pt idx="181">
                  <c:v>44012</c:v>
                </c:pt>
                <c:pt idx="182">
                  <c:v>44013</c:v>
                </c:pt>
                <c:pt idx="183">
                  <c:v>44014</c:v>
                </c:pt>
                <c:pt idx="184">
                  <c:v>44015</c:v>
                </c:pt>
                <c:pt idx="185">
                  <c:v>44016</c:v>
                </c:pt>
                <c:pt idx="186">
                  <c:v>44017</c:v>
                </c:pt>
                <c:pt idx="187">
                  <c:v>44018</c:v>
                </c:pt>
                <c:pt idx="188">
                  <c:v>44019</c:v>
                </c:pt>
                <c:pt idx="189">
                  <c:v>44020</c:v>
                </c:pt>
                <c:pt idx="190">
                  <c:v>44021</c:v>
                </c:pt>
                <c:pt idx="191">
                  <c:v>44022</c:v>
                </c:pt>
                <c:pt idx="192">
                  <c:v>44023</c:v>
                </c:pt>
                <c:pt idx="193">
                  <c:v>44024</c:v>
                </c:pt>
                <c:pt idx="194">
                  <c:v>44025</c:v>
                </c:pt>
                <c:pt idx="195">
                  <c:v>44026</c:v>
                </c:pt>
                <c:pt idx="196">
                  <c:v>44027</c:v>
                </c:pt>
                <c:pt idx="197">
                  <c:v>44028</c:v>
                </c:pt>
                <c:pt idx="198">
                  <c:v>44029</c:v>
                </c:pt>
                <c:pt idx="199">
                  <c:v>44030</c:v>
                </c:pt>
                <c:pt idx="200">
                  <c:v>44031</c:v>
                </c:pt>
                <c:pt idx="201">
                  <c:v>44032</c:v>
                </c:pt>
                <c:pt idx="202">
                  <c:v>44033</c:v>
                </c:pt>
                <c:pt idx="203">
                  <c:v>44034</c:v>
                </c:pt>
                <c:pt idx="204">
                  <c:v>44035</c:v>
                </c:pt>
                <c:pt idx="205">
                  <c:v>44036</c:v>
                </c:pt>
                <c:pt idx="206">
                  <c:v>44037</c:v>
                </c:pt>
                <c:pt idx="207">
                  <c:v>44038</c:v>
                </c:pt>
                <c:pt idx="208">
                  <c:v>44039</c:v>
                </c:pt>
                <c:pt idx="209">
                  <c:v>44040</c:v>
                </c:pt>
                <c:pt idx="210">
                  <c:v>44041</c:v>
                </c:pt>
                <c:pt idx="211">
                  <c:v>44042</c:v>
                </c:pt>
                <c:pt idx="212">
                  <c:v>44043</c:v>
                </c:pt>
                <c:pt idx="213">
                  <c:v>44044</c:v>
                </c:pt>
                <c:pt idx="214">
                  <c:v>44045</c:v>
                </c:pt>
                <c:pt idx="215">
                  <c:v>44046</c:v>
                </c:pt>
                <c:pt idx="216">
                  <c:v>44047</c:v>
                </c:pt>
                <c:pt idx="217">
                  <c:v>44048</c:v>
                </c:pt>
                <c:pt idx="218">
                  <c:v>44049</c:v>
                </c:pt>
                <c:pt idx="219">
                  <c:v>44050</c:v>
                </c:pt>
                <c:pt idx="220">
                  <c:v>44051</c:v>
                </c:pt>
                <c:pt idx="221">
                  <c:v>44052</c:v>
                </c:pt>
                <c:pt idx="222">
                  <c:v>44053</c:v>
                </c:pt>
                <c:pt idx="223">
                  <c:v>44054</c:v>
                </c:pt>
                <c:pt idx="224">
                  <c:v>44055</c:v>
                </c:pt>
                <c:pt idx="225">
                  <c:v>44056</c:v>
                </c:pt>
                <c:pt idx="226">
                  <c:v>44057</c:v>
                </c:pt>
                <c:pt idx="227">
                  <c:v>44058</c:v>
                </c:pt>
                <c:pt idx="228">
                  <c:v>44059</c:v>
                </c:pt>
                <c:pt idx="229">
                  <c:v>44060</c:v>
                </c:pt>
                <c:pt idx="230">
                  <c:v>44061</c:v>
                </c:pt>
                <c:pt idx="231">
                  <c:v>44062</c:v>
                </c:pt>
                <c:pt idx="232">
                  <c:v>44063</c:v>
                </c:pt>
                <c:pt idx="233">
                  <c:v>44064</c:v>
                </c:pt>
                <c:pt idx="234">
                  <c:v>44065</c:v>
                </c:pt>
                <c:pt idx="235">
                  <c:v>44066</c:v>
                </c:pt>
                <c:pt idx="236">
                  <c:v>44067</c:v>
                </c:pt>
                <c:pt idx="237">
                  <c:v>44068</c:v>
                </c:pt>
                <c:pt idx="238">
                  <c:v>44069</c:v>
                </c:pt>
                <c:pt idx="239">
                  <c:v>44070</c:v>
                </c:pt>
                <c:pt idx="240">
                  <c:v>44071</c:v>
                </c:pt>
                <c:pt idx="241">
                  <c:v>44072</c:v>
                </c:pt>
                <c:pt idx="242">
                  <c:v>44073</c:v>
                </c:pt>
                <c:pt idx="243">
                  <c:v>44074</c:v>
                </c:pt>
                <c:pt idx="244">
                  <c:v>44075</c:v>
                </c:pt>
                <c:pt idx="245">
                  <c:v>44076</c:v>
                </c:pt>
                <c:pt idx="246">
                  <c:v>44077</c:v>
                </c:pt>
                <c:pt idx="247">
                  <c:v>44078</c:v>
                </c:pt>
                <c:pt idx="248">
                  <c:v>44079</c:v>
                </c:pt>
                <c:pt idx="249">
                  <c:v>44080</c:v>
                </c:pt>
                <c:pt idx="250">
                  <c:v>44081</c:v>
                </c:pt>
                <c:pt idx="251">
                  <c:v>44082</c:v>
                </c:pt>
                <c:pt idx="252">
                  <c:v>44083</c:v>
                </c:pt>
                <c:pt idx="253">
                  <c:v>44084</c:v>
                </c:pt>
                <c:pt idx="254">
                  <c:v>44085</c:v>
                </c:pt>
                <c:pt idx="255">
                  <c:v>44086</c:v>
                </c:pt>
                <c:pt idx="256">
                  <c:v>44087</c:v>
                </c:pt>
                <c:pt idx="257">
                  <c:v>44088</c:v>
                </c:pt>
                <c:pt idx="258">
                  <c:v>44089</c:v>
                </c:pt>
                <c:pt idx="259">
                  <c:v>44090</c:v>
                </c:pt>
                <c:pt idx="260">
                  <c:v>44091</c:v>
                </c:pt>
                <c:pt idx="261">
                  <c:v>44092</c:v>
                </c:pt>
                <c:pt idx="262">
                  <c:v>44093</c:v>
                </c:pt>
                <c:pt idx="263">
                  <c:v>44094</c:v>
                </c:pt>
                <c:pt idx="264">
                  <c:v>44095</c:v>
                </c:pt>
                <c:pt idx="265">
                  <c:v>44096</c:v>
                </c:pt>
                <c:pt idx="266">
                  <c:v>44097</c:v>
                </c:pt>
                <c:pt idx="267">
                  <c:v>44098</c:v>
                </c:pt>
                <c:pt idx="268">
                  <c:v>44099</c:v>
                </c:pt>
                <c:pt idx="269">
                  <c:v>44100</c:v>
                </c:pt>
                <c:pt idx="270">
                  <c:v>44101</c:v>
                </c:pt>
                <c:pt idx="271">
                  <c:v>44102</c:v>
                </c:pt>
                <c:pt idx="272">
                  <c:v>44103</c:v>
                </c:pt>
                <c:pt idx="273">
                  <c:v>44104</c:v>
                </c:pt>
                <c:pt idx="274">
                  <c:v>44105</c:v>
                </c:pt>
                <c:pt idx="275">
                  <c:v>44106</c:v>
                </c:pt>
                <c:pt idx="276">
                  <c:v>44107</c:v>
                </c:pt>
                <c:pt idx="277">
                  <c:v>44108</c:v>
                </c:pt>
                <c:pt idx="278">
                  <c:v>44109</c:v>
                </c:pt>
                <c:pt idx="279">
                  <c:v>44110</c:v>
                </c:pt>
                <c:pt idx="280">
                  <c:v>44111</c:v>
                </c:pt>
                <c:pt idx="281">
                  <c:v>44112</c:v>
                </c:pt>
                <c:pt idx="282">
                  <c:v>44113</c:v>
                </c:pt>
                <c:pt idx="283">
                  <c:v>44114</c:v>
                </c:pt>
                <c:pt idx="284">
                  <c:v>44115</c:v>
                </c:pt>
                <c:pt idx="285">
                  <c:v>44116</c:v>
                </c:pt>
                <c:pt idx="286">
                  <c:v>44117</c:v>
                </c:pt>
                <c:pt idx="287">
                  <c:v>44118</c:v>
                </c:pt>
                <c:pt idx="288">
                  <c:v>44119</c:v>
                </c:pt>
                <c:pt idx="289">
                  <c:v>44120</c:v>
                </c:pt>
                <c:pt idx="290">
                  <c:v>44121</c:v>
                </c:pt>
                <c:pt idx="291">
                  <c:v>44122</c:v>
                </c:pt>
                <c:pt idx="292">
                  <c:v>44123</c:v>
                </c:pt>
                <c:pt idx="293">
                  <c:v>44124</c:v>
                </c:pt>
                <c:pt idx="294">
                  <c:v>44125</c:v>
                </c:pt>
                <c:pt idx="295">
                  <c:v>44126</c:v>
                </c:pt>
                <c:pt idx="296">
                  <c:v>44127</c:v>
                </c:pt>
                <c:pt idx="297">
                  <c:v>44128</c:v>
                </c:pt>
                <c:pt idx="298">
                  <c:v>44129</c:v>
                </c:pt>
                <c:pt idx="299">
                  <c:v>44130</c:v>
                </c:pt>
                <c:pt idx="300">
                  <c:v>44131</c:v>
                </c:pt>
                <c:pt idx="301">
                  <c:v>44132</c:v>
                </c:pt>
                <c:pt idx="302">
                  <c:v>44133</c:v>
                </c:pt>
                <c:pt idx="303">
                  <c:v>44134</c:v>
                </c:pt>
                <c:pt idx="304">
                  <c:v>44135</c:v>
                </c:pt>
                <c:pt idx="305">
                  <c:v>44136</c:v>
                </c:pt>
                <c:pt idx="306">
                  <c:v>44137</c:v>
                </c:pt>
                <c:pt idx="307">
                  <c:v>44138</c:v>
                </c:pt>
                <c:pt idx="308">
                  <c:v>44139</c:v>
                </c:pt>
                <c:pt idx="309">
                  <c:v>44140</c:v>
                </c:pt>
                <c:pt idx="310">
                  <c:v>44141</c:v>
                </c:pt>
                <c:pt idx="311">
                  <c:v>44142</c:v>
                </c:pt>
                <c:pt idx="312">
                  <c:v>44143</c:v>
                </c:pt>
                <c:pt idx="313">
                  <c:v>44144</c:v>
                </c:pt>
                <c:pt idx="314">
                  <c:v>44145</c:v>
                </c:pt>
                <c:pt idx="315">
                  <c:v>44146</c:v>
                </c:pt>
                <c:pt idx="316">
                  <c:v>44147</c:v>
                </c:pt>
                <c:pt idx="317">
                  <c:v>44148</c:v>
                </c:pt>
                <c:pt idx="318">
                  <c:v>44149</c:v>
                </c:pt>
                <c:pt idx="319">
                  <c:v>44150</c:v>
                </c:pt>
                <c:pt idx="320">
                  <c:v>44151</c:v>
                </c:pt>
                <c:pt idx="321">
                  <c:v>44152</c:v>
                </c:pt>
                <c:pt idx="322">
                  <c:v>44153</c:v>
                </c:pt>
                <c:pt idx="323">
                  <c:v>44154</c:v>
                </c:pt>
                <c:pt idx="324">
                  <c:v>44155</c:v>
                </c:pt>
                <c:pt idx="325">
                  <c:v>44156</c:v>
                </c:pt>
                <c:pt idx="326">
                  <c:v>44157</c:v>
                </c:pt>
                <c:pt idx="327">
                  <c:v>44158</c:v>
                </c:pt>
                <c:pt idx="328">
                  <c:v>44159</c:v>
                </c:pt>
                <c:pt idx="329">
                  <c:v>44160</c:v>
                </c:pt>
                <c:pt idx="330">
                  <c:v>44161</c:v>
                </c:pt>
                <c:pt idx="331">
                  <c:v>44162</c:v>
                </c:pt>
                <c:pt idx="332">
                  <c:v>44163</c:v>
                </c:pt>
                <c:pt idx="333">
                  <c:v>44164</c:v>
                </c:pt>
                <c:pt idx="334">
                  <c:v>44165</c:v>
                </c:pt>
                <c:pt idx="335">
                  <c:v>44166</c:v>
                </c:pt>
                <c:pt idx="336">
                  <c:v>44167</c:v>
                </c:pt>
                <c:pt idx="337">
                  <c:v>44168</c:v>
                </c:pt>
                <c:pt idx="338">
                  <c:v>44169</c:v>
                </c:pt>
                <c:pt idx="339">
                  <c:v>44170</c:v>
                </c:pt>
                <c:pt idx="340">
                  <c:v>44171</c:v>
                </c:pt>
                <c:pt idx="341">
                  <c:v>44172</c:v>
                </c:pt>
                <c:pt idx="342">
                  <c:v>44173</c:v>
                </c:pt>
                <c:pt idx="343">
                  <c:v>44174</c:v>
                </c:pt>
                <c:pt idx="344">
                  <c:v>44175</c:v>
                </c:pt>
                <c:pt idx="345">
                  <c:v>44176</c:v>
                </c:pt>
                <c:pt idx="346">
                  <c:v>44177</c:v>
                </c:pt>
                <c:pt idx="347">
                  <c:v>44178</c:v>
                </c:pt>
                <c:pt idx="348">
                  <c:v>44179</c:v>
                </c:pt>
                <c:pt idx="349">
                  <c:v>44180</c:v>
                </c:pt>
                <c:pt idx="350">
                  <c:v>44181</c:v>
                </c:pt>
                <c:pt idx="351">
                  <c:v>44182</c:v>
                </c:pt>
                <c:pt idx="352">
                  <c:v>44183</c:v>
                </c:pt>
                <c:pt idx="353">
                  <c:v>44184</c:v>
                </c:pt>
                <c:pt idx="354">
                  <c:v>44185</c:v>
                </c:pt>
                <c:pt idx="355">
                  <c:v>44186</c:v>
                </c:pt>
                <c:pt idx="356">
                  <c:v>44187</c:v>
                </c:pt>
                <c:pt idx="357">
                  <c:v>44188</c:v>
                </c:pt>
                <c:pt idx="358">
                  <c:v>44189</c:v>
                </c:pt>
                <c:pt idx="359">
                  <c:v>44190</c:v>
                </c:pt>
                <c:pt idx="360">
                  <c:v>44191</c:v>
                </c:pt>
                <c:pt idx="361">
                  <c:v>44192</c:v>
                </c:pt>
                <c:pt idx="362">
                  <c:v>44193</c:v>
                </c:pt>
                <c:pt idx="363">
                  <c:v>44194</c:v>
                </c:pt>
                <c:pt idx="364">
                  <c:v>44195</c:v>
                </c:pt>
                <c:pt idx="365">
                  <c:v>44196</c:v>
                </c:pt>
                <c:pt idx="366">
                  <c:v>44197</c:v>
                </c:pt>
                <c:pt idx="367">
                  <c:v>44198</c:v>
                </c:pt>
                <c:pt idx="368">
                  <c:v>44199</c:v>
                </c:pt>
                <c:pt idx="369">
                  <c:v>44200</c:v>
                </c:pt>
                <c:pt idx="370">
                  <c:v>44201</c:v>
                </c:pt>
                <c:pt idx="371">
                  <c:v>44202</c:v>
                </c:pt>
                <c:pt idx="372">
                  <c:v>44203</c:v>
                </c:pt>
                <c:pt idx="373">
                  <c:v>44204</c:v>
                </c:pt>
                <c:pt idx="374">
                  <c:v>44205</c:v>
                </c:pt>
                <c:pt idx="375">
                  <c:v>44206</c:v>
                </c:pt>
                <c:pt idx="376">
                  <c:v>44207</c:v>
                </c:pt>
                <c:pt idx="377">
                  <c:v>44208</c:v>
                </c:pt>
                <c:pt idx="378">
                  <c:v>44209</c:v>
                </c:pt>
                <c:pt idx="379">
                  <c:v>44210</c:v>
                </c:pt>
                <c:pt idx="380">
                  <c:v>44211</c:v>
                </c:pt>
                <c:pt idx="381">
                  <c:v>44212</c:v>
                </c:pt>
                <c:pt idx="382">
                  <c:v>44213</c:v>
                </c:pt>
                <c:pt idx="383">
                  <c:v>44214</c:v>
                </c:pt>
                <c:pt idx="384">
                  <c:v>44215</c:v>
                </c:pt>
                <c:pt idx="385">
                  <c:v>44216</c:v>
                </c:pt>
                <c:pt idx="386">
                  <c:v>44217</c:v>
                </c:pt>
                <c:pt idx="387">
                  <c:v>44218</c:v>
                </c:pt>
                <c:pt idx="388">
                  <c:v>44219</c:v>
                </c:pt>
                <c:pt idx="389">
                  <c:v>44220</c:v>
                </c:pt>
                <c:pt idx="390">
                  <c:v>44221</c:v>
                </c:pt>
                <c:pt idx="391">
                  <c:v>44222</c:v>
                </c:pt>
                <c:pt idx="392">
                  <c:v>44223</c:v>
                </c:pt>
                <c:pt idx="393">
                  <c:v>44224</c:v>
                </c:pt>
                <c:pt idx="394">
                  <c:v>44225</c:v>
                </c:pt>
                <c:pt idx="395">
                  <c:v>44226</c:v>
                </c:pt>
                <c:pt idx="396">
                  <c:v>44227</c:v>
                </c:pt>
                <c:pt idx="397">
                  <c:v>44228</c:v>
                </c:pt>
                <c:pt idx="398">
                  <c:v>44229</c:v>
                </c:pt>
                <c:pt idx="399">
                  <c:v>44230</c:v>
                </c:pt>
                <c:pt idx="400">
                  <c:v>44231</c:v>
                </c:pt>
                <c:pt idx="401">
                  <c:v>44232</c:v>
                </c:pt>
                <c:pt idx="402">
                  <c:v>44233</c:v>
                </c:pt>
                <c:pt idx="403">
                  <c:v>44234</c:v>
                </c:pt>
                <c:pt idx="404">
                  <c:v>44235</c:v>
                </c:pt>
                <c:pt idx="405">
                  <c:v>44236</c:v>
                </c:pt>
                <c:pt idx="406">
                  <c:v>44237</c:v>
                </c:pt>
                <c:pt idx="407">
                  <c:v>44238</c:v>
                </c:pt>
                <c:pt idx="408">
                  <c:v>44239</c:v>
                </c:pt>
                <c:pt idx="409">
                  <c:v>44240</c:v>
                </c:pt>
                <c:pt idx="410">
                  <c:v>44241</c:v>
                </c:pt>
                <c:pt idx="411">
                  <c:v>44242</c:v>
                </c:pt>
                <c:pt idx="412">
                  <c:v>44243</c:v>
                </c:pt>
                <c:pt idx="413">
                  <c:v>44244</c:v>
                </c:pt>
                <c:pt idx="414">
                  <c:v>44245</c:v>
                </c:pt>
                <c:pt idx="415">
                  <c:v>44246</c:v>
                </c:pt>
                <c:pt idx="416">
                  <c:v>44247</c:v>
                </c:pt>
                <c:pt idx="417">
                  <c:v>44248</c:v>
                </c:pt>
                <c:pt idx="418">
                  <c:v>44249</c:v>
                </c:pt>
                <c:pt idx="419">
                  <c:v>44250</c:v>
                </c:pt>
                <c:pt idx="420">
                  <c:v>44251</c:v>
                </c:pt>
                <c:pt idx="421">
                  <c:v>44252</c:v>
                </c:pt>
                <c:pt idx="422">
                  <c:v>44253</c:v>
                </c:pt>
                <c:pt idx="423">
                  <c:v>44254</c:v>
                </c:pt>
                <c:pt idx="424">
                  <c:v>44255</c:v>
                </c:pt>
                <c:pt idx="425">
                  <c:v>44256</c:v>
                </c:pt>
                <c:pt idx="426">
                  <c:v>44257</c:v>
                </c:pt>
                <c:pt idx="427">
                  <c:v>44258</c:v>
                </c:pt>
                <c:pt idx="428">
                  <c:v>44259</c:v>
                </c:pt>
                <c:pt idx="429">
                  <c:v>44260</c:v>
                </c:pt>
                <c:pt idx="430">
                  <c:v>44261</c:v>
                </c:pt>
                <c:pt idx="431">
                  <c:v>44262</c:v>
                </c:pt>
                <c:pt idx="432">
                  <c:v>44263</c:v>
                </c:pt>
                <c:pt idx="433">
                  <c:v>44264</c:v>
                </c:pt>
                <c:pt idx="434">
                  <c:v>44265</c:v>
                </c:pt>
                <c:pt idx="435">
                  <c:v>44266</c:v>
                </c:pt>
                <c:pt idx="436">
                  <c:v>44267</c:v>
                </c:pt>
                <c:pt idx="437">
                  <c:v>44268</c:v>
                </c:pt>
                <c:pt idx="438">
                  <c:v>44269</c:v>
                </c:pt>
                <c:pt idx="439">
                  <c:v>44270</c:v>
                </c:pt>
                <c:pt idx="440">
                  <c:v>44271</c:v>
                </c:pt>
                <c:pt idx="441">
                  <c:v>44272</c:v>
                </c:pt>
                <c:pt idx="442">
                  <c:v>44273</c:v>
                </c:pt>
                <c:pt idx="443">
                  <c:v>44274</c:v>
                </c:pt>
                <c:pt idx="444">
                  <c:v>44275</c:v>
                </c:pt>
                <c:pt idx="445">
                  <c:v>44276</c:v>
                </c:pt>
                <c:pt idx="446">
                  <c:v>44277</c:v>
                </c:pt>
                <c:pt idx="447">
                  <c:v>44278</c:v>
                </c:pt>
                <c:pt idx="448">
                  <c:v>44279</c:v>
                </c:pt>
                <c:pt idx="449">
                  <c:v>44280</c:v>
                </c:pt>
                <c:pt idx="450">
                  <c:v>44281</c:v>
                </c:pt>
                <c:pt idx="451">
                  <c:v>44282</c:v>
                </c:pt>
                <c:pt idx="452">
                  <c:v>44283</c:v>
                </c:pt>
                <c:pt idx="453">
                  <c:v>44284</c:v>
                </c:pt>
                <c:pt idx="454">
                  <c:v>44285</c:v>
                </c:pt>
                <c:pt idx="455">
                  <c:v>44286</c:v>
                </c:pt>
                <c:pt idx="456">
                  <c:v>44287</c:v>
                </c:pt>
                <c:pt idx="457">
                  <c:v>44288</c:v>
                </c:pt>
                <c:pt idx="458">
                  <c:v>44289</c:v>
                </c:pt>
                <c:pt idx="459">
                  <c:v>44290</c:v>
                </c:pt>
                <c:pt idx="460">
                  <c:v>44291</c:v>
                </c:pt>
                <c:pt idx="461">
                  <c:v>44292</c:v>
                </c:pt>
                <c:pt idx="462">
                  <c:v>44293</c:v>
                </c:pt>
                <c:pt idx="463">
                  <c:v>44294</c:v>
                </c:pt>
                <c:pt idx="464">
                  <c:v>44295</c:v>
                </c:pt>
                <c:pt idx="465">
                  <c:v>44296</c:v>
                </c:pt>
                <c:pt idx="466">
                  <c:v>44297</c:v>
                </c:pt>
                <c:pt idx="467">
                  <c:v>44298</c:v>
                </c:pt>
                <c:pt idx="468">
                  <c:v>44299</c:v>
                </c:pt>
                <c:pt idx="469">
                  <c:v>44300</c:v>
                </c:pt>
                <c:pt idx="470">
                  <c:v>44301</c:v>
                </c:pt>
                <c:pt idx="471">
                  <c:v>44302</c:v>
                </c:pt>
                <c:pt idx="472">
                  <c:v>44303</c:v>
                </c:pt>
                <c:pt idx="473">
                  <c:v>44304</c:v>
                </c:pt>
                <c:pt idx="474">
                  <c:v>44305</c:v>
                </c:pt>
                <c:pt idx="475">
                  <c:v>44306</c:v>
                </c:pt>
                <c:pt idx="476">
                  <c:v>44307</c:v>
                </c:pt>
                <c:pt idx="477">
                  <c:v>44308</c:v>
                </c:pt>
                <c:pt idx="478">
                  <c:v>44309</c:v>
                </c:pt>
                <c:pt idx="479">
                  <c:v>44310</c:v>
                </c:pt>
                <c:pt idx="480">
                  <c:v>44311</c:v>
                </c:pt>
                <c:pt idx="481">
                  <c:v>44312</c:v>
                </c:pt>
                <c:pt idx="482">
                  <c:v>44313</c:v>
                </c:pt>
                <c:pt idx="483">
                  <c:v>44314</c:v>
                </c:pt>
                <c:pt idx="484">
                  <c:v>44315</c:v>
                </c:pt>
                <c:pt idx="485">
                  <c:v>44316</c:v>
                </c:pt>
                <c:pt idx="486">
                  <c:v>44317</c:v>
                </c:pt>
                <c:pt idx="487">
                  <c:v>44318</c:v>
                </c:pt>
                <c:pt idx="488">
                  <c:v>44319</c:v>
                </c:pt>
                <c:pt idx="489">
                  <c:v>44320</c:v>
                </c:pt>
                <c:pt idx="490">
                  <c:v>44321</c:v>
                </c:pt>
                <c:pt idx="491">
                  <c:v>44322</c:v>
                </c:pt>
                <c:pt idx="492">
                  <c:v>44323</c:v>
                </c:pt>
                <c:pt idx="493">
                  <c:v>44324</c:v>
                </c:pt>
                <c:pt idx="494">
                  <c:v>44325</c:v>
                </c:pt>
                <c:pt idx="495">
                  <c:v>44326</c:v>
                </c:pt>
                <c:pt idx="496">
                  <c:v>44327</c:v>
                </c:pt>
                <c:pt idx="497">
                  <c:v>44328</c:v>
                </c:pt>
                <c:pt idx="498">
                  <c:v>44329</c:v>
                </c:pt>
                <c:pt idx="499">
                  <c:v>44330</c:v>
                </c:pt>
                <c:pt idx="500">
                  <c:v>44331</c:v>
                </c:pt>
                <c:pt idx="501">
                  <c:v>44332</c:v>
                </c:pt>
                <c:pt idx="502">
                  <c:v>44333</c:v>
                </c:pt>
                <c:pt idx="503">
                  <c:v>44334</c:v>
                </c:pt>
                <c:pt idx="504">
                  <c:v>44335</c:v>
                </c:pt>
                <c:pt idx="505">
                  <c:v>44336</c:v>
                </c:pt>
                <c:pt idx="506">
                  <c:v>44337</c:v>
                </c:pt>
                <c:pt idx="507">
                  <c:v>44338</c:v>
                </c:pt>
                <c:pt idx="508">
                  <c:v>44339</c:v>
                </c:pt>
                <c:pt idx="509">
                  <c:v>44340</c:v>
                </c:pt>
                <c:pt idx="510">
                  <c:v>44341</c:v>
                </c:pt>
                <c:pt idx="511">
                  <c:v>44342</c:v>
                </c:pt>
                <c:pt idx="512">
                  <c:v>44343</c:v>
                </c:pt>
                <c:pt idx="513">
                  <c:v>44344</c:v>
                </c:pt>
                <c:pt idx="514">
                  <c:v>44345</c:v>
                </c:pt>
                <c:pt idx="515">
                  <c:v>44346</c:v>
                </c:pt>
                <c:pt idx="516">
                  <c:v>44347</c:v>
                </c:pt>
                <c:pt idx="517">
                  <c:v>44348</c:v>
                </c:pt>
                <c:pt idx="518">
                  <c:v>44349</c:v>
                </c:pt>
                <c:pt idx="519">
                  <c:v>44350</c:v>
                </c:pt>
                <c:pt idx="520">
                  <c:v>44351</c:v>
                </c:pt>
                <c:pt idx="521">
                  <c:v>44352</c:v>
                </c:pt>
                <c:pt idx="522">
                  <c:v>44353</c:v>
                </c:pt>
                <c:pt idx="523">
                  <c:v>44354</c:v>
                </c:pt>
                <c:pt idx="524">
                  <c:v>44355</c:v>
                </c:pt>
                <c:pt idx="525">
                  <c:v>44356</c:v>
                </c:pt>
                <c:pt idx="526">
                  <c:v>44357</c:v>
                </c:pt>
                <c:pt idx="527">
                  <c:v>44358</c:v>
                </c:pt>
                <c:pt idx="528">
                  <c:v>44359</c:v>
                </c:pt>
                <c:pt idx="529">
                  <c:v>44360</c:v>
                </c:pt>
                <c:pt idx="530">
                  <c:v>44361</c:v>
                </c:pt>
                <c:pt idx="531">
                  <c:v>44362</c:v>
                </c:pt>
                <c:pt idx="532">
                  <c:v>44363</c:v>
                </c:pt>
                <c:pt idx="533">
                  <c:v>44364</c:v>
                </c:pt>
                <c:pt idx="534">
                  <c:v>44365</c:v>
                </c:pt>
                <c:pt idx="535">
                  <c:v>44366</c:v>
                </c:pt>
                <c:pt idx="536">
                  <c:v>44367</c:v>
                </c:pt>
                <c:pt idx="537">
                  <c:v>44368</c:v>
                </c:pt>
                <c:pt idx="538">
                  <c:v>44369</c:v>
                </c:pt>
                <c:pt idx="539">
                  <c:v>44370</c:v>
                </c:pt>
                <c:pt idx="540">
                  <c:v>44371</c:v>
                </c:pt>
                <c:pt idx="541">
                  <c:v>44372</c:v>
                </c:pt>
                <c:pt idx="542">
                  <c:v>44373</c:v>
                </c:pt>
                <c:pt idx="543">
                  <c:v>44374</c:v>
                </c:pt>
                <c:pt idx="544">
                  <c:v>44375</c:v>
                </c:pt>
                <c:pt idx="545">
                  <c:v>44376</c:v>
                </c:pt>
                <c:pt idx="546">
                  <c:v>44377</c:v>
                </c:pt>
                <c:pt idx="547">
                  <c:v>44378</c:v>
                </c:pt>
                <c:pt idx="548">
                  <c:v>44379</c:v>
                </c:pt>
                <c:pt idx="549">
                  <c:v>44380</c:v>
                </c:pt>
                <c:pt idx="550">
                  <c:v>44381</c:v>
                </c:pt>
                <c:pt idx="551">
                  <c:v>44382</c:v>
                </c:pt>
                <c:pt idx="552">
                  <c:v>44383</c:v>
                </c:pt>
                <c:pt idx="553">
                  <c:v>44384</c:v>
                </c:pt>
                <c:pt idx="554">
                  <c:v>44385</c:v>
                </c:pt>
                <c:pt idx="555">
                  <c:v>44386</c:v>
                </c:pt>
                <c:pt idx="556">
                  <c:v>44387</c:v>
                </c:pt>
                <c:pt idx="557">
                  <c:v>44388</c:v>
                </c:pt>
                <c:pt idx="558">
                  <c:v>44389</c:v>
                </c:pt>
                <c:pt idx="559">
                  <c:v>44390</c:v>
                </c:pt>
                <c:pt idx="560">
                  <c:v>44391</c:v>
                </c:pt>
                <c:pt idx="561">
                  <c:v>44392</c:v>
                </c:pt>
                <c:pt idx="562">
                  <c:v>44393</c:v>
                </c:pt>
                <c:pt idx="563">
                  <c:v>44394</c:v>
                </c:pt>
                <c:pt idx="564">
                  <c:v>44395</c:v>
                </c:pt>
                <c:pt idx="565">
                  <c:v>44396</c:v>
                </c:pt>
                <c:pt idx="566">
                  <c:v>44397</c:v>
                </c:pt>
                <c:pt idx="567">
                  <c:v>44398</c:v>
                </c:pt>
                <c:pt idx="568">
                  <c:v>44399</c:v>
                </c:pt>
                <c:pt idx="569">
                  <c:v>44400</c:v>
                </c:pt>
                <c:pt idx="570">
                  <c:v>44401</c:v>
                </c:pt>
                <c:pt idx="571">
                  <c:v>44402</c:v>
                </c:pt>
                <c:pt idx="572">
                  <c:v>44403</c:v>
                </c:pt>
                <c:pt idx="573">
                  <c:v>44404</c:v>
                </c:pt>
                <c:pt idx="574">
                  <c:v>44405</c:v>
                </c:pt>
                <c:pt idx="575">
                  <c:v>44406</c:v>
                </c:pt>
                <c:pt idx="576">
                  <c:v>44407</c:v>
                </c:pt>
                <c:pt idx="577">
                  <c:v>44408</c:v>
                </c:pt>
                <c:pt idx="578">
                  <c:v>44409</c:v>
                </c:pt>
                <c:pt idx="579">
                  <c:v>44410</c:v>
                </c:pt>
                <c:pt idx="580">
                  <c:v>44411</c:v>
                </c:pt>
                <c:pt idx="581">
                  <c:v>44412</c:v>
                </c:pt>
                <c:pt idx="582">
                  <c:v>44413</c:v>
                </c:pt>
                <c:pt idx="583">
                  <c:v>44414</c:v>
                </c:pt>
                <c:pt idx="584">
                  <c:v>44415</c:v>
                </c:pt>
                <c:pt idx="585">
                  <c:v>44416</c:v>
                </c:pt>
                <c:pt idx="586">
                  <c:v>44417</c:v>
                </c:pt>
                <c:pt idx="587">
                  <c:v>44418</c:v>
                </c:pt>
                <c:pt idx="588">
                  <c:v>44419</c:v>
                </c:pt>
                <c:pt idx="589">
                  <c:v>44420</c:v>
                </c:pt>
                <c:pt idx="590">
                  <c:v>44421</c:v>
                </c:pt>
                <c:pt idx="591">
                  <c:v>44422</c:v>
                </c:pt>
                <c:pt idx="592">
                  <c:v>44423</c:v>
                </c:pt>
                <c:pt idx="593">
                  <c:v>44424</c:v>
                </c:pt>
                <c:pt idx="594">
                  <c:v>44425</c:v>
                </c:pt>
                <c:pt idx="595">
                  <c:v>44426</c:v>
                </c:pt>
                <c:pt idx="596">
                  <c:v>44427</c:v>
                </c:pt>
                <c:pt idx="597">
                  <c:v>44428</c:v>
                </c:pt>
                <c:pt idx="598">
                  <c:v>44429</c:v>
                </c:pt>
                <c:pt idx="599">
                  <c:v>44430</c:v>
                </c:pt>
                <c:pt idx="600">
                  <c:v>44431</c:v>
                </c:pt>
                <c:pt idx="601">
                  <c:v>44432</c:v>
                </c:pt>
                <c:pt idx="602">
                  <c:v>44433</c:v>
                </c:pt>
                <c:pt idx="603">
                  <c:v>44434</c:v>
                </c:pt>
                <c:pt idx="604">
                  <c:v>44435</c:v>
                </c:pt>
                <c:pt idx="605">
                  <c:v>44436</c:v>
                </c:pt>
                <c:pt idx="606">
                  <c:v>44437</c:v>
                </c:pt>
                <c:pt idx="607">
                  <c:v>44438</c:v>
                </c:pt>
                <c:pt idx="608">
                  <c:v>44439</c:v>
                </c:pt>
                <c:pt idx="609">
                  <c:v>44440</c:v>
                </c:pt>
                <c:pt idx="610">
                  <c:v>44441</c:v>
                </c:pt>
                <c:pt idx="611">
                  <c:v>44442</c:v>
                </c:pt>
                <c:pt idx="612">
                  <c:v>44443</c:v>
                </c:pt>
                <c:pt idx="613">
                  <c:v>44444</c:v>
                </c:pt>
                <c:pt idx="614">
                  <c:v>44445</c:v>
                </c:pt>
                <c:pt idx="615">
                  <c:v>44446</c:v>
                </c:pt>
                <c:pt idx="616">
                  <c:v>44447</c:v>
                </c:pt>
                <c:pt idx="617">
                  <c:v>44448</c:v>
                </c:pt>
                <c:pt idx="618">
                  <c:v>44449</c:v>
                </c:pt>
                <c:pt idx="619">
                  <c:v>44450</c:v>
                </c:pt>
                <c:pt idx="620">
                  <c:v>44451</c:v>
                </c:pt>
                <c:pt idx="621">
                  <c:v>44452</c:v>
                </c:pt>
                <c:pt idx="622">
                  <c:v>44453</c:v>
                </c:pt>
                <c:pt idx="623">
                  <c:v>44454</c:v>
                </c:pt>
                <c:pt idx="624">
                  <c:v>44455</c:v>
                </c:pt>
                <c:pt idx="625">
                  <c:v>44456</c:v>
                </c:pt>
                <c:pt idx="626">
                  <c:v>44457</c:v>
                </c:pt>
                <c:pt idx="627">
                  <c:v>44458</c:v>
                </c:pt>
                <c:pt idx="628">
                  <c:v>44459</c:v>
                </c:pt>
                <c:pt idx="629">
                  <c:v>44460</c:v>
                </c:pt>
                <c:pt idx="630">
                  <c:v>44461</c:v>
                </c:pt>
                <c:pt idx="631">
                  <c:v>44462</c:v>
                </c:pt>
                <c:pt idx="632">
                  <c:v>44463</c:v>
                </c:pt>
                <c:pt idx="633">
                  <c:v>44464</c:v>
                </c:pt>
                <c:pt idx="634">
                  <c:v>44465</c:v>
                </c:pt>
                <c:pt idx="635">
                  <c:v>44466</c:v>
                </c:pt>
                <c:pt idx="636">
                  <c:v>44467</c:v>
                </c:pt>
                <c:pt idx="637">
                  <c:v>44468</c:v>
                </c:pt>
                <c:pt idx="638">
                  <c:v>44469</c:v>
                </c:pt>
                <c:pt idx="639">
                  <c:v>44470</c:v>
                </c:pt>
                <c:pt idx="640">
                  <c:v>44471</c:v>
                </c:pt>
                <c:pt idx="641">
                  <c:v>44472</c:v>
                </c:pt>
                <c:pt idx="642">
                  <c:v>44473</c:v>
                </c:pt>
                <c:pt idx="643">
                  <c:v>44474</c:v>
                </c:pt>
                <c:pt idx="644">
                  <c:v>44475</c:v>
                </c:pt>
                <c:pt idx="645">
                  <c:v>44476</c:v>
                </c:pt>
                <c:pt idx="646">
                  <c:v>44477</c:v>
                </c:pt>
                <c:pt idx="647">
                  <c:v>44478</c:v>
                </c:pt>
                <c:pt idx="648">
                  <c:v>44479</c:v>
                </c:pt>
                <c:pt idx="649">
                  <c:v>44480</c:v>
                </c:pt>
                <c:pt idx="650">
                  <c:v>44481</c:v>
                </c:pt>
                <c:pt idx="651">
                  <c:v>44482</c:v>
                </c:pt>
                <c:pt idx="652">
                  <c:v>44483</c:v>
                </c:pt>
                <c:pt idx="653">
                  <c:v>44484</c:v>
                </c:pt>
                <c:pt idx="654">
                  <c:v>44485</c:v>
                </c:pt>
                <c:pt idx="655">
                  <c:v>44486</c:v>
                </c:pt>
                <c:pt idx="656">
                  <c:v>44487</c:v>
                </c:pt>
                <c:pt idx="657">
                  <c:v>44488</c:v>
                </c:pt>
                <c:pt idx="658">
                  <c:v>44489</c:v>
                </c:pt>
                <c:pt idx="659">
                  <c:v>44490</c:v>
                </c:pt>
                <c:pt idx="660">
                  <c:v>44491</c:v>
                </c:pt>
                <c:pt idx="661">
                  <c:v>44492</c:v>
                </c:pt>
                <c:pt idx="662">
                  <c:v>44493</c:v>
                </c:pt>
                <c:pt idx="663">
                  <c:v>44494</c:v>
                </c:pt>
                <c:pt idx="664">
                  <c:v>44495</c:v>
                </c:pt>
                <c:pt idx="665">
                  <c:v>44496</c:v>
                </c:pt>
                <c:pt idx="666">
                  <c:v>44497</c:v>
                </c:pt>
                <c:pt idx="667">
                  <c:v>44498</c:v>
                </c:pt>
                <c:pt idx="668">
                  <c:v>44499</c:v>
                </c:pt>
                <c:pt idx="669">
                  <c:v>44500</c:v>
                </c:pt>
                <c:pt idx="670">
                  <c:v>44501</c:v>
                </c:pt>
                <c:pt idx="671">
                  <c:v>44502</c:v>
                </c:pt>
                <c:pt idx="672">
                  <c:v>44503</c:v>
                </c:pt>
                <c:pt idx="673">
                  <c:v>44504</c:v>
                </c:pt>
                <c:pt idx="674">
                  <c:v>44505</c:v>
                </c:pt>
                <c:pt idx="675">
                  <c:v>44506</c:v>
                </c:pt>
                <c:pt idx="676">
                  <c:v>44507</c:v>
                </c:pt>
                <c:pt idx="677">
                  <c:v>44514</c:v>
                </c:pt>
              </c:numCache>
            </c:numRef>
          </c:cat>
          <c:val>
            <c:numRef>
              <c:f>'Tracking the recovery'!$B$2:$B$679</c:f>
              <c:numCache>
                <c:formatCode>General</c:formatCode>
                <c:ptCount val="678"/>
                <c:pt idx="12">
                  <c:v>3.7799999999999999E-3</c:v>
                </c:pt>
                <c:pt idx="13">
                  <c:v>5.0499999999999998E-3</c:v>
                </c:pt>
                <c:pt idx="14">
                  <c:v>1.5699999999999999E-2</c:v>
                </c:pt>
                <c:pt idx="15">
                  <c:v>2.35E-2</c:v>
                </c:pt>
                <c:pt idx="16">
                  <c:v>2.3599999999999999E-2</c:v>
                </c:pt>
                <c:pt idx="17">
                  <c:v>2.7799999999999998E-2</c:v>
                </c:pt>
                <c:pt idx="18">
                  <c:v>2.53E-2</c:v>
                </c:pt>
                <c:pt idx="19">
                  <c:v>2.8000000000000001E-2</c:v>
                </c:pt>
                <c:pt idx="20">
                  <c:v>2.1299999999999999E-2</c:v>
                </c:pt>
                <c:pt idx="21">
                  <c:v>1.43E-2</c:v>
                </c:pt>
                <c:pt idx="22">
                  <c:v>1.18E-2</c:v>
                </c:pt>
                <c:pt idx="23">
                  <c:v>1.8200000000000001E-2</c:v>
                </c:pt>
                <c:pt idx="24">
                  <c:v>1.1299999999999999E-2</c:v>
                </c:pt>
                <c:pt idx="25">
                  <c:v>9.1000000000000004E-3</c:v>
                </c:pt>
                <c:pt idx="26">
                  <c:v>-1.5E-3</c:v>
                </c:pt>
                <c:pt idx="27">
                  <c:v>1.08E-3</c:v>
                </c:pt>
                <c:pt idx="28">
                  <c:v>-2.3599999999999999E-2</c:v>
                </c:pt>
                <c:pt idx="29">
                  <c:v>-3.8100000000000002E-2</c:v>
                </c:pt>
                <c:pt idx="30">
                  <c:v>-2.7699999999999999E-2</c:v>
                </c:pt>
                <c:pt idx="31">
                  <c:v>-2.7900000000000001E-2</c:v>
                </c:pt>
                <c:pt idx="32">
                  <c:v>-3.2899999999999999E-2</c:v>
                </c:pt>
                <c:pt idx="33">
                  <c:v>-2.35E-2</c:v>
                </c:pt>
                <c:pt idx="34">
                  <c:v>-2.63E-2</c:v>
                </c:pt>
                <c:pt idx="35">
                  <c:v>-7.3000000000000001E-3</c:v>
                </c:pt>
                <c:pt idx="36">
                  <c:v>9.9699999999999997E-3</c:v>
                </c:pt>
                <c:pt idx="37">
                  <c:v>7.6600000000000001E-3</c:v>
                </c:pt>
                <c:pt idx="38">
                  <c:v>7.1900000000000002E-3</c:v>
                </c:pt>
                <c:pt idx="39">
                  <c:v>8.5800000000000008E-3</c:v>
                </c:pt>
                <c:pt idx="40">
                  <c:v>-4.0699999999999998E-3</c:v>
                </c:pt>
                <c:pt idx="41">
                  <c:v>-4.81E-3</c:v>
                </c:pt>
                <c:pt idx="42">
                  <c:v>-1.3299999999999999E-2</c:v>
                </c:pt>
                <c:pt idx="43">
                  <c:v>-1.0699999999999999E-2</c:v>
                </c:pt>
                <c:pt idx="44">
                  <c:v>-1.5800000000000002E-2</c:v>
                </c:pt>
                <c:pt idx="45">
                  <c:v>-2.0199999999999999E-2</c:v>
                </c:pt>
                <c:pt idx="46">
                  <c:v>-1.83E-2</c:v>
                </c:pt>
                <c:pt idx="47">
                  <c:v>-1.03E-2</c:v>
                </c:pt>
                <c:pt idx="48">
                  <c:v>1.7700000000000001E-3</c:v>
                </c:pt>
                <c:pt idx="49">
                  <c:v>1.4500000000000001E-2</c:v>
                </c:pt>
                <c:pt idx="50">
                  <c:v>7.0200000000000002E-3</c:v>
                </c:pt>
                <c:pt idx="51">
                  <c:v>4.4600000000000004E-3</c:v>
                </c:pt>
                <c:pt idx="52">
                  <c:v>9.3900000000000008E-3</c:v>
                </c:pt>
                <c:pt idx="53">
                  <c:v>1.35E-2</c:v>
                </c:pt>
                <c:pt idx="54">
                  <c:v>1.23E-2</c:v>
                </c:pt>
                <c:pt idx="55">
                  <c:v>-1.6100000000000001E-3</c:v>
                </c:pt>
                <c:pt idx="56">
                  <c:v>-2.6599999999999999E-2</c:v>
                </c:pt>
                <c:pt idx="57">
                  <c:v>-3.0700000000000002E-2</c:v>
                </c:pt>
                <c:pt idx="58">
                  <c:v>-5.1400000000000001E-2</c:v>
                </c:pt>
                <c:pt idx="59">
                  <c:v>-2.8400000000000002E-2</c:v>
                </c:pt>
                <c:pt idx="60">
                  <c:v>-4.7300000000000002E-2</c:v>
                </c:pt>
                <c:pt idx="61">
                  <c:v>-3.2500000000000001E-2</c:v>
                </c:pt>
                <c:pt idx="62">
                  <c:v>-3.5900000000000001E-2</c:v>
                </c:pt>
                <c:pt idx="63">
                  <c:v>-2.7799999999999998E-2</c:v>
                </c:pt>
                <c:pt idx="64">
                  <c:v>-3.0700000000000002E-2</c:v>
                </c:pt>
                <c:pt idx="65">
                  <c:v>-2.8299999999999999E-2</c:v>
                </c:pt>
                <c:pt idx="66">
                  <c:v>-2.9000000000000001E-2</c:v>
                </c:pt>
                <c:pt idx="67">
                  <c:v>-2.23E-2</c:v>
                </c:pt>
                <c:pt idx="68">
                  <c:v>-4.2000000000000003E-2</c:v>
                </c:pt>
                <c:pt idx="69">
                  <c:v>-5.5899999999999998E-2</c:v>
                </c:pt>
                <c:pt idx="70">
                  <c:v>-4.8000000000000001E-2</c:v>
                </c:pt>
                <c:pt idx="71">
                  <c:v>-4.0300000000000002E-2</c:v>
                </c:pt>
                <c:pt idx="72">
                  <c:v>-3.39E-2</c:v>
                </c:pt>
                <c:pt idx="73">
                  <c:v>-3.78E-2</c:v>
                </c:pt>
                <c:pt idx="74">
                  <c:v>-4.4699999999999997E-2</c:v>
                </c:pt>
                <c:pt idx="75">
                  <c:v>-3.7100000000000001E-2</c:v>
                </c:pt>
                <c:pt idx="76">
                  <c:v>-3.3000000000000002E-2</c:v>
                </c:pt>
                <c:pt idx="77">
                  <c:v>-0.12</c:v>
                </c:pt>
                <c:pt idx="78">
                  <c:v>-0.14499999999999999</c:v>
                </c:pt>
                <c:pt idx="79">
                  <c:v>-0.17</c:v>
                </c:pt>
                <c:pt idx="80">
                  <c:v>-0.19500000000000001</c:v>
                </c:pt>
                <c:pt idx="81">
                  <c:v>-0.22</c:v>
                </c:pt>
                <c:pt idx="82">
                  <c:v>-0.246</c:v>
                </c:pt>
                <c:pt idx="83">
                  <c:v>-0.27200000000000002</c:v>
                </c:pt>
                <c:pt idx="84">
                  <c:v>-0.29799999999999999</c:v>
                </c:pt>
                <c:pt idx="85">
                  <c:v>-0.35899999999999999</c:v>
                </c:pt>
                <c:pt idx="86">
                  <c:v>-0.38400000000000001</c:v>
                </c:pt>
                <c:pt idx="87">
                  <c:v>-0.39300000000000002</c:v>
                </c:pt>
                <c:pt idx="88">
                  <c:v>-0.40300000000000002</c:v>
                </c:pt>
                <c:pt idx="89">
                  <c:v>-0.40300000000000002</c:v>
                </c:pt>
                <c:pt idx="90">
                  <c:v>-0.38700000000000001</c:v>
                </c:pt>
                <c:pt idx="91">
                  <c:v>-0.379</c:v>
                </c:pt>
                <c:pt idx="92">
                  <c:v>-0.377</c:v>
                </c:pt>
                <c:pt idx="93">
                  <c:v>-0.36799999999999999</c:v>
                </c:pt>
                <c:pt idx="94">
                  <c:v>-0.36399999999999999</c:v>
                </c:pt>
                <c:pt idx="95">
                  <c:v>-0.35399999999999998</c:v>
                </c:pt>
                <c:pt idx="96">
                  <c:v>-0.35299999999999998</c:v>
                </c:pt>
                <c:pt idx="97">
                  <c:v>-0.36799999999999999</c:v>
                </c:pt>
                <c:pt idx="98">
                  <c:v>-0.378</c:v>
                </c:pt>
                <c:pt idx="99">
                  <c:v>-0.38</c:v>
                </c:pt>
                <c:pt idx="100">
                  <c:v>-0.38800000000000001</c:v>
                </c:pt>
                <c:pt idx="101">
                  <c:v>-0.38700000000000001</c:v>
                </c:pt>
                <c:pt idx="102">
                  <c:v>-0.40200000000000002</c:v>
                </c:pt>
                <c:pt idx="103">
                  <c:v>-0.41</c:v>
                </c:pt>
                <c:pt idx="104">
                  <c:v>-0.40799999999999997</c:v>
                </c:pt>
                <c:pt idx="105">
                  <c:v>-0.40400000000000003</c:v>
                </c:pt>
                <c:pt idx="106">
                  <c:v>-0.4</c:v>
                </c:pt>
                <c:pt idx="107">
                  <c:v>-0.39</c:v>
                </c:pt>
                <c:pt idx="108">
                  <c:v>-0.38500000000000001</c:v>
                </c:pt>
                <c:pt idx="109">
                  <c:v>-0.36299999999999999</c:v>
                </c:pt>
                <c:pt idx="110">
                  <c:v>-0.35699999999999998</c:v>
                </c:pt>
                <c:pt idx="111">
                  <c:v>-0.34</c:v>
                </c:pt>
                <c:pt idx="112">
                  <c:v>-0.33500000000000002</c:v>
                </c:pt>
                <c:pt idx="113">
                  <c:v>-0.33700000000000002</c:v>
                </c:pt>
                <c:pt idx="114">
                  <c:v>-0.33500000000000002</c:v>
                </c:pt>
                <c:pt idx="115">
                  <c:v>-0.33300000000000002</c:v>
                </c:pt>
                <c:pt idx="116">
                  <c:v>-0.34100000000000003</c:v>
                </c:pt>
                <c:pt idx="117">
                  <c:v>-0.33600000000000002</c:v>
                </c:pt>
                <c:pt idx="118">
                  <c:v>-0.34599999999999997</c:v>
                </c:pt>
                <c:pt idx="119">
                  <c:v>-0.34100000000000003</c:v>
                </c:pt>
                <c:pt idx="120">
                  <c:v>-0.32300000000000001</c:v>
                </c:pt>
                <c:pt idx="121">
                  <c:v>-0.311</c:v>
                </c:pt>
                <c:pt idx="122">
                  <c:v>-0.307</c:v>
                </c:pt>
                <c:pt idx="123">
                  <c:v>-0.30199999999999999</c:v>
                </c:pt>
                <c:pt idx="124">
                  <c:v>-0.29499999999999998</c:v>
                </c:pt>
                <c:pt idx="125">
                  <c:v>-0.28799999999999998</c:v>
                </c:pt>
                <c:pt idx="126">
                  <c:v>-0.28599999999999998</c:v>
                </c:pt>
                <c:pt idx="127">
                  <c:v>-0.28799999999999998</c:v>
                </c:pt>
                <c:pt idx="128">
                  <c:v>-0.29099999999999998</c:v>
                </c:pt>
                <c:pt idx="129">
                  <c:v>-0.27900000000000003</c:v>
                </c:pt>
                <c:pt idx="130">
                  <c:v>-0.27900000000000003</c:v>
                </c:pt>
                <c:pt idx="131">
                  <c:v>-0.28399999999999997</c:v>
                </c:pt>
                <c:pt idx="132">
                  <c:v>-0.28599999999999998</c:v>
                </c:pt>
                <c:pt idx="133">
                  <c:v>-0.27600000000000002</c:v>
                </c:pt>
                <c:pt idx="134">
                  <c:v>-0.27100000000000002</c:v>
                </c:pt>
                <c:pt idx="135">
                  <c:v>-0.27100000000000002</c:v>
                </c:pt>
                <c:pt idx="136">
                  <c:v>-0.27200000000000002</c:v>
                </c:pt>
                <c:pt idx="137">
                  <c:v>-0.26</c:v>
                </c:pt>
                <c:pt idx="138">
                  <c:v>-0.25</c:v>
                </c:pt>
                <c:pt idx="139">
                  <c:v>-0.248</c:v>
                </c:pt>
                <c:pt idx="140">
                  <c:v>-0.248</c:v>
                </c:pt>
                <c:pt idx="141">
                  <c:v>-0.24199999999999999</c:v>
                </c:pt>
                <c:pt idx="142">
                  <c:v>-0.23499999999999999</c:v>
                </c:pt>
                <c:pt idx="143">
                  <c:v>-0.23499999999999999</c:v>
                </c:pt>
                <c:pt idx="144">
                  <c:v>-0.24</c:v>
                </c:pt>
                <c:pt idx="145">
                  <c:v>-0.253</c:v>
                </c:pt>
                <c:pt idx="146">
                  <c:v>-0.246</c:v>
                </c:pt>
                <c:pt idx="147">
                  <c:v>-0.24399999999999999</c:v>
                </c:pt>
                <c:pt idx="148">
                  <c:v>-0.251</c:v>
                </c:pt>
                <c:pt idx="149">
                  <c:v>-0.25900000000000001</c:v>
                </c:pt>
                <c:pt idx="150">
                  <c:v>-0.26200000000000001</c:v>
                </c:pt>
                <c:pt idx="151">
                  <c:v>-0.26100000000000001</c:v>
                </c:pt>
                <c:pt idx="152">
                  <c:v>-0.24099999999999999</c:v>
                </c:pt>
                <c:pt idx="153">
                  <c:v>-0.23799999999999999</c:v>
                </c:pt>
                <c:pt idx="154">
                  <c:v>-0.246</c:v>
                </c:pt>
                <c:pt idx="155">
                  <c:v>-0.23899999999999999</c:v>
                </c:pt>
                <c:pt idx="156">
                  <c:v>-0.23</c:v>
                </c:pt>
                <c:pt idx="157">
                  <c:v>-0.22</c:v>
                </c:pt>
                <c:pt idx="158">
                  <c:v>-0.20699999999999999</c:v>
                </c:pt>
                <c:pt idx="159">
                  <c:v>-0.20799999999999999</c:v>
                </c:pt>
                <c:pt idx="160">
                  <c:v>-0.20499999999999999</c:v>
                </c:pt>
                <c:pt idx="161">
                  <c:v>-0.19400000000000001</c:v>
                </c:pt>
                <c:pt idx="162">
                  <c:v>-0.19</c:v>
                </c:pt>
                <c:pt idx="163">
                  <c:v>-0.183</c:v>
                </c:pt>
                <c:pt idx="164">
                  <c:v>-0.18</c:v>
                </c:pt>
                <c:pt idx="165">
                  <c:v>-0.184</c:v>
                </c:pt>
                <c:pt idx="166">
                  <c:v>-0.182</c:v>
                </c:pt>
                <c:pt idx="167">
                  <c:v>-0.17499999999999999</c:v>
                </c:pt>
                <c:pt idx="168">
                  <c:v>-0.17</c:v>
                </c:pt>
                <c:pt idx="169">
                  <c:v>-0.16300000000000001</c:v>
                </c:pt>
                <c:pt idx="170">
                  <c:v>-0.15</c:v>
                </c:pt>
                <c:pt idx="171">
                  <c:v>-0.13600000000000001</c:v>
                </c:pt>
                <c:pt idx="172">
                  <c:v>-0.13400000000000001</c:v>
                </c:pt>
                <c:pt idx="173">
                  <c:v>-0.13600000000000001</c:v>
                </c:pt>
                <c:pt idx="174">
                  <c:v>-0.14000000000000001</c:v>
                </c:pt>
                <c:pt idx="175">
                  <c:v>-0.14299999999999999</c:v>
                </c:pt>
                <c:pt idx="176">
                  <c:v>-0.153</c:v>
                </c:pt>
                <c:pt idx="177">
                  <c:v>-0.16400000000000001</c:v>
                </c:pt>
                <c:pt idx="178">
                  <c:v>-0.17499999999999999</c:v>
                </c:pt>
                <c:pt idx="179">
                  <c:v>-0.17699999999999999</c:v>
                </c:pt>
                <c:pt idx="180">
                  <c:v>-0.17699999999999999</c:v>
                </c:pt>
                <c:pt idx="181">
                  <c:v>-0.161</c:v>
                </c:pt>
                <c:pt idx="182">
                  <c:v>-0.15</c:v>
                </c:pt>
                <c:pt idx="183">
                  <c:v>-0.14000000000000001</c:v>
                </c:pt>
                <c:pt idx="184">
                  <c:v>-0.153</c:v>
                </c:pt>
                <c:pt idx="185">
                  <c:v>-0.13100000000000001</c:v>
                </c:pt>
                <c:pt idx="186">
                  <c:v>-0.123</c:v>
                </c:pt>
                <c:pt idx="187">
                  <c:v>-0.108</c:v>
                </c:pt>
                <c:pt idx="188">
                  <c:v>-0.11899999999999999</c:v>
                </c:pt>
                <c:pt idx="189">
                  <c:v>-0.13400000000000001</c:v>
                </c:pt>
                <c:pt idx="190">
                  <c:v>-0.14199999999999999</c:v>
                </c:pt>
                <c:pt idx="191">
                  <c:v>-0.154</c:v>
                </c:pt>
                <c:pt idx="192">
                  <c:v>-0.158</c:v>
                </c:pt>
                <c:pt idx="193">
                  <c:v>-0.16</c:v>
                </c:pt>
                <c:pt idx="194">
                  <c:v>-0.156</c:v>
                </c:pt>
                <c:pt idx="195">
                  <c:v>-0.155</c:v>
                </c:pt>
                <c:pt idx="196">
                  <c:v>-0.14099999999999999</c:v>
                </c:pt>
                <c:pt idx="197">
                  <c:v>-0.13300000000000001</c:v>
                </c:pt>
                <c:pt idx="198">
                  <c:v>-0.124</c:v>
                </c:pt>
                <c:pt idx="199">
                  <c:v>-0.127</c:v>
                </c:pt>
                <c:pt idx="200">
                  <c:v>-0.128</c:v>
                </c:pt>
                <c:pt idx="201">
                  <c:v>-0.14299999999999999</c:v>
                </c:pt>
                <c:pt idx="202">
                  <c:v>-0.14899999999999999</c:v>
                </c:pt>
                <c:pt idx="203">
                  <c:v>-0.151</c:v>
                </c:pt>
                <c:pt idx="204">
                  <c:v>-0.156</c:v>
                </c:pt>
                <c:pt idx="205">
                  <c:v>-0.15</c:v>
                </c:pt>
                <c:pt idx="206">
                  <c:v>-0.151</c:v>
                </c:pt>
                <c:pt idx="207">
                  <c:v>-0.14499999999999999</c:v>
                </c:pt>
                <c:pt idx="208">
                  <c:v>-0.14199999999999999</c:v>
                </c:pt>
                <c:pt idx="209">
                  <c:v>-0.13800000000000001</c:v>
                </c:pt>
                <c:pt idx="210">
                  <c:v>-0.13500000000000001</c:v>
                </c:pt>
                <c:pt idx="211">
                  <c:v>-0.14499999999999999</c:v>
                </c:pt>
                <c:pt idx="212">
                  <c:v>-0.14099999999999999</c:v>
                </c:pt>
                <c:pt idx="213">
                  <c:v>-0.13800000000000001</c:v>
                </c:pt>
                <c:pt idx="214">
                  <c:v>-0.14699999999999999</c:v>
                </c:pt>
                <c:pt idx="215">
                  <c:v>-0.14000000000000001</c:v>
                </c:pt>
                <c:pt idx="216">
                  <c:v>-0.13400000000000001</c:v>
                </c:pt>
                <c:pt idx="217">
                  <c:v>-0.13700000000000001</c:v>
                </c:pt>
                <c:pt idx="218">
                  <c:v>-0.125</c:v>
                </c:pt>
                <c:pt idx="219">
                  <c:v>-0.13600000000000001</c:v>
                </c:pt>
                <c:pt idx="220">
                  <c:v>-0.128</c:v>
                </c:pt>
                <c:pt idx="221">
                  <c:v>-0.121</c:v>
                </c:pt>
                <c:pt idx="222">
                  <c:v>-0.123</c:v>
                </c:pt>
                <c:pt idx="223">
                  <c:v>-0.13</c:v>
                </c:pt>
                <c:pt idx="224">
                  <c:v>-0.128</c:v>
                </c:pt>
                <c:pt idx="225">
                  <c:v>-0.128</c:v>
                </c:pt>
                <c:pt idx="226">
                  <c:v>-0.125</c:v>
                </c:pt>
                <c:pt idx="227">
                  <c:v>-0.13800000000000001</c:v>
                </c:pt>
                <c:pt idx="228">
                  <c:v>-0.13500000000000001</c:v>
                </c:pt>
                <c:pt idx="229">
                  <c:v>-0.13400000000000001</c:v>
                </c:pt>
                <c:pt idx="230">
                  <c:v>-0.13500000000000001</c:v>
                </c:pt>
                <c:pt idx="231">
                  <c:v>-0.13400000000000001</c:v>
                </c:pt>
                <c:pt idx="232">
                  <c:v>-0.13400000000000001</c:v>
                </c:pt>
                <c:pt idx="233">
                  <c:v>-0.13100000000000001</c:v>
                </c:pt>
                <c:pt idx="234">
                  <c:v>-0.121</c:v>
                </c:pt>
                <c:pt idx="235">
                  <c:v>-0.122</c:v>
                </c:pt>
                <c:pt idx="236">
                  <c:v>-0.126</c:v>
                </c:pt>
                <c:pt idx="237">
                  <c:v>-0.127</c:v>
                </c:pt>
                <c:pt idx="238">
                  <c:v>-0.129</c:v>
                </c:pt>
                <c:pt idx="239">
                  <c:v>-0.12</c:v>
                </c:pt>
                <c:pt idx="240">
                  <c:v>-0.111</c:v>
                </c:pt>
                <c:pt idx="241">
                  <c:v>-0.11600000000000001</c:v>
                </c:pt>
                <c:pt idx="242">
                  <c:v>-0.11700000000000001</c:v>
                </c:pt>
                <c:pt idx="243">
                  <c:v>-0.104</c:v>
                </c:pt>
                <c:pt idx="244">
                  <c:v>-9.4799999999999995E-2</c:v>
                </c:pt>
                <c:pt idx="245">
                  <c:v>-7.9000000000000001E-2</c:v>
                </c:pt>
                <c:pt idx="246">
                  <c:v>-7.4099999999999999E-2</c:v>
                </c:pt>
                <c:pt idx="247">
                  <c:v>-9.3899999999999997E-2</c:v>
                </c:pt>
                <c:pt idx="248">
                  <c:v>-8.8499999999999995E-2</c:v>
                </c:pt>
                <c:pt idx="249">
                  <c:v>-6.4000000000000001E-2</c:v>
                </c:pt>
                <c:pt idx="250">
                  <c:v>-8.8400000000000006E-2</c:v>
                </c:pt>
                <c:pt idx="251">
                  <c:v>-8.14E-2</c:v>
                </c:pt>
                <c:pt idx="252">
                  <c:v>-0.128</c:v>
                </c:pt>
                <c:pt idx="253">
                  <c:v>-0.11799999999999999</c:v>
                </c:pt>
                <c:pt idx="254">
                  <c:v>-0.11899999999999999</c:v>
                </c:pt>
                <c:pt idx="255">
                  <c:v>-0.121</c:v>
                </c:pt>
                <c:pt idx="256">
                  <c:v>-0.125</c:v>
                </c:pt>
                <c:pt idx="257">
                  <c:v>-0.13600000000000001</c:v>
                </c:pt>
                <c:pt idx="258">
                  <c:v>-0.11899999999999999</c:v>
                </c:pt>
                <c:pt idx="259">
                  <c:v>-0.127</c:v>
                </c:pt>
                <c:pt idx="260">
                  <c:v>-0.13</c:v>
                </c:pt>
                <c:pt idx="261">
                  <c:v>-0.121</c:v>
                </c:pt>
                <c:pt idx="262">
                  <c:v>-0.104</c:v>
                </c:pt>
                <c:pt idx="263">
                  <c:v>-9.8799999999999999E-2</c:v>
                </c:pt>
                <c:pt idx="264">
                  <c:v>-9.8900000000000002E-2</c:v>
                </c:pt>
                <c:pt idx="265">
                  <c:v>-0.109</c:v>
                </c:pt>
                <c:pt idx="266">
                  <c:v>-9.4600000000000004E-2</c:v>
                </c:pt>
                <c:pt idx="267">
                  <c:v>-8.48E-2</c:v>
                </c:pt>
                <c:pt idx="268">
                  <c:v>-8.2000000000000003E-2</c:v>
                </c:pt>
                <c:pt idx="269">
                  <c:v>-9.1899999999999996E-2</c:v>
                </c:pt>
                <c:pt idx="270">
                  <c:v>-8.7599999999999997E-2</c:v>
                </c:pt>
                <c:pt idx="271">
                  <c:v>-8.9399999999999993E-2</c:v>
                </c:pt>
                <c:pt idx="272">
                  <c:v>-9.2299999999999993E-2</c:v>
                </c:pt>
                <c:pt idx="273">
                  <c:v>-9.6500000000000002E-2</c:v>
                </c:pt>
                <c:pt idx="274">
                  <c:v>-0.105</c:v>
                </c:pt>
                <c:pt idx="275">
                  <c:v>-0.112</c:v>
                </c:pt>
                <c:pt idx="276">
                  <c:v>-0.115</c:v>
                </c:pt>
                <c:pt idx="277">
                  <c:v>-0.121</c:v>
                </c:pt>
                <c:pt idx="278">
                  <c:v>-0.115</c:v>
                </c:pt>
                <c:pt idx="279">
                  <c:v>-0.113</c:v>
                </c:pt>
                <c:pt idx="280">
                  <c:v>-0.114</c:v>
                </c:pt>
                <c:pt idx="281">
                  <c:v>-0.113</c:v>
                </c:pt>
                <c:pt idx="282">
                  <c:v>-9.9199999999999997E-2</c:v>
                </c:pt>
                <c:pt idx="283">
                  <c:v>-9.0800000000000006E-2</c:v>
                </c:pt>
                <c:pt idx="284">
                  <c:v>-7.8600000000000003E-2</c:v>
                </c:pt>
                <c:pt idx="285">
                  <c:v>-0.08</c:v>
                </c:pt>
                <c:pt idx="286">
                  <c:v>-7.2099999999999997E-2</c:v>
                </c:pt>
                <c:pt idx="287">
                  <c:v>-7.6100000000000001E-2</c:v>
                </c:pt>
                <c:pt idx="288">
                  <c:v>-7.3099999999999998E-2</c:v>
                </c:pt>
                <c:pt idx="289">
                  <c:v>-8.3000000000000004E-2</c:v>
                </c:pt>
                <c:pt idx="290">
                  <c:v>-8.3199999999999996E-2</c:v>
                </c:pt>
                <c:pt idx="291">
                  <c:v>-8.6499999999999994E-2</c:v>
                </c:pt>
                <c:pt idx="292">
                  <c:v>-8.5400000000000004E-2</c:v>
                </c:pt>
                <c:pt idx="293">
                  <c:v>-8.6400000000000005E-2</c:v>
                </c:pt>
                <c:pt idx="294">
                  <c:v>-9.2499999999999999E-2</c:v>
                </c:pt>
                <c:pt idx="295">
                  <c:v>-7.7299999999999994E-2</c:v>
                </c:pt>
                <c:pt idx="296">
                  <c:v>-7.4099999999999999E-2</c:v>
                </c:pt>
                <c:pt idx="297">
                  <c:v>-7.3599999999999999E-2</c:v>
                </c:pt>
                <c:pt idx="298">
                  <c:v>-7.46E-2</c:v>
                </c:pt>
                <c:pt idx="299">
                  <c:v>-0.08</c:v>
                </c:pt>
                <c:pt idx="300">
                  <c:v>-7.8100000000000003E-2</c:v>
                </c:pt>
                <c:pt idx="301">
                  <c:v>-8.0799999999999997E-2</c:v>
                </c:pt>
                <c:pt idx="302">
                  <c:v>-8.9300000000000004E-2</c:v>
                </c:pt>
                <c:pt idx="303">
                  <c:v>-8.1799999999999998E-2</c:v>
                </c:pt>
                <c:pt idx="304">
                  <c:v>-8.8200000000000001E-2</c:v>
                </c:pt>
                <c:pt idx="305">
                  <c:v>-9.5600000000000004E-2</c:v>
                </c:pt>
                <c:pt idx="306">
                  <c:v>-7.6700000000000004E-2</c:v>
                </c:pt>
                <c:pt idx="307">
                  <c:v>-8.09E-2</c:v>
                </c:pt>
                <c:pt idx="308">
                  <c:v>-8.1500000000000003E-2</c:v>
                </c:pt>
                <c:pt idx="309">
                  <c:v>-8.1199999999999994E-2</c:v>
                </c:pt>
                <c:pt idx="310">
                  <c:v>-9.0899999999999995E-2</c:v>
                </c:pt>
                <c:pt idx="311">
                  <c:v>-8.4599999999999995E-2</c:v>
                </c:pt>
                <c:pt idx="312">
                  <c:v>-7.8100000000000003E-2</c:v>
                </c:pt>
                <c:pt idx="313">
                  <c:v>-8.8499999999999995E-2</c:v>
                </c:pt>
                <c:pt idx="314">
                  <c:v>-8.4599999999999995E-2</c:v>
                </c:pt>
                <c:pt idx="315">
                  <c:v>-5.8599999999999999E-2</c:v>
                </c:pt>
                <c:pt idx="316">
                  <c:v>-6.2199999999999998E-2</c:v>
                </c:pt>
                <c:pt idx="317">
                  <c:v>-4.4200000000000003E-2</c:v>
                </c:pt>
                <c:pt idx="318">
                  <c:v>-3.2500000000000001E-2</c:v>
                </c:pt>
                <c:pt idx="319">
                  <c:v>-3.27E-2</c:v>
                </c:pt>
                <c:pt idx="320">
                  <c:v>-3.85E-2</c:v>
                </c:pt>
                <c:pt idx="321">
                  <c:v>-3.6400000000000002E-2</c:v>
                </c:pt>
                <c:pt idx="322">
                  <c:v>-2.7199999999999998E-2</c:v>
                </c:pt>
                <c:pt idx="323">
                  <c:v>-3.7600000000000001E-2</c:v>
                </c:pt>
                <c:pt idx="324">
                  <c:v>-3.9199999999999999E-2</c:v>
                </c:pt>
                <c:pt idx="325">
                  <c:v>-4.9099999999999998E-2</c:v>
                </c:pt>
                <c:pt idx="326">
                  <c:v>-4.7399999999999998E-2</c:v>
                </c:pt>
                <c:pt idx="327">
                  <c:v>-5.2499999999999998E-2</c:v>
                </c:pt>
                <c:pt idx="328">
                  <c:v>-5.4100000000000002E-2</c:v>
                </c:pt>
                <c:pt idx="329">
                  <c:v>-8.72E-2</c:v>
                </c:pt>
                <c:pt idx="330">
                  <c:v>-0.123</c:v>
                </c:pt>
                <c:pt idx="331">
                  <c:v>-0.13800000000000001</c:v>
                </c:pt>
                <c:pt idx="332">
                  <c:v>-0.14099999999999999</c:v>
                </c:pt>
                <c:pt idx="333">
                  <c:v>-0.14000000000000001</c:v>
                </c:pt>
                <c:pt idx="334">
                  <c:v>-0.124</c:v>
                </c:pt>
                <c:pt idx="335">
                  <c:v>-0.108</c:v>
                </c:pt>
                <c:pt idx="336">
                  <c:v>-7.8799999999999995E-2</c:v>
                </c:pt>
                <c:pt idx="337">
                  <c:v>-5.6099999999999997E-2</c:v>
                </c:pt>
                <c:pt idx="338">
                  <c:v>-5.2600000000000001E-2</c:v>
                </c:pt>
                <c:pt idx="339">
                  <c:v>-5.4300000000000001E-2</c:v>
                </c:pt>
                <c:pt idx="340">
                  <c:v>-2.6700000000000002E-2</c:v>
                </c:pt>
                <c:pt idx="341">
                  <c:v>-5.0599999999999999E-2</c:v>
                </c:pt>
                <c:pt idx="342">
                  <c:v>-6.5199999999999994E-2</c:v>
                </c:pt>
                <c:pt idx="343">
                  <c:v>-8.2600000000000007E-2</c:v>
                </c:pt>
                <c:pt idx="344">
                  <c:v>-7.2800000000000004E-2</c:v>
                </c:pt>
                <c:pt idx="345">
                  <c:v>-8.0799999999999997E-2</c:v>
                </c:pt>
                <c:pt idx="346">
                  <c:v>-9.1899999999999996E-2</c:v>
                </c:pt>
                <c:pt idx="347">
                  <c:v>-9.6799999999999997E-2</c:v>
                </c:pt>
                <c:pt idx="348">
                  <c:v>-9.8199999999999996E-2</c:v>
                </c:pt>
                <c:pt idx="349">
                  <c:v>-9.8599999999999993E-2</c:v>
                </c:pt>
                <c:pt idx="350">
                  <c:v>-0.107</c:v>
                </c:pt>
                <c:pt idx="351">
                  <c:v>-0.11</c:v>
                </c:pt>
                <c:pt idx="352">
                  <c:v>-0.112</c:v>
                </c:pt>
                <c:pt idx="353">
                  <c:v>-0.121</c:v>
                </c:pt>
                <c:pt idx="354">
                  <c:v>-0.13500000000000001</c:v>
                </c:pt>
                <c:pt idx="355">
                  <c:v>-0.128</c:v>
                </c:pt>
                <c:pt idx="356">
                  <c:v>-0.126</c:v>
                </c:pt>
                <c:pt idx="357">
                  <c:v>-0.112</c:v>
                </c:pt>
                <c:pt idx="358">
                  <c:v>-0.11700000000000001</c:v>
                </c:pt>
                <c:pt idx="359">
                  <c:v>-0.112</c:v>
                </c:pt>
                <c:pt idx="360">
                  <c:v>-9.74E-2</c:v>
                </c:pt>
                <c:pt idx="361">
                  <c:v>-8.8200000000000001E-2</c:v>
                </c:pt>
                <c:pt idx="362">
                  <c:v>-9.2100000000000001E-2</c:v>
                </c:pt>
                <c:pt idx="363">
                  <c:v>-9.0300000000000005E-2</c:v>
                </c:pt>
                <c:pt idx="364">
                  <c:v>-8.5400000000000004E-2</c:v>
                </c:pt>
                <c:pt idx="365">
                  <c:v>-6.54E-2</c:v>
                </c:pt>
                <c:pt idx="366">
                  <c:v>-0.10199999999999999</c:v>
                </c:pt>
                <c:pt idx="367">
                  <c:v>-0.10299999999999999</c:v>
                </c:pt>
                <c:pt idx="368">
                  <c:v>-0.107</c:v>
                </c:pt>
                <c:pt idx="369">
                  <c:v>-0.113</c:v>
                </c:pt>
                <c:pt idx="370">
                  <c:v>-0.13</c:v>
                </c:pt>
                <c:pt idx="371">
                  <c:v>-0.106</c:v>
                </c:pt>
                <c:pt idx="372">
                  <c:v>-0.106</c:v>
                </c:pt>
                <c:pt idx="373">
                  <c:v>-0.104</c:v>
                </c:pt>
                <c:pt idx="374">
                  <c:v>-7.9000000000000001E-2</c:v>
                </c:pt>
                <c:pt idx="375">
                  <c:v>-6.7599999999999993E-2</c:v>
                </c:pt>
                <c:pt idx="376">
                  <c:v>-8.1100000000000005E-2</c:v>
                </c:pt>
                <c:pt idx="377">
                  <c:v>-8.5999999999999993E-2</c:v>
                </c:pt>
                <c:pt idx="378">
                  <c:v>-9.1600000000000001E-2</c:v>
                </c:pt>
                <c:pt idx="379">
                  <c:v>-8.0799999999999997E-2</c:v>
                </c:pt>
                <c:pt idx="380">
                  <c:v>-7.2999999999999995E-2</c:v>
                </c:pt>
                <c:pt idx="381">
                  <c:v>-7.2300000000000003E-2</c:v>
                </c:pt>
                <c:pt idx="382">
                  <c:v>-7.7700000000000005E-2</c:v>
                </c:pt>
                <c:pt idx="383">
                  <c:v>-8.2000000000000003E-2</c:v>
                </c:pt>
                <c:pt idx="384">
                  <c:v>-7.8799999999999995E-2</c:v>
                </c:pt>
                <c:pt idx="385">
                  <c:v>-7.5200000000000003E-2</c:v>
                </c:pt>
                <c:pt idx="386">
                  <c:v>-6.9000000000000006E-2</c:v>
                </c:pt>
                <c:pt idx="387">
                  <c:v>-8.7499999999999994E-2</c:v>
                </c:pt>
                <c:pt idx="388">
                  <c:v>-9.0999999999999998E-2</c:v>
                </c:pt>
                <c:pt idx="389">
                  <c:v>-8.1100000000000005E-2</c:v>
                </c:pt>
                <c:pt idx="390">
                  <c:v>-8.7999999999999995E-2</c:v>
                </c:pt>
                <c:pt idx="391">
                  <c:v>-9.3700000000000006E-2</c:v>
                </c:pt>
                <c:pt idx="392">
                  <c:v>-0.10299999999999999</c:v>
                </c:pt>
                <c:pt idx="393">
                  <c:v>-0.111</c:v>
                </c:pt>
                <c:pt idx="394">
                  <c:v>-0.128</c:v>
                </c:pt>
                <c:pt idx="395">
                  <c:v>-0.125</c:v>
                </c:pt>
                <c:pt idx="396">
                  <c:v>-0.11799999999999999</c:v>
                </c:pt>
                <c:pt idx="397">
                  <c:v>-0.107</c:v>
                </c:pt>
                <c:pt idx="398">
                  <c:v>-8.8499999999999995E-2</c:v>
                </c:pt>
                <c:pt idx="399">
                  <c:v>-6.8699999999999997E-2</c:v>
                </c:pt>
                <c:pt idx="400">
                  <c:v>-4.6800000000000001E-2</c:v>
                </c:pt>
                <c:pt idx="401">
                  <c:v>-2.7099999999999999E-2</c:v>
                </c:pt>
                <c:pt idx="402">
                  <c:v>1.03E-2</c:v>
                </c:pt>
                <c:pt idx="403">
                  <c:v>9.3200000000000002E-3</c:v>
                </c:pt>
                <c:pt idx="404">
                  <c:v>1.21E-2</c:v>
                </c:pt>
                <c:pt idx="405">
                  <c:v>1.7799999999999999E-3</c:v>
                </c:pt>
                <c:pt idx="406">
                  <c:v>-7.5199999999999998E-3</c:v>
                </c:pt>
                <c:pt idx="407">
                  <c:v>-1.9300000000000001E-2</c:v>
                </c:pt>
                <c:pt idx="408">
                  <c:v>-3.6700000000000003E-2</c:v>
                </c:pt>
                <c:pt idx="409">
                  <c:v>-4.1500000000000002E-2</c:v>
                </c:pt>
                <c:pt idx="410">
                  <c:v>-4.1200000000000001E-2</c:v>
                </c:pt>
                <c:pt idx="411">
                  <c:v>-5.3100000000000001E-2</c:v>
                </c:pt>
                <c:pt idx="412">
                  <c:v>-0.05</c:v>
                </c:pt>
                <c:pt idx="413">
                  <c:v>-4.8300000000000003E-2</c:v>
                </c:pt>
                <c:pt idx="414">
                  <c:v>-3.9100000000000003E-2</c:v>
                </c:pt>
                <c:pt idx="415">
                  <c:v>-3.3300000000000003E-2</c:v>
                </c:pt>
                <c:pt idx="416">
                  <c:v>-3.6999999999999998E-2</c:v>
                </c:pt>
                <c:pt idx="417">
                  <c:v>-2.7699999999999999E-2</c:v>
                </c:pt>
                <c:pt idx="418">
                  <c:v>-2.7400000000000001E-2</c:v>
                </c:pt>
                <c:pt idx="419">
                  <c:v>-2.7699999999999999E-2</c:v>
                </c:pt>
                <c:pt idx="420">
                  <c:v>-3.3099999999999997E-2</c:v>
                </c:pt>
                <c:pt idx="421">
                  <c:v>-4.4699999999999997E-2</c:v>
                </c:pt>
                <c:pt idx="422">
                  <c:v>-5.9299999999999999E-2</c:v>
                </c:pt>
                <c:pt idx="423">
                  <c:v>-6.2799999999999995E-2</c:v>
                </c:pt>
                <c:pt idx="424">
                  <c:v>-7.3800000000000004E-2</c:v>
                </c:pt>
                <c:pt idx="425">
                  <c:v>-5.4600000000000003E-2</c:v>
                </c:pt>
                <c:pt idx="426">
                  <c:v>-3.1399999999999997E-2</c:v>
                </c:pt>
                <c:pt idx="427">
                  <c:v>-2.07E-2</c:v>
                </c:pt>
                <c:pt idx="428">
                  <c:v>-2.0500000000000002E-3</c:v>
                </c:pt>
                <c:pt idx="429">
                  <c:v>6.8900000000000003E-3</c:v>
                </c:pt>
                <c:pt idx="430">
                  <c:v>1.6899999999999998E-2</c:v>
                </c:pt>
                <c:pt idx="431">
                  <c:v>2.87E-2</c:v>
                </c:pt>
                <c:pt idx="432">
                  <c:v>2.0199999999999999E-2</c:v>
                </c:pt>
                <c:pt idx="433">
                  <c:v>3.6800000000000001E-3</c:v>
                </c:pt>
                <c:pt idx="434">
                  <c:v>-7.5799999999999999E-3</c:v>
                </c:pt>
                <c:pt idx="435">
                  <c:v>-3.5000000000000001E-3</c:v>
                </c:pt>
                <c:pt idx="436">
                  <c:v>9.9299999999999996E-4</c:v>
                </c:pt>
                <c:pt idx="437">
                  <c:v>2.2399999999999998E-3</c:v>
                </c:pt>
                <c:pt idx="438">
                  <c:v>-9.2999999999999992E-3</c:v>
                </c:pt>
                <c:pt idx="439">
                  <c:v>-6.3499999999999997E-3</c:v>
                </c:pt>
                <c:pt idx="440">
                  <c:v>-2.15E-3</c:v>
                </c:pt>
                <c:pt idx="441">
                  <c:v>7.62E-3</c:v>
                </c:pt>
                <c:pt idx="442">
                  <c:v>7.9500000000000005E-3</c:v>
                </c:pt>
                <c:pt idx="443">
                  <c:v>1.17E-2</c:v>
                </c:pt>
                <c:pt idx="444">
                  <c:v>1.1599999999999999E-2</c:v>
                </c:pt>
                <c:pt idx="445">
                  <c:v>2.0500000000000001E-2</c:v>
                </c:pt>
                <c:pt idx="446">
                  <c:v>2.6700000000000002E-2</c:v>
                </c:pt>
                <c:pt idx="447">
                  <c:v>2.2100000000000002E-2</c:v>
                </c:pt>
                <c:pt idx="448">
                  <c:v>1.9099999999999999E-2</c:v>
                </c:pt>
                <c:pt idx="449">
                  <c:v>4.0200000000000001E-3</c:v>
                </c:pt>
                <c:pt idx="450">
                  <c:v>-3.7000000000000002E-3</c:v>
                </c:pt>
                <c:pt idx="451">
                  <c:v>-2.1499999999999998E-2</c:v>
                </c:pt>
                <c:pt idx="452">
                  <c:v>-3.3700000000000001E-2</c:v>
                </c:pt>
                <c:pt idx="453">
                  <c:v>-5.91E-2</c:v>
                </c:pt>
                <c:pt idx="454">
                  <c:v>-5.4399999999999997E-2</c:v>
                </c:pt>
                <c:pt idx="455">
                  <c:v>-3.3399999999999999E-2</c:v>
                </c:pt>
                <c:pt idx="456">
                  <c:v>-2.1499999999999998E-2</c:v>
                </c:pt>
                <c:pt idx="457">
                  <c:v>-2.2800000000000001E-2</c:v>
                </c:pt>
                <c:pt idx="458">
                  <c:v>-1.23E-2</c:v>
                </c:pt>
                <c:pt idx="459">
                  <c:v>-3.0099999999999998E-2</c:v>
                </c:pt>
                <c:pt idx="460">
                  <c:v>-1.1900000000000001E-2</c:v>
                </c:pt>
                <c:pt idx="461">
                  <c:v>-1.1599999999999999E-2</c:v>
                </c:pt>
                <c:pt idx="462">
                  <c:v>-2.4E-2</c:v>
                </c:pt>
                <c:pt idx="463">
                  <c:v>-3.1099999999999999E-2</c:v>
                </c:pt>
                <c:pt idx="464">
                  <c:v>-3.1600000000000003E-2</c:v>
                </c:pt>
                <c:pt idx="465">
                  <c:v>-3.5299999999999998E-2</c:v>
                </c:pt>
                <c:pt idx="466">
                  <c:v>-1.14E-2</c:v>
                </c:pt>
                <c:pt idx="467">
                  <c:v>1.4499999999999999E-3</c:v>
                </c:pt>
                <c:pt idx="468">
                  <c:v>1.89E-3</c:v>
                </c:pt>
                <c:pt idx="469">
                  <c:v>5.0800000000000003E-3</c:v>
                </c:pt>
                <c:pt idx="470">
                  <c:v>6.2599999999999999E-3</c:v>
                </c:pt>
                <c:pt idx="471">
                  <c:v>1.9300000000000001E-2</c:v>
                </c:pt>
                <c:pt idx="472">
                  <c:v>2.6100000000000002E-2</c:v>
                </c:pt>
                <c:pt idx="473">
                  <c:v>3.27E-2</c:v>
                </c:pt>
                <c:pt idx="474">
                  <c:v>2.2100000000000002E-2</c:v>
                </c:pt>
                <c:pt idx="475">
                  <c:v>1.7399999999999999E-2</c:v>
                </c:pt>
                <c:pt idx="476">
                  <c:v>2.9600000000000001E-2</c:v>
                </c:pt>
                <c:pt idx="477">
                  <c:v>3.1099999999999999E-2</c:v>
                </c:pt>
                <c:pt idx="478">
                  <c:v>2.0299999999999999E-2</c:v>
                </c:pt>
                <c:pt idx="479">
                  <c:v>2.4799999999999999E-2</c:v>
                </c:pt>
                <c:pt idx="480">
                  <c:v>2.47E-2</c:v>
                </c:pt>
                <c:pt idx="481">
                  <c:v>2.4E-2</c:v>
                </c:pt>
                <c:pt idx="482">
                  <c:v>2.2499999999999999E-2</c:v>
                </c:pt>
                <c:pt idx="483">
                  <c:v>1.0800000000000001E-2</c:v>
                </c:pt>
                <c:pt idx="484">
                  <c:v>1.9699999999999999E-2</c:v>
                </c:pt>
                <c:pt idx="485">
                  <c:v>2.6599999999999999E-2</c:v>
                </c:pt>
                <c:pt idx="486">
                  <c:v>2.5499999999999998E-2</c:v>
                </c:pt>
                <c:pt idx="487">
                  <c:v>2.1100000000000001E-2</c:v>
                </c:pt>
                <c:pt idx="488">
                  <c:v>2.5899999999999999E-2</c:v>
                </c:pt>
                <c:pt idx="489">
                  <c:v>4.9099999999999998E-2</c:v>
                </c:pt>
                <c:pt idx="490">
                  <c:v>5.33E-2</c:v>
                </c:pt>
                <c:pt idx="491">
                  <c:v>5.5300000000000002E-2</c:v>
                </c:pt>
                <c:pt idx="492">
                  <c:v>6.83E-2</c:v>
                </c:pt>
                <c:pt idx="493">
                  <c:v>8.0199999999999994E-2</c:v>
                </c:pt>
                <c:pt idx="494">
                  <c:v>9.5699999999999993E-2</c:v>
                </c:pt>
                <c:pt idx="495">
                  <c:v>9.4500000000000001E-2</c:v>
                </c:pt>
                <c:pt idx="496">
                  <c:v>8.4099999999999994E-2</c:v>
                </c:pt>
                <c:pt idx="497">
                  <c:v>8.9200000000000002E-2</c:v>
                </c:pt>
                <c:pt idx="498">
                  <c:v>9.0999999999999998E-2</c:v>
                </c:pt>
                <c:pt idx="499">
                  <c:v>9.8400000000000001E-2</c:v>
                </c:pt>
                <c:pt idx="500">
                  <c:v>9.1300000000000006E-2</c:v>
                </c:pt>
                <c:pt idx="501">
                  <c:v>9.4799999999999995E-2</c:v>
                </c:pt>
                <c:pt idx="502">
                  <c:v>0.112</c:v>
                </c:pt>
                <c:pt idx="503">
                  <c:v>0.122</c:v>
                </c:pt>
                <c:pt idx="504">
                  <c:v>0.122</c:v>
                </c:pt>
                <c:pt idx="505">
                  <c:v>0.11899999999999999</c:v>
                </c:pt>
                <c:pt idx="506">
                  <c:v>0.104</c:v>
                </c:pt>
                <c:pt idx="507">
                  <c:v>0.108</c:v>
                </c:pt>
                <c:pt idx="508">
                  <c:v>0.1</c:v>
                </c:pt>
                <c:pt idx="509">
                  <c:v>9.1899999999999996E-2</c:v>
                </c:pt>
                <c:pt idx="510">
                  <c:v>8.7499999999999994E-2</c:v>
                </c:pt>
                <c:pt idx="511">
                  <c:v>9.3200000000000005E-2</c:v>
                </c:pt>
                <c:pt idx="512">
                  <c:v>0.10199999999999999</c:v>
                </c:pt>
                <c:pt idx="513">
                  <c:v>0.10199999999999999</c:v>
                </c:pt>
                <c:pt idx="514">
                  <c:v>0.10100000000000001</c:v>
                </c:pt>
                <c:pt idx="515">
                  <c:v>0.10299999999999999</c:v>
                </c:pt>
                <c:pt idx="516">
                  <c:v>0.10299999999999999</c:v>
                </c:pt>
                <c:pt idx="517">
                  <c:v>0.10299999999999999</c:v>
                </c:pt>
                <c:pt idx="518">
                  <c:v>0.109</c:v>
                </c:pt>
                <c:pt idx="519">
                  <c:v>9.8000000000000004E-2</c:v>
                </c:pt>
                <c:pt idx="520">
                  <c:v>9.4100000000000003E-2</c:v>
                </c:pt>
                <c:pt idx="521">
                  <c:v>0.105</c:v>
                </c:pt>
                <c:pt idx="522">
                  <c:v>0.104</c:v>
                </c:pt>
                <c:pt idx="523">
                  <c:v>0.112</c:v>
                </c:pt>
                <c:pt idx="524">
                  <c:v>9.1800000000000007E-2</c:v>
                </c:pt>
                <c:pt idx="525">
                  <c:v>7.6600000000000001E-2</c:v>
                </c:pt>
                <c:pt idx="526">
                  <c:v>7.5800000000000006E-2</c:v>
                </c:pt>
                <c:pt idx="527">
                  <c:v>7.0599999999999996E-2</c:v>
                </c:pt>
                <c:pt idx="528">
                  <c:v>5.6800000000000003E-2</c:v>
                </c:pt>
                <c:pt idx="529">
                  <c:v>5.11E-2</c:v>
                </c:pt>
                <c:pt idx="530">
                  <c:v>5.0999999999999997E-2</c:v>
                </c:pt>
                <c:pt idx="531">
                  <c:v>5.3999999999999999E-2</c:v>
                </c:pt>
                <c:pt idx="532">
                  <c:v>6.9699999999999998E-2</c:v>
                </c:pt>
                <c:pt idx="533">
                  <c:v>7.1199999999999999E-2</c:v>
                </c:pt>
                <c:pt idx="534">
                  <c:v>8.2400000000000001E-2</c:v>
                </c:pt>
                <c:pt idx="535">
                  <c:v>0.107</c:v>
                </c:pt>
                <c:pt idx="536">
                  <c:v>0.112</c:v>
                </c:pt>
                <c:pt idx="537">
                  <c:v>0.111</c:v>
                </c:pt>
                <c:pt idx="538">
                  <c:v>0.115</c:v>
                </c:pt>
                <c:pt idx="539">
                  <c:v>0.113</c:v>
                </c:pt>
                <c:pt idx="540">
                  <c:v>0.11799999999999999</c:v>
                </c:pt>
                <c:pt idx="541">
                  <c:v>0.114</c:v>
                </c:pt>
                <c:pt idx="542">
                  <c:v>8.9599999999999999E-2</c:v>
                </c:pt>
                <c:pt idx="543">
                  <c:v>8.3299999999999999E-2</c:v>
                </c:pt>
                <c:pt idx="544">
                  <c:v>8.3299999999999999E-2</c:v>
                </c:pt>
                <c:pt idx="545">
                  <c:v>6.9400000000000003E-2</c:v>
                </c:pt>
                <c:pt idx="546">
                  <c:v>8.0600000000000005E-2</c:v>
                </c:pt>
                <c:pt idx="547">
                  <c:v>8.1900000000000001E-2</c:v>
                </c:pt>
                <c:pt idx="548">
                  <c:v>7.6399999999999996E-2</c:v>
                </c:pt>
                <c:pt idx="549">
                  <c:v>6.9699999999999998E-2</c:v>
                </c:pt>
                <c:pt idx="550">
                  <c:v>0.128</c:v>
                </c:pt>
                <c:pt idx="551">
                  <c:v>0.11600000000000001</c:v>
                </c:pt>
                <c:pt idx="552">
                  <c:v>8.5199999999999998E-2</c:v>
                </c:pt>
                <c:pt idx="553">
                  <c:v>7.4499999999999997E-2</c:v>
                </c:pt>
                <c:pt idx="554">
                  <c:v>6.7900000000000002E-2</c:v>
                </c:pt>
                <c:pt idx="555">
                  <c:v>7.0999999999999994E-2</c:v>
                </c:pt>
                <c:pt idx="556">
                  <c:v>4.9000000000000002E-2</c:v>
                </c:pt>
                <c:pt idx="557">
                  <c:v>4.5100000000000001E-2</c:v>
                </c:pt>
                <c:pt idx="558">
                  <c:v>4.8300000000000003E-2</c:v>
                </c:pt>
                <c:pt idx="559">
                  <c:v>7.5600000000000001E-2</c:v>
                </c:pt>
                <c:pt idx="560">
                  <c:v>6.88E-2</c:v>
                </c:pt>
                <c:pt idx="561">
                  <c:v>6.3799999999999996E-2</c:v>
                </c:pt>
                <c:pt idx="562">
                  <c:v>5.8799999999999998E-2</c:v>
                </c:pt>
                <c:pt idx="563">
                  <c:v>6.6000000000000003E-2</c:v>
                </c:pt>
                <c:pt idx="564">
                  <c:v>6.7299999999999999E-2</c:v>
                </c:pt>
                <c:pt idx="565">
                  <c:v>6.3100000000000003E-2</c:v>
                </c:pt>
                <c:pt idx="566">
                  <c:v>6.6600000000000006E-2</c:v>
                </c:pt>
                <c:pt idx="567">
                  <c:v>7.22E-2</c:v>
                </c:pt>
                <c:pt idx="568">
                  <c:v>8.4199999999999997E-2</c:v>
                </c:pt>
                <c:pt idx="569">
                  <c:v>9.5600000000000004E-2</c:v>
                </c:pt>
                <c:pt idx="570">
                  <c:v>0.109</c:v>
                </c:pt>
                <c:pt idx="571">
                  <c:v>0.109</c:v>
                </c:pt>
                <c:pt idx="572">
                  <c:v>0.112</c:v>
                </c:pt>
                <c:pt idx="573">
                  <c:v>9.7699999999999995E-2</c:v>
                </c:pt>
                <c:pt idx="574">
                  <c:v>9.01E-2</c:v>
                </c:pt>
                <c:pt idx="575">
                  <c:v>8.3599999999999994E-2</c:v>
                </c:pt>
                <c:pt idx="576">
                  <c:v>6.5299999999999997E-2</c:v>
                </c:pt>
                <c:pt idx="577">
                  <c:v>6.3799999999999996E-2</c:v>
                </c:pt>
                <c:pt idx="578">
                  <c:v>5.9200000000000003E-2</c:v>
                </c:pt>
                <c:pt idx="579">
                  <c:v>6.3899999999999998E-2</c:v>
                </c:pt>
                <c:pt idx="580">
                  <c:v>7.7499999999999999E-2</c:v>
                </c:pt>
                <c:pt idx="581">
                  <c:v>8.7300000000000003E-2</c:v>
                </c:pt>
                <c:pt idx="582">
                  <c:v>8.7900000000000006E-2</c:v>
                </c:pt>
                <c:pt idx="583">
                  <c:v>0.106</c:v>
                </c:pt>
                <c:pt idx="584">
                  <c:v>9.8000000000000004E-2</c:v>
                </c:pt>
                <c:pt idx="585">
                  <c:v>0.112</c:v>
                </c:pt>
                <c:pt idx="586">
                  <c:v>0.107</c:v>
                </c:pt>
                <c:pt idx="587">
                  <c:v>0.11</c:v>
                </c:pt>
                <c:pt idx="588">
                  <c:v>0.111</c:v>
                </c:pt>
                <c:pt idx="589">
                  <c:v>0.11799999999999999</c:v>
                </c:pt>
                <c:pt idx="590">
                  <c:v>0.113</c:v>
                </c:pt>
                <c:pt idx="591">
                  <c:v>0.114</c:v>
                </c:pt>
                <c:pt idx="592">
                  <c:v>0.10299999999999999</c:v>
                </c:pt>
                <c:pt idx="593">
                  <c:v>0.104</c:v>
                </c:pt>
                <c:pt idx="594">
                  <c:v>0.10299999999999999</c:v>
                </c:pt>
                <c:pt idx="595">
                  <c:v>9.5299999999999996E-2</c:v>
                </c:pt>
                <c:pt idx="596">
                  <c:v>8.7099999999999997E-2</c:v>
                </c:pt>
                <c:pt idx="597">
                  <c:v>8.9399999999999993E-2</c:v>
                </c:pt>
                <c:pt idx="598">
                  <c:v>9.1399999999999995E-2</c:v>
                </c:pt>
                <c:pt idx="599">
                  <c:v>0.10100000000000001</c:v>
                </c:pt>
                <c:pt idx="600">
                  <c:v>0.10299999999999999</c:v>
                </c:pt>
                <c:pt idx="601">
                  <c:v>9.8199999999999996E-2</c:v>
                </c:pt>
                <c:pt idx="602">
                  <c:v>9.2399999999999996E-2</c:v>
                </c:pt>
                <c:pt idx="603">
                  <c:v>9.4799999999999995E-2</c:v>
                </c:pt>
                <c:pt idx="604">
                  <c:v>0.10199999999999999</c:v>
                </c:pt>
                <c:pt idx="605">
                  <c:v>0.115</c:v>
                </c:pt>
                <c:pt idx="606">
                  <c:v>0.10199999999999999</c:v>
                </c:pt>
                <c:pt idx="607">
                  <c:v>0.1</c:v>
                </c:pt>
                <c:pt idx="608">
                  <c:v>0.11899999999999999</c:v>
                </c:pt>
                <c:pt idx="609">
                  <c:v>0.14399999999999999</c:v>
                </c:pt>
                <c:pt idx="610">
                  <c:v>0.13600000000000001</c:v>
                </c:pt>
                <c:pt idx="611">
                  <c:v>0.14499999999999999</c:v>
                </c:pt>
                <c:pt idx="612">
                  <c:v>0.14199999999999999</c:v>
                </c:pt>
                <c:pt idx="613">
                  <c:v>0.16200000000000001</c:v>
                </c:pt>
                <c:pt idx="614">
                  <c:v>0.14899999999999999</c:v>
                </c:pt>
                <c:pt idx="615">
                  <c:v>0.13</c:v>
                </c:pt>
                <c:pt idx="616">
                  <c:v>0.111</c:v>
                </c:pt>
                <c:pt idx="617">
                  <c:v>8.8099999999999998E-2</c:v>
                </c:pt>
                <c:pt idx="618">
                  <c:v>8.4699999999999998E-2</c:v>
                </c:pt>
                <c:pt idx="619">
                  <c:v>8.4599999999999995E-2</c:v>
                </c:pt>
                <c:pt idx="620">
                  <c:v>7.2300000000000003E-2</c:v>
                </c:pt>
                <c:pt idx="621">
                  <c:v>7.9399999999999998E-2</c:v>
                </c:pt>
                <c:pt idx="622">
                  <c:v>8.0500000000000002E-2</c:v>
                </c:pt>
                <c:pt idx="623">
                  <c:v>9.1499999999999998E-2</c:v>
                </c:pt>
                <c:pt idx="624">
                  <c:v>9.9099999999999994E-2</c:v>
                </c:pt>
                <c:pt idx="625">
                  <c:v>9.6600000000000005E-2</c:v>
                </c:pt>
                <c:pt idx="626">
                  <c:v>0.105</c:v>
                </c:pt>
                <c:pt idx="627">
                  <c:v>0.112</c:v>
                </c:pt>
                <c:pt idx="628">
                  <c:v>0.11600000000000001</c:v>
                </c:pt>
                <c:pt idx="629">
                  <c:v>0.124</c:v>
                </c:pt>
                <c:pt idx="630">
                  <c:v>0.115</c:v>
                </c:pt>
                <c:pt idx="631">
                  <c:v>0.13200000000000001</c:v>
                </c:pt>
                <c:pt idx="632">
                  <c:v>0.14299999999999999</c:v>
                </c:pt>
                <c:pt idx="633">
                  <c:v>0.151</c:v>
                </c:pt>
                <c:pt idx="634">
                  <c:v>0.15</c:v>
                </c:pt>
                <c:pt idx="635">
                  <c:v>0.153</c:v>
                </c:pt>
                <c:pt idx="636">
                  <c:v>0.14199999999999999</c:v>
                </c:pt>
                <c:pt idx="637">
                  <c:v>0.14299999999999999</c:v>
                </c:pt>
                <c:pt idx="638">
                  <c:v>0.14899999999999999</c:v>
                </c:pt>
                <c:pt idx="639">
                  <c:v>0.14599999999999999</c:v>
                </c:pt>
                <c:pt idx="640">
                  <c:v>0.13800000000000001</c:v>
                </c:pt>
                <c:pt idx="641">
                  <c:v>0.13100000000000001</c:v>
                </c:pt>
                <c:pt idx="642">
                  <c:v>0.127</c:v>
                </c:pt>
                <c:pt idx="643">
                  <c:v>0.13600000000000001</c:v>
                </c:pt>
                <c:pt idx="644">
                  <c:v>0.14099999999999999</c:v>
                </c:pt>
                <c:pt idx="645">
                  <c:v>0.14000000000000001</c:v>
                </c:pt>
                <c:pt idx="646">
                  <c:v>0.14499999999999999</c:v>
                </c:pt>
                <c:pt idx="647">
                  <c:v>0.16200000000000001</c:v>
                </c:pt>
                <c:pt idx="648">
                  <c:v>0.183</c:v>
                </c:pt>
                <c:pt idx="649">
                  <c:v>0.19</c:v>
                </c:pt>
                <c:pt idx="650">
                  <c:v>0.2</c:v>
                </c:pt>
                <c:pt idx="651">
                  <c:v>0.20499999999999999</c:v>
                </c:pt>
                <c:pt idx="652">
                  <c:v>0.20699999999999999</c:v>
                </c:pt>
                <c:pt idx="653">
                  <c:v>0.183</c:v>
                </c:pt>
                <c:pt idx="654">
                  <c:v>0.17399999999999999</c:v>
                </c:pt>
                <c:pt idx="655">
                  <c:v>0.16900000000000001</c:v>
                </c:pt>
                <c:pt idx="656">
                  <c:v>0.16400000000000001</c:v>
                </c:pt>
                <c:pt idx="657">
                  <c:v>0.17</c:v>
                </c:pt>
                <c:pt idx="658">
                  <c:v>0.17199999999999999</c:v>
                </c:pt>
                <c:pt idx="659">
                  <c:v>0.17799999999999999</c:v>
                </c:pt>
                <c:pt idx="660">
                  <c:v>0.2</c:v>
                </c:pt>
                <c:pt idx="661">
                  <c:v>0.20599999999999999</c:v>
                </c:pt>
                <c:pt idx="662">
                  <c:v>0.20200000000000001</c:v>
                </c:pt>
                <c:pt idx="663">
                  <c:v>0.19800000000000001</c:v>
                </c:pt>
                <c:pt idx="664">
                  <c:v>0.188</c:v>
                </c:pt>
                <c:pt idx="665">
                  <c:v>0.187</c:v>
                </c:pt>
                <c:pt idx="666">
                  <c:v>0.18099999999999999</c:v>
                </c:pt>
                <c:pt idx="667">
                  <c:v>0.16400000000000001</c:v>
                </c:pt>
                <c:pt idx="668">
                  <c:v>0.153</c:v>
                </c:pt>
                <c:pt idx="669">
                  <c:v>0.14499999999999999</c:v>
                </c:pt>
                <c:pt idx="670">
                  <c:v>0.157</c:v>
                </c:pt>
                <c:pt idx="671">
                  <c:v>0.17899999999999999</c:v>
                </c:pt>
                <c:pt idx="672">
                  <c:v>0.17899999999999999</c:v>
                </c:pt>
                <c:pt idx="673">
                  <c:v>0.188</c:v>
                </c:pt>
                <c:pt idx="674">
                  <c:v>0.2</c:v>
                </c:pt>
                <c:pt idx="675">
                  <c:v>0.214</c:v>
                </c:pt>
                <c:pt idx="676">
                  <c:v>0.24</c:v>
                </c:pt>
                <c:pt idx="677">
                  <c:v>0.20300000000000001</c:v>
                </c:pt>
              </c:numCache>
            </c:numRef>
          </c:val>
          <c:smooth val="0"/>
          <c:extLst>
            <c:ext xmlns:c16="http://schemas.microsoft.com/office/drawing/2014/chart" uri="{C3380CC4-5D6E-409C-BE32-E72D297353CC}">
              <c16:uniqueId val="{00000000-B11F-464E-84D5-73F2F2D1B919}"/>
            </c:ext>
          </c:extLst>
        </c:ser>
        <c:dLbls>
          <c:showLegendKey val="0"/>
          <c:showVal val="0"/>
          <c:showCatName val="0"/>
          <c:showSerName val="0"/>
          <c:showPercent val="0"/>
          <c:showBubbleSize val="0"/>
        </c:dLbls>
        <c:smooth val="0"/>
        <c:axId val="883816911"/>
        <c:axId val="883807343"/>
      </c:lineChart>
      <c:dateAx>
        <c:axId val="883816911"/>
        <c:scaling>
          <c:orientation val="minMax"/>
        </c:scaling>
        <c:delete val="1"/>
        <c:axPos val="b"/>
        <c:numFmt formatCode="[$-409]mmmm\ d\,\ yyyy;@" sourceLinked="0"/>
        <c:majorTickMark val="out"/>
        <c:minorTickMark val="none"/>
        <c:tickLblPos val="nextTo"/>
        <c:crossAx val="883807343"/>
        <c:crossesAt val="-0.5"/>
        <c:auto val="1"/>
        <c:lblOffset val="100"/>
        <c:baseTimeUnit val="days"/>
      </c:dateAx>
      <c:valAx>
        <c:axId val="883807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381691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753660159078629E-2"/>
          <c:y val="4.2003131071752985E-2"/>
          <c:w val="0.93870158460822284"/>
          <c:h val="0.90611064819255216"/>
        </c:manualLayout>
      </c:layout>
      <c:barChart>
        <c:barDir val="col"/>
        <c:grouping val="clustered"/>
        <c:varyColors val="0"/>
        <c:ser>
          <c:idx val="0"/>
          <c:order val="0"/>
          <c:spPr>
            <a:solidFill>
              <a:schemeClr val="accent1"/>
            </a:solidFill>
            <a:ln>
              <a:noFill/>
            </a:ln>
            <a:effectLst/>
          </c:spPr>
          <c:invertIfNegative val="0"/>
          <c:dPt>
            <c:idx val="7"/>
            <c:invertIfNegative val="0"/>
            <c:bubble3D val="0"/>
            <c:spPr>
              <a:solidFill>
                <a:schemeClr val="accent2"/>
              </a:solidFill>
              <a:ln>
                <a:noFill/>
              </a:ln>
              <a:effectLst/>
            </c:spPr>
            <c:extLst>
              <c:ext xmlns:c16="http://schemas.microsoft.com/office/drawing/2014/chart" uri="{C3380CC4-5D6E-409C-BE32-E72D297353CC}">
                <c16:uniqueId val="{00000002-B182-4AAC-A508-7006C990BE71}"/>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B182-4AAC-A508-7006C990BE71}"/>
              </c:ext>
            </c:extLst>
          </c:dPt>
          <c:cat>
            <c:strRef>
              <c:f>Sheet2!$G$1:$O$1</c:f>
              <c:strCache>
                <c:ptCount val="9"/>
                <c:pt idx="0">
                  <c:v>Durable goods</c:v>
                </c:pt>
                <c:pt idx="1">
                  <c:v>Nondurable goods</c:v>
                </c:pt>
                <c:pt idx="2">
                  <c:v>Financial services and insurance</c:v>
                </c:pt>
                <c:pt idx="3">
                  <c:v>Housing and utilities</c:v>
                </c:pt>
                <c:pt idx="4">
                  <c:v>Food services and accommodations</c:v>
                </c:pt>
                <c:pt idx="5">
                  <c:v>Health care</c:v>
                </c:pt>
                <c:pt idx="6">
                  <c:v>Other services</c:v>
                </c:pt>
                <c:pt idx="7">
                  <c:v>Transportation services</c:v>
                </c:pt>
                <c:pt idx="8">
                  <c:v>Recreation services</c:v>
                </c:pt>
              </c:strCache>
            </c:strRef>
          </c:cat>
          <c:val>
            <c:numRef>
              <c:f>Sheet2!$G$13:$O$13</c:f>
              <c:numCache>
                <c:formatCode>0.0%</c:formatCode>
                <c:ptCount val="9"/>
                <c:pt idx="0">
                  <c:v>0.30279855351259016</c:v>
                </c:pt>
                <c:pt idx="1">
                  <c:v>0.17566449779523788</c:v>
                </c:pt>
                <c:pt idx="2">
                  <c:v>0.10377458844489032</c:v>
                </c:pt>
                <c:pt idx="3">
                  <c:v>0.10174945931039489</c:v>
                </c:pt>
                <c:pt idx="4">
                  <c:v>9.7515477601807662E-2</c:v>
                </c:pt>
                <c:pt idx="5">
                  <c:v>6.8810649280989206E-2</c:v>
                </c:pt>
                <c:pt idx="6">
                  <c:v>5.6367959019099072E-2</c:v>
                </c:pt>
                <c:pt idx="7">
                  <c:v>-2.4621010735336124E-2</c:v>
                </c:pt>
                <c:pt idx="8">
                  <c:v>-8.3339143408934044E-2</c:v>
                </c:pt>
              </c:numCache>
            </c:numRef>
          </c:val>
          <c:extLst>
            <c:ext xmlns:c16="http://schemas.microsoft.com/office/drawing/2014/chart" uri="{C3380CC4-5D6E-409C-BE32-E72D297353CC}">
              <c16:uniqueId val="{00000000-B182-4AAC-A508-7006C990BE71}"/>
            </c:ext>
          </c:extLst>
        </c:ser>
        <c:dLbls>
          <c:showLegendKey val="0"/>
          <c:showVal val="0"/>
          <c:showCatName val="0"/>
          <c:showSerName val="0"/>
          <c:showPercent val="0"/>
          <c:showBubbleSize val="0"/>
        </c:dLbls>
        <c:gapWidth val="50"/>
        <c:overlap val="-27"/>
        <c:axId val="1877772016"/>
        <c:axId val="1877752880"/>
      </c:barChart>
      <c:catAx>
        <c:axId val="1877772016"/>
        <c:scaling>
          <c:orientation val="minMax"/>
        </c:scaling>
        <c:delete val="1"/>
        <c:axPos val="b"/>
        <c:numFmt formatCode="General" sourceLinked="1"/>
        <c:majorTickMark val="none"/>
        <c:minorTickMark val="none"/>
        <c:tickLblPos val="high"/>
        <c:crossAx val="1877752880"/>
        <c:crosses val="autoZero"/>
        <c:auto val="1"/>
        <c:lblAlgn val="ctr"/>
        <c:lblOffset val="100"/>
        <c:noMultiLvlLbl val="0"/>
      </c:catAx>
      <c:valAx>
        <c:axId val="1877752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77772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272274781602645E-2"/>
          <c:y val="6.5550927987135105E-2"/>
          <c:w val="0.86974310496167917"/>
          <c:h val="0.69445594060583626"/>
        </c:manualLayout>
      </c:layout>
      <c:lineChart>
        <c:grouping val="standard"/>
        <c:varyColors val="0"/>
        <c:ser>
          <c:idx val="0"/>
          <c:order val="0"/>
          <c:tx>
            <c:strRef>
              <c:f>'SD emp recession'!$M$5:$M$6</c:f>
              <c:strCache>
                <c:ptCount val="2"/>
                <c:pt idx="0">
                  <c:v>1991 Recession</c:v>
                </c:pt>
                <c:pt idx="1">
                  <c:v>(100= Jan 1991)</c:v>
                </c:pt>
              </c:strCache>
            </c:strRef>
          </c:tx>
          <c:spPr>
            <a:ln w="31750" cap="rnd">
              <a:solidFill>
                <a:schemeClr val="accent3"/>
              </a:solidFill>
              <a:round/>
            </a:ln>
            <a:effectLst/>
          </c:spPr>
          <c:marker>
            <c:symbol val="none"/>
          </c:marker>
          <c:cat>
            <c:strRef>
              <c:f>'SD emp recession'!$K$7:$K$78</c:f>
              <c:strCache>
                <c:ptCount val="72"/>
                <c:pt idx="0">
                  <c:v>Peak</c:v>
                </c:pt>
                <c:pt idx="1">
                  <c:v>2</c:v>
                </c:pt>
                <c:pt idx="2">
                  <c:v>3</c:v>
                </c:pt>
                <c:pt idx="3">
                  <c:v>4</c:v>
                </c:pt>
                <c:pt idx="4">
                  <c:v>5</c:v>
                </c:pt>
                <c:pt idx="5">
                  <c:v>6</c:v>
                </c:pt>
                <c:pt idx="6">
                  <c:v>7</c:v>
                </c:pt>
                <c:pt idx="7">
                  <c:v>8</c:v>
                </c:pt>
                <c:pt idx="8">
                  <c:v>9</c:v>
                </c:pt>
                <c:pt idx="9">
                  <c:v>10</c:v>
                </c:pt>
                <c:pt idx="10">
                  <c:v>11</c:v>
                </c:pt>
                <c:pt idx="11">
                  <c:v>12</c:v>
                </c:pt>
                <c:pt idx="12">
                  <c:v>1 year</c:v>
                </c:pt>
                <c:pt idx="13">
                  <c:v>14</c:v>
                </c:pt>
                <c:pt idx="14">
                  <c:v>15</c:v>
                </c:pt>
                <c:pt idx="15">
                  <c:v>16</c:v>
                </c:pt>
                <c:pt idx="16">
                  <c:v>17</c:v>
                </c:pt>
                <c:pt idx="17">
                  <c:v>18</c:v>
                </c:pt>
                <c:pt idx="18">
                  <c:v>19</c:v>
                </c:pt>
                <c:pt idx="19">
                  <c:v>20</c:v>
                </c:pt>
                <c:pt idx="20">
                  <c:v>21</c:v>
                </c:pt>
                <c:pt idx="21">
                  <c:v>22</c:v>
                </c:pt>
                <c:pt idx="22">
                  <c:v>23</c:v>
                </c:pt>
                <c:pt idx="23">
                  <c:v>24</c:v>
                </c:pt>
                <c:pt idx="24">
                  <c:v>2 years</c:v>
                </c:pt>
                <c:pt idx="25">
                  <c:v>26</c:v>
                </c:pt>
                <c:pt idx="26">
                  <c:v>27</c:v>
                </c:pt>
                <c:pt idx="27">
                  <c:v>28</c:v>
                </c:pt>
                <c:pt idx="28">
                  <c:v>29</c:v>
                </c:pt>
                <c:pt idx="29">
                  <c:v>30</c:v>
                </c:pt>
                <c:pt idx="30">
                  <c:v>31</c:v>
                </c:pt>
                <c:pt idx="31">
                  <c:v>32</c:v>
                </c:pt>
                <c:pt idx="32">
                  <c:v>33</c:v>
                </c:pt>
                <c:pt idx="33">
                  <c:v>34</c:v>
                </c:pt>
                <c:pt idx="34">
                  <c:v>35</c:v>
                </c:pt>
                <c:pt idx="35">
                  <c:v>36</c:v>
                </c:pt>
                <c:pt idx="36">
                  <c:v>3 years</c:v>
                </c:pt>
                <c:pt idx="37">
                  <c:v>38</c:v>
                </c:pt>
                <c:pt idx="38">
                  <c:v>39</c:v>
                </c:pt>
                <c:pt idx="39">
                  <c:v>40</c:v>
                </c:pt>
                <c:pt idx="40">
                  <c:v>41</c:v>
                </c:pt>
                <c:pt idx="41">
                  <c:v>42</c:v>
                </c:pt>
                <c:pt idx="42">
                  <c:v>43</c:v>
                </c:pt>
                <c:pt idx="43">
                  <c:v>44</c:v>
                </c:pt>
                <c:pt idx="44">
                  <c:v>45</c:v>
                </c:pt>
                <c:pt idx="45">
                  <c:v>46</c:v>
                </c:pt>
                <c:pt idx="46">
                  <c:v>47</c:v>
                </c:pt>
                <c:pt idx="47">
                  <c:v>48</c:v>
                </c:pt>
                <c:pt idx="48">
                  <c:v>4 years</c:v>
                </c:pt>
                <c:pt idx="49">
                  <c:v>50</c:v>
                </c:pt>
                <c:pt idx="50">
                  <c:v>51</c:v>
                </c:pt>
                <c:pt idx="51">
                  <c:v>52</c:v>
                </c:pt>
                <c:pt idx="52">
                  <c:v>53</c:v>
                </c:pt>
                <c:pt idx="53">
                  <c:v>54</c:v>
                </c:pt>
                <c:pt idx="54">
                  <c:v>55</c:v>
                </c:pt>
                <c:pt idx="55">
                  <c:v>56</c:v>
                </c:pt>
                <c:pt idx="56">
                  <c:v>57</c:v>
                </c:pt>
                <c:pt idx="57">
                  <c:v>58</c:v>
                </c:pt>
                <c:pt idx="58">
                  <c:v>59</c:v>
                </c:pt>
                <c:pt idx="59">
                  <c:v>60</c:v>
                </c:pt>
                <c:pt idx="60">
                  <c:v>5 years</c:v>
                </c:pt>
                <c:pt idx="61">
                  <c:v>62</c:v>
                </c:pt>
                <c:pt idx="62">
                  <c:v>63</c:v>
                </c:pt>
                <c:pt idx="63">
                  <c:v>64</c:v>
                </c:pt>
                <c:pt idx="64">
                  <c:v>65</c:v>
                </c:pt>
                <c:pt idx="65">
                  <c:v>66</c:v>
                </c:pt>
                <c:pt idx="66">
                  <c:v>67</c:v>
                </c:pt>
                <c:pt idx="67">
                  <c:v>68</c:v>
                </c:pt>
                <c:pt idx="68">
                  <c:v>69</c:v>
                </c:pt>
                <c:pt idx="69">
                  <c:v>70</c:v>
                </c:pt>
                <c:pt idx="70">
                  <c:v>71</c:v>
                </c:pt>
                <c:pt idx="71">
                  <c:v>72</c:v>
                </c:pt>
              </c:strCache>
            </c:strRef>
          </c:cat>
          <c:val>
            <c:numRef>
              <c:f>'SD emp recession'!$M$7:$M$78</c:f>
              <c:numCache>
                <c:formatCode>General</c:formatCode>
                <c:ptCount val="72"/>
                <c:pt idx="0">
                  <c:v>100</c:v>
                </c:pt>
                <c:pt idx="1">
                  <c:v>99.544488308533246</c:v>
                </c:pt>
                <c:pt idx="2">
                  <c:v>99.301548739750984</c:v>
                </c:pt>
                <c:pt idx="3">
                  <c:v>99.331916185848769</c:v>
                </c:pt>
                <c:pt idx="4">
                  <c:v>99.240813847555415</c:v>
                </c:pt>
                <c:pt idx="5">
                  <c:v>98.987751796740568</c:v>
                </c:pt>
                <c:pt idx="6">
                  <c:v>99.028241724870938</c:v>
                </c:pt>
                <c:pt idx="7">
                  <c:v>98.765057192023491</c:v>
                </c:pt>
                <c:pt idx="8">
                  <c:v>98.704322299827922</c:v>
                </c:pt>
                <c:pt idx="9">
                  <c:v>98.481627695110845</c:v>
                </c:pt>
                <c:pt idx="10">
                  <c:v>98.157708270067829</c:v>
                </c:pt>
                <c:pt idx="11">
                  <c:v>97.874278773155183</c:v>
                </c:pt>
                <c:pt idx="12">
                  <c:v>97.843911327057398</c:v>
                </c:pt>
                <c:pt idx="13">
                  <c:v>97.68195161453589</c:v>
                </c:pt>
                <c:pt idx="14">
                  <c:v>97.742686506731459</c:v>
                </c:pt>
                <c:pt idx="15">
                  <c:v>97.904646219252967</c:v>
                </c:pt>
                <c:pt idx="16">
                  <c:v>97.671829132503291</c:v>
                </c:pt>
                <c:pt idx="17">
                  <c:v>97.580726794209937</c:v>
                </c:pt>
                <c:pt idx="18">
                  <c:v>97.418767081688429</c:v>
                </c:pt>
                <c:pt idx="19">
                  <c:v>97.044235246482444</c:v>
                </c:pt>
                <c:pt idx="20">
                  <c:v>97.175827512906167</c:v>
                </c:pt>
                <c:pt idx="21">
                  <c:v>97.155582548840968</c:v>
                </c:pt>
                <c:pt idx="22">
                  <c:v>97.297297297297305</c:v>
                </c:pt>
                <c:pt idx="23">
                  <c:v>96.740560785504613</c:v>
                </c:pt>
                <c:pt idx="24">
                  <c:v>97.519991902014368</c:v>
                </c:pt>
                <c:pt idx="25">
                  <c:v>97.226439923069137</c:v>
                </c:pt>
                <c:pt idx="26">
                  <c:v>97.044235246482444</c:v>
                </c:pt>
                <c:pt idx="27">
                  <c:v>96.760805749569784</c:v>
                </c:pt>
                <c:pt idx="28">
                  <c:v>96.892398015993535</c:v>
                </c:pt>
                <c:pt idx="29">
                  <c:v>97.226439923069137</c:v>
                </c:pt>
                <c:pt idx="30">
                  <c:v>96.993622836319474</c:v>
                </c:pt>
                <c:pt idx="31">
                  <c:v>97.206194959003938</c:v>
                </c:pt>
                <c:pt idx="32">
                  <c:v>96.862030569895737</c:v>
                </c:pt>
                <c:pt idx="33">
                  <c:v>97.398522117623244</c:v>
                </c:pt>
                <c:pt idx="34">
                  <c:v>97.206194959003938</c:v>
                </c:pt>
                <c:pt idx="35">
                  <c:v>97.530114384046968</c:v>
                </c:pt>
                <c:pt idx="36">
                  <c:v>97.35803218949286</c:v>
                </c:pt>
                <c:pt idx="37">
                  <c:v>97.439012045753628</c:v>
                </c:pt>
                <c:pt idx="38">
                  <c:v>97.600971758275136</c:v>
                </c:pt>
                <c:pt idx="39">
                  <c:v>97.337787225427675</c:v>
                </c:pt>
                <c:pt idx="40">
                  <c:v>97.297297297297305</c:v>
                </c:pt>
                <c:pt idx="41">
                  <c:v>97.398522117623244</c:v>
                </c:pt>
                <c:pt idx="42">
                  <c:v>97.651584168438106</c:v>
                </c:pt>
                <c:pt idx="43">
                  <c:v>97.77305395282923</c:v>
                </c:pt>
                <c:pt idx="44">
                  <c:v>98.036238485676691</c:v>
                </c:pt>
                <c:pt idx="45">
                  <c:v>98.08685089583966</c:v>
                </c:pt>
                <c:pt idx="46">
                  <c:v>98.279178054458953</c:v>
                </c:pt>
                <c:pt idx="47">
                  <c:v>98.613219961534568</c:v>
                </c:pt>
                <c:pt idx="48">
                  <c:v>98.319667982589337</c:v>
                </c:pt>
                <c:pt idx="49">
                  <c:v>98.896649458447214</c:v>
                </c:pt>
                <c:pt idx="50">
                  <c:v>99.099099099099092</c:v>
                </c:pt>
                <c:pt idx="51">
                  <c:v>99.463508452272492</c:v>
                </c:pt>
                <c:pt idx="52">
                  <c:v>99.605223200728815</c:v>
                </c:pt>
                <c:pt idx="53">
                  <c:v>99.919020143739246</c:v>
                </c:pt>
                <c:pt idx="54">
                  <c:v>100.20244964065188</c:v>
                </c:pt>
                <c:pt idx="55">
                  <c:v>100.65796133211865</c:v>
                </c:pt>
                <c:pt idx="56">
                  <c:v>100.76930863447717</c:v>
                </c:pt>
                <c:pt idx="57">
                  <c:v>100.91102338293349</c:v>
                </c:pt>
                <c:pt idx="58">
                  <c:v>101.35641259236765</c:v>
                </c:pt>
                <c:pt idx="59">
                  <c:v>101.50824982285656</c:v>
                </c:pt>
                <c:pt idx="60">
                  <c:v>101.75118939163883</c:v>
                </c:pt>
                <c:pt idx="61">
                  <c:v>101.82204676586699</c:v>
                </c:pt>
                <c:pt idx="62">
                  <c:v>101.67020953537806</c:v>
                </c:pt>
                <c:pt idx="63">
                  <c:v>102.14596619091</c:v>
                </c:pt>
                <c:pt idx="64">
                  <c:v>102.58123291831156</c:v>
                </c:pt>
                <c:pt idx="65">
                  <c:v>102.73307014880049</c:v>
                </c:pt>
                <c:pt idx="66">
                  <c:v>102.99625468164794</c:v>
                </c:pt>
                <c:pt idx="67">
                  <c:v>103.21894928636502</c:v>
                </c:pt>
                <c:pt idx="68">
                  <c:v>103.32017410669097</c:v>
                </c:pt>
                <c:pt idx="69">
                  <c:v>103.56311367547323</c:v>
                </c:pt>
                <c:pt idx="70">
                  <c:v>104.04899281303777</c:v>
                </c:pt>
                <c:pt idx="71">
                  <c:v>104.19070756149407</c:v>
                </c:pt>
              </c:numCache>
            </c:numRef>
          </c:val>
          <c:smooth val="0"/>
          <c:extLst>
            <c:ext xmlns:c16="http://schemas.microsoft.com/office/drawing/2014/chart" uri="{C3380CC4-5D6E-409C-BE32-E72D297353CC}">
              <c16:uniqueId val="{00000000-C6F6-415E-97AC-80068F26EF23}"/>
            </c:ext>
          </c:extLst>
        </c:ser>
        <c:ser>
          <c:idx val="2"/>
          <c:order val="1"/>
          <c:tx>
            <c:strRef>
              <c:f>'SD emp recession'!$O$5:$O$6</c:f>
              <c:strCache>
                <c:ptCount val="2"/>
                <c:pt idx="0">
                  <c:v>Great recession</c:v>
                </c:pt>
                <c:pt idx="1">
                  <c:v>(100 = April 2008)</c:v>
                </c:pt>
              </c:strCache>
            </c:strRef>
          </c:tx>
          <c:spPr>
            <a:ln w="31750" cap="rnd">
              <a:solidFill>
                <a:srgbClr val="FF9933"/>
              </a:solidFill>
              <a:round/>
            </a:ln>
            <a:effectLst/>
          </c:spPr>
          <c:marker>
            <c:symbol val="none"/>
          </c:marker>
          <c:cat>
            <c:strRef>
              <c:f>'SD emp recession'!$K$7:$K$78</c:f>
              <c:strCache>
                <c:ptCount val="72"/>
                <c:pt idx="0">
                  <c:v>Peak</c:v>
                </c:pt>
                <c:pt idx="1">
                  <c:v>2</c:v>
                </c:pt>
                <c:pt idx="2">
                  <c:v>3</c:v>
                </c:pt>
                <c:pt idx="3">
                  <c:v>4</c:v>
                </c:pt>
                <c:pt idx="4">
                  <c:v>5</c:v>
                </c:pt>
                <c:pt idx="5">
                  <c:v>6</c:v>
                </c:pt>
                <c:pt idx="6">
                  <c:v>7</c:v>
                </c:pt>
                <c:pt idx="7">
                  <c:v>8</c:v>
                </c:pt>
                <c:pt idx="8">
                  <c:v>9</c:v>
                </c:pt>
                <c:pt idx="9">
                  <c:v>10</c:v>
                </c:pt>
                <c:pt idx="10">
                  <c:v>11</c:v>
                </c:pt>
                <c:pt idx="11">
                  <c:v>12</c:v>
                </c:pt>
                <c:pt idx="12">
                  <c:v>1 year</c:v>
                </c:pt>
                <c:pt idx="13">
                  <c:v>14</c:v>
                </c:pt>
                <c:pt idx="14">
                  <c:v>15</c:v>
                </c:pt>
                <c:pt idx="15">
                  <c:v>16</c:v>
                </c:pt>
                <c:pt idx="16">
                  <c:v>17</c:v>
                </c:pt>
                <c:pt idx="17">
                  <c:v>18</c:v>
                </c:pt>
                <c:pt idx="18">
                  <c:v>19</c:v>
                </c:pt>
                <c:pt idx="19">
                  <c:v>20</c:v>
                </c:pt>
                <c:pt idx="20">
                  <c:v>21</c:v>
                </c:pt>
                <c:pt idx="21">
                  <c:v>22</c:v>
                </c:pt>
                <c:pt idx="22">
                  <c:v>23</c:v>
                </c:pt>
                <c:pt idx="23">
                  <c:v>24</c:v>
                </c:pt>
                <c:pt idx="24">
                  <c:v>2 years</c:v>
                </c:pt>
                <c:pt idx="25">
                  <c:v>26</c:v>
                </c:pt>
                <c:pt idx="26">
                  <c:v>27</c:v>
                </c:pt>
                <c:pt idx="27">
                  <c:v>28</c:v>
                </c:pt>
                <c:pt idx="28">
                  <c:v>29</c:v>
                </c:pt>
                <c:pt idx="29">
                  <c:v>30</c:v>
                </c:pt>
                <c:pt idx="30">
                  <c:v>31</c:v>
                </c:pt>
                <c:pt idx="31">
                  <c:v>32</c:v>
                </c:pt>
                <c:pt idx="32">
                  <c:v>33</c:v>
                </c:pt>
                <c:pt idx="33">
                  <c:v>34</c:v>
                </c:pt>
                <c:pt idx="34">
                  <c:v>35</c:v>
                </c:pt>
                <c:pt idx="35">
                  <c:v>36</c:v>
                </c:pt>
                <c:pt idx="36">
                  <c:v>3 years</c:v>
                </c:pt>
                <c:pt idx="37">
                  <c:v>38</c:v>
                </c:pt>
                <c:pt idx="38">
                  <c:v>39</c:v>
                </c:pt>
                <c:pt idx="39">
                  <c:v>40</c:v>
                </c:pt>
                <c:pt idx="40">
                  <c:v>41</c:v>
                </c:pt>
                <c:pt idx="41">
                  <c:v>42</c:v>
                </c:pt>
                <c:pt idx="42">
                  <c:v>43</c:v>
                </c:pt>
                <c:pt idx="43">
                  <c:v>44</c:v>
                </c:pt>
                <c:pt idx="44">
                  <c:v>45</c:v>
                </c:pt>
                <c:pt idx="45">
                  <c:v>46</c:v>
                </c:pt>
                <c:pt idx="46">
                  <c:v>47</c:v>
                </c:pt>
                <c:pt idx="47">
                  <c:v>48</c:v>
                </c:pt>
                <c:pt idx="48">
                  <c:v>4 years</c:v>
                </c:pt>
                <c:pt idx="49">
                  <c:v>50</c:v>
                </c:pt>
                <c:pt idx="50">
                  <c:v>51</c:v>
                </c:pt>
                <c:pt idx="51">
                  <c:v>52</c:v>
                </c:pt>
                <c:pt idx="52">
                  <c:v>53</c:v>
                </c:pt>
                <c:pt idx="53">
                  <c:v>54</c:v>
                </c:pt>
                <c:pt idx="54">
                  <c:v>55</c:v>
                </c:pt>
                <c:pt idx="55">
                  <c:v>56</c:v>
                </c:pt>
                <c:pt idx="56">
                  <c:v>57</c:v>
                </c:pt>
                <c:pt idx="57">
                  <c:v>58</c:v>
                </c:pt>
                <c:pt idx="58">
                  <c:v>59</c:v>
                </c:pt>
                <c:pt idx="59">
                  <c:v>60</c:v>
                </c:pt>
                <c:pt idx="60">
                  <c:v>5 years</c:v>
                </c:pt>
                <c:pt idx="61">
                  <c:v>62</c:v>
                </c:pt>
                <c:pt idx="62">
                  <c:v>63</c:v>
                </c:pt>
                <c:pt idx="63">
                  <c:v>64</c:v>
                </c:pt>
                <c:pt idx="64">
                  <c:v>65</c:v>
                </c:pt>
                <c:pt idx="65">
                  <c:v>66</c:v>
                </c:pt>
                <c:pt idx="66">
                  <c:v>67</c:v>
                </c:pt>
                <c:pt idx="67">
                  <c:v>68</c:v>
                </c:pt>
                <c:pt idx="68">
                  <c:v>69</c:v>
                </c:pt>
                <c:pt idx="69">
                  <c:v>70</c:v>
                </c:pt>
                <c:pt idx="70">
                  <c:v>71</c:v>
                </c:pt>
                <c:pt idx="71">
                  <c:v>72</c:v>
                </c:pt>
              </c:strCache>
            </c:strRef>
          </c:cat>
          <c:val>
            <c:numRef>
              <c:f>'SD emp recession'!$O$7:$O$78</c:f>
              <c:numCache>
                <c:formatCode>General</c:formatCode>
                <c:ptCount val="72"/>
                <c:pt idx="0">
                  <c:v>100</c:v>
                </c:pt>
                <c:pt idx="1">
                  <c:v>99.85639785352582</c:v>
                </c:pt>
                <c:pt idx="2">
                  <c:v>99.735469730179133</c:v>
                </c:pt>
                <c:pt idx="3">
                  <c:v>99.705237699342462</c:v>
                </c:pt>
                <c:pt idx="4">
                  <c:v>99.425591414103252</c:v>
                </c:pt>
                <c:pt idx="5">
                  <c:v>99.21396719824655</c:v>
                </c:pt>
                <c:pt idx="6">
                  <c:v>98.760486735696489</c:v>
                </c:pt>
                <c:pt idx="7">
                  <c:v>98.254100219182234</c:v>
                </c:pt>
                <c:pt idx="8">
                  <c:v>97.725039679540487</c:v>
                </c:pt>
                <c:pt idx="9">
                  <c:v>97.037260978006216</c:v>
                </c:pt>
                <c:pt idx="10">
                  <c:v>96.304134230216917</c:v>
                </c:pt>
                <c:pt idx="11">
                  <c:v>95.684377598065154</c:v>
                </c:pt>
                <c:pt idx="12">
                  <c:v>95.049504950495049</c:v>
                </c:pt>
                <c:pt idx="13">
                  <c:v>94.75474264983751</c:v>
                </c:pt>
                <c:pt idx="14">
                  <c:v>94.354168241251628</c:v>
                </c:pt>
                <c:pt idx="15">
                  <c:v>93.265815131131433</c:v>
                </c:pt>
                <c:pt idx="16">
                  <c:v>93.28848915425894</c:v>
                </c:pt>
                <c:pt idx="17">
                  <c:v>92.978610838183059</c:v>
                </c:pt>
                <c:pt idx="18">
                  <c:v>93.333837200513955</c:v>
                </c:pt>
                <c:pt idx="19">
                  <c:v>93.364069231350626</c:v>
                </c:pt>
                <c:pt idx="20">
                  <c:v>93.250699115713104</c:v>
                </c:pt>
                <c:pt idx="21">
                  <c:v>93.076864938402252</c:v>
                </c:pt>
                <c:pt idx="22">
                  <c:v>92.948378807346387</c:v>
                </c:pt>
                <c:pt idx="23">
                  <c:v>92.933262791928044</c:v>
                </c:pt>
                <c:pt idx="24">
                  <c:v>93.817549693900688</c:v>
                </c:pt>
                <c:pt idx="25">
                  <c:v>94.271030156450763</c:v>
                </c:pt>
                <c:pt idx="26">
                  <c:v>94.104753986849062</c:v>
                </c:pt>
                <c:pt idx="27">
                  <c:v>93.900687778701553</c:v>
                </c:pt>
                <c:pt idx="28">
                  <c:v>94.150102033104091</c:v>
                </c:pt>
                <c:pt idx="29">
                  <c:v>93.88557176328321</c:v>
                </c:pt>
                <c:pt idx="30">
                  <c:v>93.983825863502389</c:v>
                </c:pt>
                <c:pt idx="31">
                  <c:v>93.809991686191523</c:v>
                </c:pt>
                <c:pt idx="32">
                  <c:v>93.92336180182906</c:v>
                </c:pt>
                <c:pt idx="33">
                  <c:v>94.301262187287435</c:v>
                </c:pt>
                <c:pt idx="34">
                  <c:v>94.452422341470793</c:v>
                </c:pt>
                <c:pt idx="35">
                  <c:v>94.354168241251628</c:v>
                </c:pt>
                <c:pt idx="36">
                  <c:v>94.414632302924957</c:v>
                </c:pt>
                <c:pt idx="37">
                  <c:v>94.25591414103242</c:v>
                </c:pt>
                <c:pt idx="38">
                  <c:v>94.142544025394898</c:v>
                </c:pt>
                <c:pt idx="39">
                  <c:v>94.422190310634122</c:v>
                </c:pt>
                <c:pt idx="40">
                  <c:v>94.437306326052465</c:v>
                </c:pt>
                <c:pt idx="41">
                  <c:v>94.656488549618331</c:v>
                </c:pt>
                <c:pt idx="42">
                  <c:v>94.648930541909166</c:v>
                </c:pt>
                <c:pt idx="43">
                  <c:v>94.830322726929197</c:v>
                </c:pt>
                <c:pt idx="44">
                  <c:v>94.905902804020869</c:v>
                </c:pt>
                <c:pt idx="45">
                  <c:v>95.117527019877571</c:v>
                </c:pt>
                <c:pt idx="46">
                  <c:v>95.359383266570944</c:v>
                </c:pt>
                <c:pt idx="47">
                  <c:v>95.578565490136796</c:v>
                </c:pt>
                <c:pt idx="48">
                  <c:v>96.818078754440336</c:v>
                </c:pt>
                <c:pt idx="49">
                  <c:v>97.097725039679545</c:v>
                </c:pt>
                <c:pt idx="50">
                  <c:v>97.309349255536247</c:v>
                </c:pt>
                <c:pt idx="51">
                  <c:v>97.241327186153725</c:v>
                </c:pt>
                <c:pt idx="52">
                  <c:v>97.407603355755427</c:v>
                </c:pt>
                <c:pt idx="53">
                  <c:v>97.596553548484621</c:v>
                </c:pt>
                <c:pt idx="54">
                  <c:v>97.74771370266798</c:v>
                </c:pt>
                <c:pt idx="55">
                  <c:v>97.959337918524682</c:v>
                </c:pt>
                <c:pt idx="56">
                  <c:v>98.216310180636384</c:v>
                </c:pt>
                <c:pt idx="57">
                  <c:v>98.405260373365593</c:v>
                </c:pt>
                <c:pt idx="58">
                  <c:v>98.601768573803952</c:v>
                </c:pt>
                <c:pt idx="59">
                  <c:v>98.858740835915654</c:v>
                </c:pt>
                <c:pt idx="60">
                  <c:v>99.138387121154864</c:v>
                </c:pt>
                <c:pt idx="61">
                  <c:v>99.206409190537372</c:v>
                </c:pt>
                <c:pt idx="62">
                  <c:v>99.319779306174894</c:v>
                </c:pt>
                <c:pt idx="63">
                  <c:v>99.470939460358252</c:v>
                </c:pt>
                <c:pt idx="64">
                  <c:v>99.561635552868267</c:v>
                </c:pt>
                <c:pt idx="65">
                  <c:v>99.811049807270805</c:v>
                </c:pt>
                <c:pt idx="66">
                  <c:v>100.24941425440255</c:v>
                </c:pt>
                <c:pt idx="67">
                  <c:v>100.43836444713175</c:v>
                </c:pt>
                <c:pt idx="68">
                  <c:v>100.68022069382512</c:v>
                </c:pt>
                <c:pt idx="69">
                  <c:v>100.38545839316757</c:v>
                </c:pt>
                <c:pt idx="70">
                  <c:v>100.76335877862597</c:v>
                </c:pt>
                <c:pt idx="71">
                  <c:v>100.97498299448266</c:v>
                </c:pt>
              </c:numCache>
            </c:numRef>
          </c:val>
          <c:smooth val="0"/>
          <c:extLst>
            <c:ext xmlns:c16="http://schemas.microsoft.com/office/drawing/2014/chart" uri="{C3380CC4-5D6E-409C-BE32-E72D297353CC}">
              <c16:uniqueId val="{00000001-C6F6-415E-97AC-80068F26EF23}"/>
            </c:ext>
          </c:extLst>
        </c:ser>
        <c:ser>
          <c:idx val="3"/>
          <c:order val="2"/>
          <c:tx>
            <c:strRef>
              <c:f>'SD emp recession'!$P$5:$P$6</c:f>
              <c:strCache>
                <c:ptCount val="2"/>
                <c:pt idx="0">
                  <c:v>COVID Recession</c:v>
                </c:pt>
                <c:pt idx="1">
                  <c:v>(100 = February 2020)</c:v>
                </c:pt>
              </c:strCache>
            </c:strRef>
          </c:tx>
          <c:spPr>
            <a:ln w="38100" cap="rnd">
              <a:solidFill>
                <a:schemeClr val="accent6"/>
              </a:solidFill>
              <a:round/>
            </a:ln>
            <a:effectLst/>
          </c:spPr>
          <c:marker>
            <c:symbol val="none"/>
          </c:marker>
          <c:dLbls>
            <c:dLbl>
              <c:idx val="6"/>
              <c:layout>
                <c:manualLayout>
                  <c:x val="0.11092421634367221"/>
                  <c:y val="3.2720325715566802E-2"/>
                </c:manualLayout>
              </c:layout>
              <c:tx>
                <c:rich>
                  <a:bodyPr/>
                  <a:lstStyle/>
                  <a:p>
                    <a:r>
                      <a:rPr lang="en-US" sz="2400" b="1">
                        <a:solidFill>
                          <a:schemeClr val="accent6"/>
                        </a:solidFill>
                      </a:rPr>
                      <a:t>November (-5%)</a:t>
                    </a:r>
                  </a:p>
                </c:rich>
              </c:tx>
              <c:showLegendKey val="0"/>
              <c:showVal val="1"/>
              <c:showCatName val="0"/>
              <c:showSerName val="0"/>
              <c:showPercent val="0"/>
              <c:showBubbleSize val="0"/>
              <c:extLst>
                <c:ext xmlns:c15="http://schemas.microsoft.com/office/drawing/2012/chart" uri="{CE6537A1-D6FC-4f65-9D91-7224C49458BB}">
                  <c15:layout>
                    <c:manualLayout>
                      <c:w val="0.24159576632167887"/>
                      <c:h val="0.13934379091030621"/>
                    </c:manualLayout>
                  </c15:layout>
                  <c15:showDataLabelsRange val="0"/>
                </c:ext>
                <c:ext xmlns:c16="http://schemas.microsoft.com/office/drawing/2014/chart" uri="{C3380CC4-5D6E-409C-BE32-E72D297353CC}">
                  <c16:uniqueId val="{00000002-C6F6-415E-97AC-80068F26EF23}"/>
                </c:ext>
              </c:extLst>
            </c:dLbl>
            <c:spPr>
              <a:noFill/>
              <a:ln>
                <a:noFill/>
              </a:ln>
              <a:effectLst/>
            </c:spPr>
            <c:txPr>
              <a:bodyPr rot="0" spcFirstLastPara="1" vertOverflow="ellipsis" vert="horz" wrap="square" anchor="ctr" anchorCtr="1"/>
              <a:lstStyle/>
              <a:p>
                <a:pPr>
                  <a:defRPr sz="2400" b="0" i="0" u="none" strike="noStrike" kern="1200" baseline="0">
                    <a:solidFill>
                      <a:schemeClr val="accent6"/>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'SD emp recession'!$K$7:$K$78</c:f>
              <c:strCache>
                <c:ptCount val="72"/>
                <c:pt idx="0">
                  <c:v>Peak</c:v>
                </c:pt>
                <c:pt idx="1">
                  <c:v>2</c:v>
                </c:pt>
                <c:pt idx="2">
                  <c:v>3</c:v>
                </c:pt>
                <c:pt idx="3">
                  <c:v>4</c:v>
                </c:pt>
                <c:pt idx="4">
                  <c:v>5</c:v>
                </c:pt>
                <c:pt idx="5">
                  <c:v>6</c:v>
                </c:pt>
                <c:pt idx="6">
                  <c:v>7</c:v>
                </c:pt>
                <c:pt idx="7">
                  <c:v>8</c:v>
                </c:pt>
                <c:pt idx="8">
                  <c:v>9</c:v>
                </c:pt>
                <c:pt idx="9">
                  <c:v>10</c:v>
                </c:pt>
                <c:pt idx="10">
                  <c:v>11</c:v>
                </c:pt>
                <c:pt idx="11">
                  <c:v>12</c:v>
                </c:pt>
                <c:pt idx="12">
                  <c:v>1 year</c:v>
                </c:pt>
                <c:pt idx="13">
                  <c:v>14</c:v>
                </c:pt>
                <c:pt idx="14">
                  <c:v>15</c:v>
                </c:pt>
                <c:pt idx="15">
                  <c:v>16</c:v>
                </c:pt>
                <c:pt idx="16">
                  <c:v>17</c:v>
                </c:pt>
                <c:pt idx="17">
                  <c:v>18</c:v>
                </c:pt>
                <c:pt idx="18">
                  <c:v>19</c:v>
                </c:pt>
                <c:pt idx="19">
                  <c:v>20</c:v>
                </c:pt>
                <c:pt idx="20">
                  <c:v>21</c:v>
                </c:pt>
                <c:pt idx="21">
                  <c:v>22</c:v>
                </c:pt>
                <c:pt idx="22">
                  <c:v>23</c:v>
                </c:pt>
                <c:pt idx="23">
                  <c:v>24</c:v>
                </c:pt>
                <c:pt idx="24">
                  <c:v>2 years</c:v>
                </c:pt>
                <c:pt idx="25">
                  <c:v>26</c:v>
                </c:pt>
                <c:pt idx="26">
                  <c:v>27</c:v>
                </c:pt>
                <c:pt idx="27">
                  <c:v>28</c:v>
                </c:pt>
                <c:pt idx="28">
                  <c:v>29</c:v>
                </c:pt>
                <c:pt idx="29">
                  <c:v>30</c:v>
                </c:pt>
                <c:pt idx="30">
                  <c:v>31</c:v>
                </c:pt>
                <c:pt idx="31">
                  <c:v>32</c:v>
                </c:pt>
                <c:pt idx="32">
                  <c:v>33</c:v>
                </c:pt>
                <c:pt idx="33">
                  <c:v>34</c:v>
                </c:pt>
                <c:pt idx="34">
                  <c:v>35</c:v>
                </c:pt>
                <c:pt idx="35">
                  <c:v>36</c:v>
                </c:pt>
                <c:pt idx="36">
                  <c:v>3 years</c:v>
                </c:pt>
                <c:pt idx="37">
                  <c:v>38</c:v>
                </c:pt>
                <c:pt idx="38">
                  <c:v>39</c:v>
                </c:pt>
                <c:pt idx="39">
                  <c:v>40</c:v>
                </c:pt>
                <c:pt idx="40">
                  <c:v>41</c:v>
                </c:pt>
                <c:pt idx="41">
                  <c:v>42</c:v>
                </c:pt>
                <c:pt idx="42">
                  <c:v>43</c:v>
                </c:pt>
                <c:pt idx="43">
                  <c:v>44</c:v>
                </c:pt>
                <c:pt idx="44">
                  <c:v>45</c:v>
                </c:pt>
                <c:pt idx="45">
                  <c:v>46</c:v>
                </c:pt>
                <c:pt idx="46">
                  <c:v>47</c:v>
                </c:pt>
                <c:pt idx="47">
                  <c:v>48</c:v>
                </c:pt>
                <c:pt idx="48">
                  <c:v>4 years</c:v>
                </c:pt>
                <c:pt idx="49">
                  <c:v>50</c:v>
                </c:pt>
                <c:pt idx="50">
                  <c:v>51</c:v>
                </c:pt>
                <c:pt idx="51">
                  <c:v>52</c:v>
                </c:pt>
                <c:pt idx="52">
                  <c:v>53</c:v>
                </c:pt>
                <c:pt idx="53">
                  <c:v>54</c:v>
                </c:pt>
                <c:pt idx="54">
                  <c:v>55</c:v>
                </c:pt>
                <c:pt idx="55">
                  <c:v>56</c:v>
                </c:pt>
                <c:pt idx="56">
                  <c:v>57</c:v>
                </c:pt>
                <c:pt idx="57">
                  <c:v>58</c:v>
                </c:pt>
                <c:pt idx="58">
                  <c:v>59</c:v>
                </c:pt>
                <c:pt idx="59">
                  <c:v>60</c:v>
                </c:pt>
                <c:pt idx="60">
                  <c:v>5 years</c:v>
                </c:pt>
                <c:pt idx="61">
                  <c:v>62</c:v>
                </c:pt>
                <c:pt idx="62">
                  <c:v>63</c:v>
                </c:pt>
                <c:pt idx="63">
                  <c:v>64</c:v>
                </c:pt>
                <c:pt idx="64">
                  <c:v>65</c:v>
                </c:pt>
                <c:pt idx="65">
                  <c:v>66</c:v>
                </c:pt>
                <c:pt idx="66">
                  <c:v>67</c:v>
                </c:pt>
                <c:pt idx="67">
                  <c:v>68</c:v>
                </c:pt>
                <c:pt idx="68">
                  <c:v>69</c:v>
                </c:pt>
                <c:pt idx="69">
                  <c:v>70</c:v>
                </c:pt>
                <c:pt idx="70">
                  <c:v>71</c:v>
                </c:pt>
                <c:pt idx="71">
                  <c:v>72</c:v>
                </c:pt>
              </c:strCache>
            </c:strRef>
          </c:cat>
          <c:val>
            <c:numRef>
              <c:f>'SD emp recession'!$P$7:$P$78</c:f>
              <c:numCache>
                <c:formatCode>General</c:formatCode>
                <c:ptCount val="72"/>
                <c:pt idx="0">
                  <c:v>100</c:v>
                </c:pt>
                <c:pt idx="1">
                  <c:v>98.811400052534822</c:v>
                </c:pt>
                <c:pt idx="2">
                  <c:v>83.307065931179409</c:v>
                </c:pt>
                <c:pt idx="3">
                  <c:v>83.917783031258224</c:v>
                </c:pt>
                <c:pt idx="4">
                  <c:v>87.601786183346476</c:v>
                </c:pt>
                <c:pt idx="5">
                  <c:v>88.015497767270816</c:v>
                </c:pt>
                <c:pt idx="6">
                  <c:v>88.724717625426848</c:v>
                </c:pt>
                <c:pt idx="7">
                  <c:v>89.933018124507498</c:v>
                </c:pt>
                <c:pt idx="8">
                  <c:v>90.156291042815866</c:v>
                </c:pt>
                <c:pt idx="9">
                  <c:v>90.556868925663252</c:v>
                </c:pt>
                <c:pt idx="10">
                  <c:v>90.524034672970842</c:v>
                </c:pt>
                <c:pt idx="11">
                  <c:v>89.611242448121871</c:v>
                </c:pt>
                <c:pt idx="12">
                  <c:v>91.325190438665629</c:v>
                </c:pt>
                <c:pt idx="13">
                  <c:v>91.581297609666407</c:v>
                </c:pt>
                <c:pt idx="14">
                  <c:v>91.804570527974789</c:v>
                </c:pt>
                <c:pt idx="15">
                  <c:v>91.876805883898086</c:v>
                </c:pt>
                <c:pt idx="16">
                  <c:v>92.178881008668242</c:v>
                </c:pt>
                <c:pt idx="17">
                  <c:v>93.177042290517477</c:v>
                </c:pt>
                <c:pt idx="18">
                  <c:v>92.881534016285798</c:v>
                </c:pt>
                <c:pt idx="19">
                  <c:v>93.091673233517199</c:v>
                </c:pt>
                <c:pt idx="20">
                  <c:v>94.122668768058844</c:v>
                </c:pt>
                <c:pt idx="21">
                  <c:v>94.628316259521938</c:v>
                </c:pt>
              </c:numCache>
            </c:numRef>
          </c:val>
          <c:smooth val="0"/>
          <c:extLst>
            <c:ext xmlns:c16="http://schemas.microsoft.com/office/drawing/2014/chart" uri="{C3380CC4-5D6E-409C-BE32-E72D297353CC}">
              <c16:uniqueId val="{00000003-C6F6-415E-97AC-80068F26EF23}"/>
            </c:ext>
          </c:extLst>
        </c:ser>
        <c:dLbls>
          <c:showLegendKey val="0"/>
          <c:showVal val="0"/>
          <c:showCatName val="0"/>
          <c:showSerName val="0"/>
          <c:showPercent val="0"/>
          <c:showBubbleSize val="0"/>
        </c:dLbls>
        <c:smooth val="0"/>
        <c:axId val="2105072816"/>
        <c:axId val="126940432"/>
      </c:lineChart>
      <c:catAx>
        <c:axId val="210507281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a:t>Years</a:t>
                </a:r>
                <a:r>
                  <a:rPr lang="en-US" sz="1400" b="0" baseline="0"/>
                  <a:t> since the Peak</a:t>
                </a:r>
                <a:endParaRPr lang="en-US" sz="1400" b="0"/>
              </a:p>
            </c:rich>
          </c:tx>
          <c:layout>
            <c:manualLayout>
              <c:xMode val="edge"/>
              <c:yMode val="edge"/>
              <c:x val="0.43048881989354404"/>
              <c:y val="0.8451915304878502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6940432"/>
        <c:crosses val="autoZero"/>
        <c:auto val="1"/>
        <c:lblAlgn val="ctr"/>
        <c:lblOffset val="100"/>
        <c:tickLblSkip val="12"/>
        <c:tickMarkSkip val="12"/>
        <c:noMultiLvlLbl val="0"/>
      </c:catAx>
      <c:valAx>
        <c:axId val="126940432"/>
        <c:scaling>
          <c:orientation val="minMax"/>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a:latin typeface="Arial" panose="020B0604020202020204" pitchFamily="34" charset="0"/>
                    <a:cs typeface="Arial" panose="020B0604020202020204" pitchFamily="34" charset="0"/>
                  </a:rPr>
                  <a:t>Index 100= Pre recession Peak</a:t>
                </a:r>
              </a:p>
            </c:rich>
          </c:tx>
          <c:layout>
            <c:manualLayout>
              <c:xMode val="edge"/>
              <c:yMode val="edge"/>
              <c:x val="1.0463126972225022E-2"/>
              <c:y val="0.1948463829700966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105072816"/>
        <c:crosses val="autoZero"/>
        <c:crossBetween val="between"/>
      </c:valAx>
      <c:spPr>
        <a:noFill/>
        <a:ln>
          <a:noFill/>
        </a:ln>
        <a:effectLst/>
      </c:spPr>
    </c:plotArea>
    <c:legend>
      <c:legendPos val="b"/>
      <c:layout>
        <c:manualLayout>
          <c:xMode val="edge"/>
          <c:yMode val="edge"/>
          <c:x val="3.230656452260465E-2"/>
          <c:y val="0.8872396361575392"/>
          <c:w val="0.93770815243304095"/>
          <c:h val="7.816594750837575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5291320421053"/>
          <c:y val="7.3005272518029407E-2"/>
          <c:w val="0.84936243310108139"/>
          <c:h val="0.74305561319086988"/>
        </c:manualLayout>
      </c:layout>
      <c:barChart>
        <c:barDir val="col"/>
        <c:grouping val="clustered"/>
        <c:varyColors val="0"/>
        <c:ser>
          <c:idx val="0"/>
          <c:order val="0"/>
          <c:tx>
            <c:strRef>
              <c:f>Sheet1!$B$1</c:f>
              <c:strCache>
                <c:ptCount val="1"/>
                <c:pt idx="0">
                  <c:v>Series 1</c:v>
                </c:pt>
              </c:strCache>
            </c:strRef>
          </c:tx>
          <c:spPr>
            <a:solidFill>
              <a:schemeClr val="bg1">
                <a:lumMod val="50000"/>
              </a:schemeClr>
            </a:solidFill>
            <a:ln>
              <a:noFill/>
            </a:ln>
            <a:effectLst/>
          </c:spPr>
          <c:invertIfNegative val="0"/>
          <c:dPt>
            <c:idx val="0"/>
            <c:invertIfNegative val="0"/>
            <c:bubble3D val="0"/>
            <c:spPr>
              <a:solidFill>
                <a:srgbClr val="A70084"/>
              </a:solidFill>
              <a:ln>
                <a:noFill/>
              </a:ln>
              <a:effectLst/>
            </c:spPr>
            <c:extLst>
              <c:ext xmlns:c16="http://schemas.microsoft.com/office/drawing/2014/chart" uri="{C3380CC4-5D6E-409C-BE32-E72D297353CC}">
                <c16:uniqueId val="{00000004-B4E1-4D81-924C-53ABE718074B}"/>
              </c:ext>
            </c:extLst>
          </c:dPt>
          <c:dPt>
            <c:idx val="1"/>
            <c:invertIfNegative val="0"/>
            <c:bubble3D val="0"/>
            <c:spPr>
              <a:solidFill>
                <a:srgbClr val="A70084"/>
              </a:solidFill>
              <a:ln>
                <a:solidFill>
                  <a:srgbClr val="BF435A"/>
                </a:solidFill>
              </a:ln>
              <a:effectLst/>
            </c:spPr>
            <c:extLst>
              <c:ext xmlns:c16="http://schemas.microsoft.com/office/drawing/2014/chart" uri="{C3380CC4-5D6E-409C-BE32-E72D297353CC}">
                <c16:uniqueId val="{00000005-B4E1-4D81-924C-53ABE718074B}"/>
              </c:ext>
            </c:extLst>
          </c:dPt>
          <c:dPt>
            <c:idx val="2"/>
            <c:invertIfNegative val="0"/>
            <c:bubble3D val="0"/>
            <c:spPr>
              <a:solidFill>
                <a:srgbClr val="A70084"/>
              </a:solidFill>
              <a:ln>
                <a:noFill/>
              </a:ln>
              <a:effectLst/>
            </c:spPr>
            <c:extLst>
              <c:ext xmlns:c16="http://schemas.microsoft.com/office/drawing/2014/chart" uri="{C3380CC4-5D6E-409C-BE32-E72D297353CC}">
                <c16:uniqueId val="{00000006-B4E1-4D81-924C-53ABE718074B}"/>
              </c:ext>
            </c:extLst>
          </c:dPt>
          <c:dPt>
            <c:idx val="3"/>
            <c:invertIfNegative val="0"/>
            <c:bubble3D val="0"/>
            <c:spPr>
              <a:solidFill>
                <a:srgbClr val="E74E69">
                  <a:alpha val="69804"/>
                </a:srgbClr>
              </a:solidFill>
              <a:ln>
                <a:noFill/>
              </a:ln>
              <a:effectLst/>
            </c:spPr>
            <c:extLst>
              <c:ext xmlns:c16="http://schemas.microsoft.com/office/drawing/2014/chart" uri="{C3380CC4-5D6E-409C-BE32-E72D297353CC}">
                <c16:uniqueId val="{00000006-7D43-4210-BC4D-0F5E754EB63D}"/>
              </c:ext>
            </c:extLst>
          </c:dPt>
          <c:dPt>
            <c:idx val="4"/>
            <c:invertIfNegative val="0"/>
            <c:bubble3D val="0"/>
            <c:spPr>
              <a:solidFill>
                <a:srgbClr val="E74E69">
                  <a:alpha val="69804"/>
                </a:srgbClr>
              </a:solidFill>
              <a:ln>
                <a:noFill/>
              </a:ln>
              <a:effectLst/>
            </c:spPr>
            <c:extLst>
              <c:ext xmlns:c16="http://schemas.microsoft.com/office/drawing/2014/chart" uri="{C3380CC4-5D6E-409C-BE32-E72D297353CC}">
                <c16:uniqueId val="{00000007-7D43-4210-BC4D-0F5E754EB63D}"/>
              </c:ext>
            </c:extLst>
          </c:dPt>
          <c:dPt>
            <c:idx val="5"/>
            <c:invertIfNegative val="0"/>
            <c:bubble3D val="0"/>
            <c:spPr>
              <a:solidFill>
                <a:srgbClr val="E74E69">
                  <a:alpha val="69804"/>
                </a:srgbClr>
              </a:solidFill>
              <a:ln>
                <a:noFill/>
              </a:ln>
              <a:effectLst/>
            </c:spPr>
            <c:extLst>
              <c:ext xmlns:c16="http://schemas.microsoft.com/office/drawing/2014/chart" uri="{C3380CC4-5D6E-409C-BE32-E72D297353CC}">
                <c16:uniqueId val="{00000008-7D43-4210-BC4D-0F5E754EB63D}"/>
              </c:ext>
            </c:extLst>
          </c:dPt>
          <c:dPt>
            <c:idx val="6"/>
            <c:invertIfNegative val="0"/>
            <c:bubble3D val="0"/>
            <c:spPr>
              <a:solidFill>
                <a:srgbClr val="E74E69">
                  <a:alpha val="69804"/>
                </a:srgbClr>
              </a:solidFill>
              <a:ln>
                <a:noFill/>
              </a:ln>
              <a:effectLst/>
            </c:spPr>
            <c:extLst>
              <c:ext xmlns:c16="http://schemas.microsoft.com/office/drawing/2014/chart" uri="{C3380CC4-5D6E-409C-BE32-E72D297353CC}">
                <c16:uniqueId val="{00000009-7D43-4210-BC4D-0F5E754EB63D}"/>
              </c:ext>
            </c:extLst>
          </c:dPt>
          <c:dPt>
            <c:idx val="7"/>
            <c:invertIfNegative val="0"/>
            <c:bubble3D val="0"/>
            <c:spPr>
              <a:solidFill>
                <a:schemeClr val="accent3">
                  <a:alpha val="69804"/>
                </a:schemeClr>
              </a:solidFill>
              <a:ln>
                <a:noFill/>
              </a:ln>
              <a:effectLst/>
            </c:spPr>
            <c:extLst>
              <c:ext xmlns:c16="http://schemas.microsoft.com/office/drawing/2014/chart" uri="{C3380CC4-5D6E-409C-BE32-E72D297353CC}">
                <c16:uniqueId val="{0000000A-7D43-4210-BC4D-0F5E754EB63D}"/>
              </c:ext>
            </c:extLst>
          </c:dPt>
          <c:dPt>
            <c:idx val="8"/>
            <c:invertIfNegative val="0"/>
            <c:bubble3D val="0"/>
            <c:spPr>
              <a:solidFill>
                <a:schemeClr val="accent3"/>
              </a:solidFill>
              <a:ln>
                <a:noFill/>
              </a:ln>
              <a:effectLst/>
            </c:spPr>
            <c:extLst>
              <c:ext xmlns:c16="http://schemas.microsoft.com/office/drawing/2014/chart" uri="{C3380CC4-5D6E-409C-BE32-E72D297353CC}">
                <c16:uniqueId val="{0000000B-7D43-4210-BC4D-0F5E754EB63D}"/>
              </c:ext>
            </c:extLst>
          </c:dPt>
          <c:dPt>
            <c:idx val="9"/>
            <c:invertIfNegative val="0"/>
            <c:bubble3D val="0"/>
            <c:spPr>
              <a:solidFill>
                <a:schemeClr val="accent3"/>
              </a:solidFill>
              <a:ln>
                <a:noFill/>
              </a:ln>
              <a:effectLst/>
            </c:spPr>
            <c:extLst>
              <c:ext xmlns:c16="http://schemas.microsoft.com/office/drawing/2014/chart" uri="{C3380CC4-5D6E-409C-BE32-E72D297353CC}">
                <c16:uniqueId val="{0000000C-7D43-4210-BC4D-0F5E754EB63D}"/>
              </c:ext>
            </c:extLst>
          </c:dPt>
          <c:dLbls>
            <c:dLbl>
              <c:idx val="0"/>
              <c:layout>
                <c:manualLayout>
                  <c:x val="-1.97118623255031E-17"/>
                  <c:y val="1.4944423219789711E-2"/>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A70084"/>
                        </a:solidFill>
                        <a:latin typeface="+mn-lt"/>
                        <a:ea typeface="+mn-ea"/>
                        <a:cs typeface="+mn-cs"/>
                      </a:defRPr>
                    </a:pPr>
                    <a:fld id="{7AA55BB3-8A89-44D6-89A8-33333A5E99FB}" type="VALUE">
                      <a:rPr lang="en-US" sz="1400">
                        <a:solidFill>
                          <a:srgbClr val="A70084"/>
                        </a:solidFill>
                      </a:rPr>
                      <a:pPr>
                        <a:defRPr sz="1400" b="1">
                          <a:solidFill>
                            <a:srgbClr val="A70084"/>
                          </a:solidFill>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A70084"/>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4E1-4D81-924C-53ABE718074B}"/>
                </c:ext>
              </c:extLst>
            </c:dLbl>
            <c:dLbl>
              <c:idx val="1"/>
              <c:tx>
                <c:rich>
                  <a:bodyPr rot="0" spcFirstLastPara="1" vertOverflow="ellipsis" vert="horz" wrap="square" lIns="38100" tIns="19050" rIns="38100" bIns="19050" anchor="ctr" anchorCtr="1">
                    <a:spAutoFit/>
                  </a:bodyPr>
                  <a:lstStyle/>
                  <a:p>
                    <a:pPr>
                      <a:defRPr sz="1400" b="1" i="0" u="none" strike="noStrike" kern="1200" baseline="0">
                        <a:solidFill>
                          <a:srgbClr val="A70084"/>
                        </a:solidFill>
                        <a:latin typeface="+mn-lt"/>
                        <a:ea typeface="+mn-ea"/>
                        <a:cs typeface="+mn-cs"/>
                      </a:defRPr>
                    </a:pPr>
                    <a:fld id="{7470CC20-E1C6-45E1-9731-2F65451D0977}" type="VALUE">
                      <a:rPr lang="en-US" sz="1400" b="1">
                        <a:solidFill>
                          <a:srgbClr val="A70084"/>
                        </a:solidFill>
                      </a:rPr>
                      <a:pPr>
                        <a:defRPr sz="1400" b="1">
                          <a:solidFill>
                            <a:srgbClr val="A70084"/>
                          </a:solidFill>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A70084"/>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4E1-4D81-924C-53ABE718074B}"/>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A70084"/>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B4E1-4D81-924C-53ABE718074B}"/>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7D43-4210-BC4D-0F5E754EB63D}"/>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7D43-4210-BC4D-0F5E754EB63D}"/>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7D43-4210-BC4D-0F5E754EB63D}"/>
                </c:ext>
              </c:extLst>
            </c:dLbl>
            <c:dLbl>
              <c:idx val="6"/>
              <c:layout>
                <c:manualLayout>
                  <c:x val="2.3142976580401071E-3"/>
                  <c:y val="2.4154681205760591E-1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D43-4210-BC4D-0F5E754EB63D}"/>
                </c:ext>
              </c:extLst>
            </c:dLbl>
            <c:dLbl>
              <c:idx val="7"/>
              <c:tx>
                <c:rich>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fld id="{F6F4DE81-9AE5-4E0D-8685-0670E8EE35C2}" type="VALUE">
                      <a:rPr lang="en-US" sz="1400" b="0">
                        <a:solidFill>
                          <a:schemeClr val="tx1">
                            <a:lumMod val="65000"/>
                            <a:lumOff val="35000"/>
                          </a:schemeClr>
                        </a:solidFill>
                      </a:rPr>
                      <a:pPr>
                        <a:defRPr sz="1400">
                          <a:solidFill>
                            <a:schemeClr val="tx1">
                              <a:lumMod val="65000"/>
                              <a:lumOff val="35000"/>
                            </a:schemeClr>
                          </a:solidFill>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7D43-4210-BC4D-0F5E754EB63D}"/>
                </c:ext>
              </c:extLst>
            </c:dLbl>
            <c:dLbl>
              <c:idx val="8"/>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7D43-4210-BC4D-0F5E754EB63D}"/>
                </c:ext>
              </c:extLst>
            </c:dLbl>
            <c:dLbl>
              <c:idx val="9"/>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C-7D43-4210-BC4D-0F5E754EB63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Tourism</c:v>
                </c:pt>
                <c:pt idx="1">
                  <c:v>Pro Svcs.</c:v>
                </c:pt>
                <c:pt idx="2">
                  <c:v>Educ.</c:v>
                </c:pt>
                <c:pt idx="3">
                  <c:v>Retail</c:v>
                </c:pt>
                <c:pt idx="4">
                  <c:v>Govt.</c:v>
                </c:pt>
                <c:pt idx="5">
                  <c:v>Manuf.</c:v>
                </c:pt>
                <c:pt idx="6">
                  <c:v>Health/Soc</c:v>
                </c:pt>
                <c:pt idx="7">
                  <c:v>Transpo/Util.</c:v>
                </c:pt>
                <c:pt idx="8">
                  <c:v>Innov.</c:v>
                </c:pt>
                <c:pt idx="9">
                  <c:v>Const.</c:v>
                </c:pt>
              </c:strCache>
            </c:strRef>
          </c:cat>
          <c:val>
            <c:numRef>
              <c:f>Sheet1!$B$2:$B$11</c:f>
              <c:numCache>
                <c:formatCode>General</c:formatCode>
                <c:ptCount val="10"/>
                <c:pt idx="0">
                  <c:v>-28000</c:v>
                </c:pt>
                <c:pt idx="1">
                  <c:v>-11200</c:v>
                </c:pt>
                <c:pt idx="2">
                  <c:v>-9500</c:v>
                </c:pt>
                <c:pt idx="3">
                  <c:v>-7700</c:v>
                </c:pt>
                <c:pt idx="4">
                  <c:v>-4100</c:v>
                </c:pt>
                <c:pt idx="5">
                  <c:v>-3500</c:v>
                </c:pt>
                <c:pt idx="6">
                  <c:v>-1300</c:v>
                </c:pt>
                <c:pt idx="7">
                  <c:v>700</c:v>
                </c:pt>
                <c:pt idx="8">
                  <c:v>3600</c:v>
                </c:pt>
                <c:pt idx="9">
                  <c:v>5400</c:v>
                </c:pt>
              </c:numCache>
            </c:numRef>
          </c:val>
          <c:extLst>
            <c:ext xmlns:c16="http://schemas.microsoft.com/office/drawing/2014/chart" uri="{C3380CC4-5D6E-409C-BE32-E72D297353CC}">
              <c16:uniqueId val="{00000000-B4E1-4D81-924C-53ABE718074B}"/>
            </c:ext>
          </c:extLst>
        </c:ser>
        <c:dLbls>
          <c:dLblPos val="outEnd"/>
          <c:showLegendKey val="0"/>
          <c:showVal val="1"/>
          <c:showCatName val="0"/>
          <c:showSerName val="0"/>
          <c:showPercent val="0"/>
          <c:showBubbleSize val="0"/>
        </c:dLbls>
        <c:gapWidth val="100"/>
        <c:overlap val="-50"/>
        <c:axId val="1261644191"/>
        <c:axId val="2002641840"/>
      </c:barChart>
      <c:catAx>
        <c:axId val="1261644191"/>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0" i="0"/>
                  <a:t>Economic</a:t>
                </a:r>
                <a:r>
                  <a:rPr lang="en-US" sz="1600" b="0" i="0" baseline="0"/>
                  <a:t> Sector</a:t>
                </a:r>
                <a:endParaRPr lang="en-US" sz="1600" b="0" i="0"/>
              </a:p>
            </c:rich>
          </c:tx>
          <c:layout>
            <c:manualLayout>
              <c:xMode val="edge"/>
              <c:yMode val="edge"/>
              <c:x val="0.44404897540227156"/>
              <c:y val="0.8909074159220644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02641840"/>
        <c:crosses val="autoZero"/>
        <c:auto val="1"/>
        <c:lblAlgn val="ctr"/>
        <c:lblOffset val="100"/>
        <c:noMultiLvlLbl val="0"/>
      </c:catAx>
      <c:valAx>
        <c:axId val="2002641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0" i="0"/>
                  <a:t>Change in number of jobs</a:t>
                </a:r>
              </a:p>
            </c:rich>
          </c:tx>
          <c:layout>
            <c:manualLayout>
              <c:xMode val="edge"/>
              <c:yMode val="edge"/>
              <c:x val="1.0027983486589035E-2"/>
              <c:y val="0.1744234347585762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61644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725795379826644E-2"/>
          <c:y val="2.7042957353267619E-2"/>
          <c:w val="0.94173227619279198"/>
          <c:h val="0.81799926814688884"/>
        </c:manualLayout>
      </c:layout>
      <c:lineChart>
        <c:grouping val="standard"/>
        <c:varyColors val="0"/>
        <c:ser>
          <c:idx val="0"/>
          <c:order val="0"/>
          <c:tx>
            <c:v>All Workers</c:v>
          </c:tx>
          <c:spPr>
            <a:ln w="28575" cap="rnd">
              <a:solidFill>
                <a:schemeClr val="accent1"/>
              </a:solidFill>
              <a:round/>
            </a:ln>
            <a:effectLst/>
          </c:spPr>
          <c:marker>
            <c:symbol val="none"/>
          </c:marker>
          <c:cat>
            <c:numRef>
              <c:f>Sheet2!$A$2:$A$736</c:f>
              <c:numCache>
                <c:formatCode>m/d/yyyy</c:formatCode>
                <c:ptCount val="735"/>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43890</c:v>
                </c:pt>
                <c:pt idx="60">
                  <c:v>43891</c:v>
                </c:pt>
                <c:pt idx="61">
                  <c:v>43892</c:v>
                </c:pt>
                <c:pt idx="62">
                  <c:v>43893</c:v>
                </c:pt>
                <c:pt idx="63">
                  <c:v>43894</c:v>
                </c:pt>
                <c:pt idx="64">
                  <c:v>43895</c:v>
                </c:pt>
                <c:pt idx="65">
                  <c:v>43896</c:v>
                </c:pt>
                <c:pt idx="66">
                  <c:v>43897</c:v>
                </c:pt>
                <c:pt idx="67">
                  <c:v>43898</c:v>
                </c:pt>
                <c:pt idx="68">
                  <c:v>43899</c:v>
                </c:pt>
                <c:pt idx="69">
                  <c:v>43900</c:v>
                </c:pt>
                <c:pt idx="70">
                  <c:v>43901</c:v>
                </c:pt>
                <c:pt idx="71">
                  <c:v>43902</c:v>
                </c:pt>
                <c:pt idx="72">
                  <c:v>43903</c:v>
                </c:pt>
                <c:pt idx="73">
                  <c:v>43904</c:v>
                </c:pt>
                <c:pt idx="74">
                  <c:v>43905</c:v>
                </c:pt>
                <c:pt idx="75">
                  <c:v>43906</c:v>
                </c:pt>
                <c:pt idx="76">
                  <c:v>43907</c:v>
                </c:pt>
                <c:pt idx="77">
                  <c:v>43908</c:v>
                </c:pt>
                <c:pt idx="78">
                  <c:v>43909</c:v>
                </c:pt>
                <c:pt idx="79">
                  <c:v>43910</c:v>
                </c:pt>
                <c:pt idx="80">
                  <c:v>43911</c:v>
                </c:pt>
                <c:pt idx="81">
                  <c:v>43912</c:v>
                </c:pt>
                <c:pt idx="82">
                  <c:v>43913</c:v>
                </c:pt>
                <c:pt idx="83">
                  <c:v>43914</c:v>
                </c:pt>
                <c:pt idx="84">
                  <c:v>43915</c:v>
                </c:pt>
                <c:pt idx="85">
                  <c:v>43916</c:v>
                </c:pt>
                <c:pt idx="86">
                  <c:v>43917</c:v>
                </c:pt>
                <c:pt idx="87">
                  <c:v>43918</c:v>
                </c:pt>
                <c:pt idx="88">
                  <c:v>43919</c:v>
                </c:pt>
                <c:pt idx="89">
                  <c:v>43920</c:v>
                </c:pt>
                <c:pt idx="90">
                  <c:v>43921</c:v>
                </c:pt>
                <c:pt idx="91">
                  <c:v>43922</c:v>
                </c:pt>
                <c:pt idx="92">
                  <c:v>43923</c:v>
                </c:pt>
                <c:pt idx="93">
                  <c:v>43924</c:v>
                </c:pt>
                <c:pt idx="94">
                  <c:v>43925</c:v>
                </c:pt>
                <c:pt idx="95">
                  <c:v>43926</c:v>
                </c:pt>
                <c:pt idx="96">
                  <c:v>43927</c:v>
                </c:pt>
                <c:pt idx="97">
                  <c:v>43928</c:v>
                </c:pt>
                <c:pt idx="98">
                  <c:v>43929</c:v>
                </c:pt>
                <c:pt idx="99">
                  <c:v>43930</c:v>
                </c:pt>
                <c:pt idx="100">
                  <c:v>43931</c:v>
                </c:pt>
                <c:pt idx="101">
                  <c:v>43932</c:v>
                </c:pt>
                <c:pt idx="102">
                  <c:v>43933</c:v>
                </c:pt>
                <c:pt idx="103">
                  <c:v>43934</c:v>
                </c:pt>
                <c:pt idx="104">
                  <c:v>43935</c:v>
                </c:pt>
                <c:pt idx="105">
                  <c:v>43936</c:v>
                </c:pt>
                <c:pt idx="106">
                  <c:v>43937</c:v>
                </c:pt>
                <c:pt idx="107">
                  <c:v>43938</c:v>
                </c:pt>
                <c:pt idx="108">
                  <c:v>43939</c:v>
                </c:pt>
                <c:pt idx="109">
                  <c:v>43940</c:v>
                </c:pt>
                <c:pt idx="110">
                  <c:v>43941</c:v>
                </c:pt>
                <c:pt idx="111">
                  <c:v>43942</c:v>
                </c:pt>
                <c:pt idx="112">
                  <c:v>43943</c:v>
                </c:pt>
                <c:pt idx="113">
                  <c:v>43944</c:v>
                </c:pt>
                <c:pt idx="114">
                  <c:v>43945</c:v>
                </c:pt>
                <c:pt idx="115">
                  <c:v>43946</c:v>
                </c:pt>
                <c:pt idx="116">
                  <c:v>43947</c:v>
                </c:pt>
                <c:pt idx="117">
                  <c:v>43948</c:v>
                </c:pt>
                <c:pt idx="118">
                  <c:v>43949</c:v>
                </c:pt>
                <c:pt idx="119">
                  <c:v>43950</c:v>
                </c:pt>
                <c:pt idx="120">
                  <c:v>43951</c:v>
                </c:pt>
                <c:pt idx="121">
                  <c:v>43952</c:v>
                </c:pt>
                <c:pt idx="122">
                  <c:v>43953</c:v>
                </c:pt>
                <c:pt idx="123">
                  <c:v>43954</c:v>
                </c:pt>
                <c:pt idx="124">
                  <c:v>43955</c:v>
                </c:pt>
                <c:pt idx="125">
                  <c:v>43956</c:v>
                </c:pt>
                <c:pt idx="126">
                  <c:v>43957</c:v>
                </c:pt>
                <c:pt idx="127">
                  <c:v>43958</c:v>
                </c:pt>
                <c:pt idx="128">
                  <c:v>43959</c:v>
                </c:pt>
                <c:pt idx="129">
                  <c:v>43960</c:v>
                </c:pt>
                <c:pt idx="130">
                  <c:v>43961</c:v>
                </c:pt>
                <c:pt idx="131">
                  <c:v>43962</c:v>
                </c:pt>
                <c:pt idx="132">
                  <c:v>43963</c:v>
                </c:pt>
                <c:pt idx="133">
                  <c:v>43964</c:v>
                </c:pt>
                <c:pt idx="134">
                  <c:v>43965</c:v>
                </c:pt>
                <c:pt idx="135">
                  <c:v>43966</c:v>
                </c:pt>
                <c:pt idx="136">
                  <c:v>43967</c:v>
                </c:pt>
                <c:pt idx="137">
                  <c:v>43968</c:v>
                </c:pt>
                <c:pt idx="138">
                  <c:v>43969</c:v>
                </c:pt>
                <c:pt idx="139">
                  <c:v>43970</c:v>
                </c:pt>
                <c:pt idx="140">
                  <c:v>43971</c:v>
                </c:pt>
                <c:pt idx="141">
                  <c:v>43972</c:v>
                </c:pt>
                <c:pt idx="142">
                  <c:v>43973</c:v>
                </c:pt>
                <c:pt idx="143">
                  <c:v>43974</c:v>
                </c:pt>
                <c:pt idx="144">
                  <c:v>43975</c:v>
                </c:pt>
                <c:pt idx="145">
                  <c:v>43976</c:v>
                </c:pt>
                <c:pt idx="146">
                  <c:v>43977</c:v>
                </c:pt>
                <c:pt idx="147">
                  <c:v>43978</c:v>
                </c:pt>
                <c:pt idx="148">
                  <c:v>43979</c:v>
                </c:pt>
                <c:pt idx="149">
                  <c:v>43980</c:v>
                </c:pt>
                <c:pt idx="150">
                  <c:v>43981</c:v>
                </c:pt>
                <c:pt idx="151">
                  <c:v>43982</c:v>
                </c:pt>
                <c:pt idx="152">
                  <c:v>43983</c:v>
                </c:pt>
                <c:pt idx="153">
                  <c:v>43984</c:v>
                </c:pt>
                <c:pt idx="154">
                  <c:v>43985</c:v>
                </c:pt>
                <c:pt idx="155">
                  <c:v>43986</c:v>
                </c:pt>
                <c:pt idx="156">
                  <c:v>43987</c:v>
                </c:pt>
                <c:pt idx="157">
                  <c:v>43988</c:v>
                </c:pt>
                <c:pt idx="158">
                  <c:v>43989</c:v>
                </c:pt>
                <c:pt idx="159">
                  <c:v>43990</c:v>
                </c:pt>
                <c:pt idx="160">
                  <c:v>43991</c:v>
                </c:pt>
                <c:pt idx="161">
                  <c:v>43992</c:v>
                </c:pt>
                <c:pt idx="162">
                  <c:v>43993</c:v>
                </c:pt>
                <c:pt idx="163">
                  <c:v>43994</c:v>
                </c:pt>
                <c:pt idx="164">
                  <c:v>43995</c:v>
                </c:pt>
                <c:pt idx="165">
                  <c:v>43996</c:v>
                </c:pt>
                <c:pt idx="166">
                  <c:v>43997</c:v>
                </c:pt>
                <c:pt idx="167">
                  <c:v>43998</c:v>
                </c:pt>
                <c:pt idx="168">
                  <c:v>43999</c:v>
                </c:pt>
                <c:pt idx="169">
                  <c:v>44000</c:v>
                </c:pt>
                <c:pt idx="170">
                  <c:v>44001</c:v>
                </c:pt>
                <c:pt idx="171">
                  <c:v>44002</c:v>
                </c:pt>
                <c:pt idx="172">
                  <c:v>44003</c:v>
                </c:pt>
                <c:pt idx="173">
                  <c:v>44004</c:v>
                </c:pt>
                <c:pt idx="174">
                  <c:v>44005</c:v>
                </c:pt>
                <c:pt idx="175">
                  <c:v>44006</c:v>
                </c:pt>
                <c:pt idx="176">
                  <c:v>44007</c:v>
                </c:pt>
                <c:pt idx="177">
                  <c:v>44008</c:v>
                </c:pt>
                <c:pt idx="178">
                  <c:v>44009</c:v>
                </c:pt>
                <c:pt idx="179">
                  <c:v>44010</c:v>
                </c:pt>
                <c:pt idx="180">
                  <c:v>44011</c:v>
                </c:pt>
                <c:pt idx="181">
                  <c:v>44012</c:v>
                </c:pt>
                <c:pt idx="182">
                  <c:v>44013</c:v>
                </c:pt>
                <c:pt idx="183">
                  <c:v>44014</c:v>
                </c:pt>
                <c:pt idx="184">
                  <c:v>44015</c:v>
                </c:pt>
                <c:pt idx="185">
                  <c:v>44016</c:v>
                </c:pt>
                <c:pt idx="186">
                  <c:v>44017</c:v>
                </c:pt>
                <c:pt idx="187">
                  <c:v>44018</c:v>
                </c:pt>
                <c:pt idx="188">
                  <c:v>44019</c:v>
                </c:pt>
                <c:pt idx="189">
                  <c:v>44020</c:v>
                </c:pt>
                <c:pt idx="190">
                  <c:v>44021</c:v>
                </c:pt>
                <c:pt idx="191">
                  <c:v>44022</c:v>
                </c:pt>
                <c:pt idx="192">
                  <c:v>44023</c:v>
                </c:pt>
                <c:pt idx="193">
                  <c:v>44024</c:v>
                </c:pt>
                <c:pt idx="194">
                  <c:v>44025</c:v>
                </c:pt>
                <c:pt idx="195">
                  <c:v>44026</c:v>
                </c:pt>
                <c:pt idx="196">
                  <c:v>44027</c:v>
                </c:pt>
                <c:pt idx="197">
                  <c:v>44028</c:v>
                </c:pt>
                <c:pt idx="198">
                  <c:v>44029</c:v>
                </c:pt>
                <c:pt idx="199">
                  <c:v>44030</c:v>
                </c:pt>
                <c:pt idx="200">
                  <c:v>44031</c:v>
                </c:pt>
                <c:pt idx="201">
                  <c:v>44032</c:v>
                </c:pt>
                <c:pt idx="202">
                  <c:v>44033</c:v>
                </c:pt>
                <c:pt idx="203">
                  <c:v>44034</c:v>
                </c:pt>
                <c:pt idx="204">
                  <c:v>44035</c:v>
                </c:pt>
                <c:pt idx="205">
                  <c:v>44036</c:v>
                </c:pt>
                <c:pt idx="206">
                  <c:v>44037</c:v>
                </c:pt>
                <c:pt idx="207">
                  <c:v>44038</c:v>
                </c:pt>
                <c:pt idx="208">
                  <c:v>44039</c:v>
                </c:pt>
                <c:pt idx="209">
                  <c:v>44040</c:v>
                </c:pt>
                <c:pt idx="210">
                  <c:v>44041</c:v>
                </c:pt>
                <c:pt idx="211">
                  <c:v>44042</c:v>
                </c:pt>
                <c:pt idx="212">
                  <c:v>44043</c:v>
                </c:pt>
                <c:pt idx="213">
                  <c:v>44044</c:v>
                </c:pt>
                <c:pt idx="214">
                  <c:v>44045</c:v>
                </c:pt>
                <c:pt idx="215">
                  <c:v>44046</c:v>
                </c:pt>
                <c:pt idx="216">
                  <c:v>44047</c:v>
                </c:pt>
                <c:pt idx="217">
                  <c:v>44048</c:v>
                </c:pt>
                <c:pt idx="218">
                  <c:v>44049</c:v>
                </c:pt>
                <c:pt idx="219">
                  <c:v>44050</c:v>
                </c:pt>
                <c:pt idx="220">
                  <c:v>44051</c:v>
                </c:pt>
                <c:pt idx="221">
                  <c:v>44052</c:v>
                </c:pt>
                <c:pt idx="222">
                  <c:v>44053</c:v>
                </c:pt>
                <c:pt idx="223">
                  <c:v>44054</c:v>
                </c:pt>
                <c:pt idx="224">
                  <c:v>44055</c:v>
                </c:pt>
                <c:pt idx="225">
                  <c:v>44056</c:v>
                </c:pt>
                <c:pt idx="226">
                  <c:v>44057</c:v>
                </c:pt>
                <c:pt idx="227">
                  <c:v>44058</c:v>
                </c:pt>
                <c:pt idx="228">
                  <c:v>44059</c:v>
                </c:pt>
                <c:pt idx="229">
                  <c:v>44060</c:v>
                </c:pt>
                <c:pt idx="230">
                  <c:v>44061</c:v>
                </c:pt>
                <c:pt idx="231">
                  <c:v>44062</c:v>
                </c:pt>
                <c:pt idx="232">
                  <c:v>44063</c:v>
                </c:pt>
                <c:pt idx="233">
                  <c:v>44064</c:v>
                </c:pt>
                <c:pt idx="234">
                  <c:v>44065</c:v>
                </c:pt>
                <c:pt idx="235">
                  <c:v>44066</c:v>
                </c:pt>
                <c:pt idx="236">
                  <c:v>44067</c:v>
                </c:pt>
                <c:pt idx="237">
                  <c:v>44068</c:v>
                </c:pt>
                <c:pt idx="238">
                  <c:v>44069</c:v>
                </c:pt>
                <c:pt idx="239">
                  <c:v>44070</c:v>
                </c:pt>
                <c:pt idx="240">
                  <c:v>44071</c:v>
                </c:pt>
                <c:pt idx="241">
                  <c:v>44072</c:v>
                </c:pt>
                <c:pt idx="242">
                  <c:v>44073</c:v>
                </c:pt>
                <c:pt idx="243">
                  <c:v>44074</c:v>
                </c:pt>
                <c:pt idx="244">
                  <c:v>44075</c:v>
                </c:pt>
                <c:pt idx="245">
                  <c:v>44076</c:v>
                </c:pt>
                <c:pt idx="246">
                  <c:v>44077</c:v>
                </c:pt>
                <c:pt idx="247">
                  <c:v>44078</c:v>
                </c:pt>
                <c:pt idx="248">
                  <c:v>44079</c:v>
                </c:pt>
                <c:pt idx="249">
                  <c:v>44080</c:v>
                </c:pt>
                <c:pt idx="250">
                  <c:v>44081</c:v>
                </c:pt>
                <c:pt idx="251">
                  <c:v>44082</c:v>
                </c:pt>
                <c:pt idx="252">
                  <c:v>44083</c:v>
                </c:pt>
                <c:pt idx="253">
                  <c:v>44084</c:v>
                </c:pt>
                <c:pt idx="254">
                  <c:v>44085</c:v>
                </c:pt>
                <c:pt idx="255">
                  <c:v>44086</c:v>
                </c:pt>
                <c:pt idx="256">
                  <c:v>44087</c:v>
                </c:pt>
                <c:pt idx="257">
                  <c:v>44088</c:v>
                </c:pt>
                <c:pt idx="258">
                  <c:v>44089</c:v>
                </c:pt>
                <c:pt idx="259">
                  <c:v>44090</c:v>
                </c:pt>
                <c:pt idx="260">
                  <c:v>44091</c:v>
                </c:pt>
                <c:pt idx="261">
                  <c:v>44092</c:v>
                </c:pt>
                <c:pt idx="262">
                  <c:v>44093</c:v>
                </c:pt>
                <c:pt idx="263">
                  <c:v>44094</c:v>
                </c:pt>
                <c:pt idx="264">
                  <c:v>44095</c:v>
                </c:pt>
                <c:pt idx="265">
                  <c:v>44096</c:v>
                </c:pt>
                <c:pt idx="266">
                  <c:v>44097</c:v>
                </c:pt>
                <c:pt idx="267">
                  <c:v>44098</c:v>
                </c:pt>
                <c:pt idx="268">
                  <c:v>44099</c:v>
                </c:pt>
                <c:pt idx="269">
                  <c:v>44100</c:v>
                </c:pt>
                <c:pt idx="270">
                  <c:v>44101</c:v>
                </c:pt>
                <c:pt idx="271">
                  <c:v>44102</c:v>
                </c:pt>
                <c:pt idx="272">
                  <c:v>44103</c:v>
                </c:pt>
                <c:pt idx="273">
                  <c:v>44104</c:v>
                </c:pt>
                <c:pt idx="274">
                  <c:v>44105</c:v>
                </c:pt>
                <c:pt idx="275">
                  <c:v>44106</c:v>
                </c:pt>
                <c:pt idx="276">
                  <c:v>44107</c:v>
                </c:pt>
                <c:pt idx="277">
                  <c:v>44108</c:v>
                </c:pt>
                <c:pt idx="278">
                  <c:v>44109</c:v>
                </c:pt>
                <c:pt idx="279">
                  <c:v>44110</c:v>
                </c:pt>
                <c:pt idx="280">
                  <c:v>44111</c:v>
                </c:pt>
                <c:pt idx="281">
                  <c:v>44112</c:v>
                </c:pt>
                <c:pt idx="282">
                  <c:v>44113</c:v>
                </c:pt>
                <c:pt idx="283">
                  <c:v>44114</c:v>
                </c:pt>
                <c:pt idx="284">
                  <c:v>44115</c:v>
                </c:pt>
                <c:pt idx="285">
                  <c:v>44116</c:v>
                </c:pt>
                <c:pt idx="286">
                  <c:v>44117</c:v>
                </c:pt>
                <c:pt idx="287">
                  <c:v>44118</c:v>
                </c:pt>
                <c:pt idx="288">
                  <c:v>44119</c:v>
                </c:pt>
                <c:pt idx="289">
                  <c:v>44120</c:v>
                </c:pt>
                <c:pt idx="290">
                  <c:v>44121</c:v>
                </c:pt>
                <c:pt idx="291">
                  <c:v>44122</c:v>
                </c:pt>
                <c:pt idx="292">
                  <c:v>44123</c:v>
                </c:pt>
                <c:pt idx="293">
                  <c:v>44124</c:v>
                </c:pt>
                <c:pt idx="294">
                  <c:v>44125</c:v>
                </c:pt>
                <c:pt idx="295">
                  <c:v>44126</c:v>
                </c:pt>
                <c:pt idx="296">
                  <c:v>44127</c:v>
                </c:pt>
                <c:pt idx="297">
                  <c:v>44128</c:v>
                </c:pt>
                <c:pt idx="298">
                  <c:v>44129</c:v>
                </c:pt>
                <c:pt idx="299">
                  <c:v>44130</c:v>
                </c:pt>
                <c:pt idx="300">
                  <c:v>44131</c:v>
                </c:pt>
                <c:pt idx="301">
                  <c:v>44132</c:v>
                </c:pt>
                <c:pt idx="302">
                  <c:v>44133</c:v>
                </c:pt>
                <c:pt idx="303">
                  <c:v>44134</c:v>
                </c:pt>
                <c:pt idx="304">
                  <c:v>44135</c:v>
                </c:pt>
                <c:pt idx="305">
                  <c:v>44136</c:v>
                </c:pt>
                <c:pt idx="306">
                  <c:v>44137</c:v>
                </c:pt>
                <c:pt idx="307">
                  <c:v>44138</c:v>
                </c:pt>
                <c:pt idx="308">
                  <c:v>44139</c:v>
                </c:pt>
                <c:pt idx="309">
                  <c:v>44140</c:v>
                </c:pt>
                <c:pt idx="310">
                  <c:v>44141</c:v>
                </c:pt>
                <c:pt idx="311">
                  <c:v>44142</c:v>
                </c:pt>
                <c:pt idx="312">
                  <c:v>44143</c:v>
                </c:pt>
                <c:pt idx="313">
                  <c:v>44144</c:v>
                </c:pt>
                <c:pt idx="314">
                  <c:v>44145</c:v>
                </c:pt>
                <c:pt idx="315">
                  <c:v>44146</c:v>
                </c:pt>
                <c:pt idx="316">
                  <c:v>44147</c:v>
                </c:pt>
                <c:pt idx="317">
                  <c:v>44148</c:v>
                </c:pt>
                <c:pt idx="318">
                  <c:v>44149</c:v>
                </c:pt>
                <c:pt idx="319">
                  <c:v>44150</c:v>
                </c:pt>
                <c:pt idx="320">
                  <c:v>44151</c:v>
                </c:pt>
                <c:pt idx="321">
                  <c:v>44152</c:v>
                </c:pt>
                <c:pt idx="322">
                  <c:v>44153</c:v>
                </c:pt>
                <c:pt idx="323">
                  <c:v>44154</c:v>
                </c:pt>
                <c:pt idx="324">
                  <c:v>44155</c:v>
                </c:pt>
                <c:pt idx="325">
                  <c:v>44156</c:v>
                </c:pt>
                <c:pt idx="326">
                  <c:v>44157</c:v>
                </c:pt>
                <c:pt idx="327">
                  <c:v>44158</c:v>
                </c:pt>
                <c:pt idx="328">
                  <c:v>44159</c:v>
                </c:pt>
                <c:pt idx="329">
                  <c:v>44160</c:v>
                </c:pt>
                <c:pt idx="330">
                  <c:v>44161</c:v>
                </c:pt>
                <c:pt idx="331">
                  <c:v>44162</c:v>
                </c:pt>
                <c:pt idx="332">
                  <c:v>44163</c:v>
                </c:pt>
                <c:pt idx="333">
                  <c:v>44164</c:v>
                </c:pt>
                <c:pt idx="334">
                  <c:v>44165</c:v>
                </c:pt>
                <c:pt idx="335">
                  <c:v>44166</c:v>
                </c:pt>
                <c:pt idx="336">
                  <c:v>44167</c:v>
                </c:pt>
                <c:pt idx="337">
                  <c:v>44168</c:v>
                </c:pt>
                <c:pt idx="338">
                  <c:v>44169</c:v>
                </c:pt>
                <c:pt idx="339">
                  <c:v>44170</c:v>
                </c:pt>
                <c:pt idx="340">
                  <c:v>44171</c:v>
                </c:pt>
                <c:pt idx="341">
                  <c:v>44172</c:v>
                </c:pt>
                <c:pt idx="342">
                  <c:v>44173</c:v>
                </c:pt>
                <c:pt idx="343">
                  <c:v>44174</c:v>
                </c:pt>
                <c:pt idx="344">
                  <c:v>44175</c:v>
                </c:pt>
                <c:pt idx="345">
                  <c:v>44176</c:v>
                </c:pt>
                <c:pt idx="346">
                  <c:v>44177</c:v>
                </c:pt>
                <c:pt idx="347">
                  <c:v>44178</c:v>
                </c:pt>
                <c:pt idx="348">
                  <c:v>44179</c:v>
                </c:pt>
                <c:pt idx="349">
                  <c:v>44180</c:v>
                </c:pt>
                <c:pt idx="350">
                  <c:v>44181</c:v>
                </c:pt>
                <c:pt idx="351">
                  <c:v>44182</c:v>
                </c:pt>
                <c:pt idx="352">
                  <c:v>44183</c:v>
                </c:pt>
                <c:pt idx="353">
                  <c:v>44184</c:v>
                </c:pt>
                <c:pt idx="354">
                  <c:v>44185</c:v>
                </c:pt>
                <c:pt idx="355">
                  <c:v>44186</c:v>
                </c:pt>
                <c:pt idx="356">
                  <c:v>44187</c:v>
                </c:pt>
                <c:pt idx="357">
                  <c:v>44188</c:v>
                </c:pt>
                <c:pt idx="358">
                  <c:v>44189</c:v>
                </c:pt>
                <c:pt idx="359">
                  <c:v>44190</c:v>
                </c:pt>
                <c:pt idx="360">
                  <c:v>44191</c:v>
                </c:pt>
                <c:pt idx="361">
                  <c:v>44192</c:v>
                </c:pt>
                <c:pt idx="362">
                  <c:v>44193</c:v>
                </c:pt>
                <c:pt idx="363">
                  <c:v>44194</c:v>
                </c:pt>
                <c:pt idx="364">
                  <c:v>44195</c:v>
                </c:pt>
                <c:pt idx="365">
                  <c:v>44196</c:v>
                </c:pt>
                <c:pt idx="366">
                  <c:v>44197</c:v>
                </c:pt>
                <c:pt idx="367">
                  <c:v>44198</c:v>
                </c:pt>
                <c:pt idx="368">
                  <c:v>44199</c:v>
                </c:pt>
                <c:pt idx="369">
                  <c:v>44200</c:v>
                </c:pt>
                <c:pt idx="370">
                  <c:v>44201</c:v>
                </c:pt>
                <c:pt idx="371">
                  <c:v>44202</c:v>
                </c:pt>
                <c:pt idx="372">
                  <c:v>44203</c:v>
                </c:pt>
                <c:pt idx="373">
                  <c:v>44204</c:v>
                </c:pt>
                <c:pt idx="374">
                  <c:v>44205</c:v>
                </c:pt>
                <c:pt idx="375">
                  <c:v>44206</c:v>
                </c:pt>
                <c:pt idx="376">
                  <c:v>44207</c:v>
                </c:pt>
                <c:pt idx="377">
                  <c:v>44208</c:v>
                </c:pt>
                <c:pt idx="378">
                  <c:v>44209</c:v>
                </c:pt>
                <c:pt idx="379">
                  <c:v>44210</c:v>
                </c:pt>
                <c:pt idx="380">
                  <c:v>44211</c:v>
                </c:pt>
                <c:pt idx="381">
                  <c:v>44212</c:v>
                </c:pt>
                <c:pt idx="382">
                  <c:v>44213</c:v>
                </c:pt>
                <c:pt idx="383">
                  <c:v>44214</c:v>
                </c:pt>
                <c:pt idx="384">
                  <c:v>44215</c:v>
                </c:pt>
                <c:pt idx="385">
                  <c:v>44216</c:v>
                </c:pt>
                <c:pt idx="386">
                  <c:v>44217</c:v>
                </c:pt>
                <c:pt idx="387">
                  <c:v>44218</c:v>
                </c:pt>
                <c:pt idx="388">
                  <c:v>44219</c:v>
                </c:pt>
                <c:pt idx="389">
                  <c:v>44220</c:v>
                </c:pt>
                <c:pt idx="390">
                  <c:v>44221</c:v>
                </c:pt>
                <c:pt idx="391">
                  <c:v>44222</c:v>
                </c:pt>
                <c:pt idx="392">
                  <c:v>44223</c:v>
                </c:pt>
                <c:pt idx="393">
                  <c:v>44224</c:v>
                </c:pt>
                <c:pt idx="394">
                  <c:v>44225</c:v>
                </c:pt>
                <c:pt idx="395">
                  <c:v>44226</c:v>
                </c:pt>
                <c:pt idx="396">
                  <c:v>44227</c:v>
                </c:pt>
                <c:pt idx="397">
                  <c:v>44228</c:v>
                </c:pt>
                <c:pt idx="398">
                  <c:v>44229</c:v>
                </c:pt>
                <c:pt idx="399">
                  <c:v>44230</c:v>
                </c:pt>
                <c:pt idx="400">
                  <c:v>44231</c:v>
                </c:pt>
                <c:pt idx="401">
                  <c:v>44232</c:v>
                </c:pt>
                <c:pt idx="402">
                  <c:v>44233</c:v>
                </c:pt>
                <c:pt idx="403">
                  <c:v>44234</c:v>
                </c:pt>
                <c:pt idx="404">
                  <c:v>44235</c:v>
                </c:pt>
                <c:pt idx="405">
                  <c:v>44236</c:v>
                </c:pt>
                <c:pt idx="406">
                  <c:v>44237</c:v>
                </c:pt>
                <c:pt idx="407">
                  <c:v>44238</c:v>
                </c:pt>
                <c:pt idx="408">
                  <c:v>44239</c:v>
                </c:pt>
                <c:pt idx="409">
                  <c:v>44240</c:v>
                </c:pt>
                <c:pt idx="410">
                  <c:v>44241</c:v>
                </c:pt>
                <c:pt idx="411">
                  <c:v>44242</c:v>
                </c:pt>
                <c:pt idx="412">
                  <c:v>44243</c:v>
                </c:pt>
                <c:pt idx="413">
                  <c:v>44244</c:v>
                </c:pt>
                <c:pt idx="414">
                  <c:v>44245</c:v>
                </c:pt>
                <c:pt idx="415">
                  <c:v>44246</c:v>
                </c:pt>
                <c:pt idx="416">
                  <c:v>44247</c:v>
                </c:pt>
                <c:pt idx="417">
                  <c:v>44248</c:v>
                </c:pt>
                <c:pt idx="418">
                  <c:v>44249</c:v>
                </c:pt>
                <c:pt idx="419">
                  <c:v>44250</c:v>
                </c:pt>
                <c:pt idx="420">
                  <c:v>44251</c:v>
                </c:pt>
                <c:pt idx="421">
                  <c:v>44252</c:v>
                </c:pt>
                <c:pt idx="422">
                  <c:v>44253</c:v>
                </c:pt>
                <c:pt idx="423">
                  <c:v>44254</c:v>
                </c:pt>
                <c:pt idx="424">
                  <c:v>44255</c:v>
                </c:pt>
                <c:pt idx="425">
                  <c:v>44256</c:v>
                </c:pt>
                <c:pt idx="426">
                  <c:v>44257</c:v>
                </c:pt>
                <c:pt idx="427">
                  <c:v>44258</c:v>
                </c:pt>
                <c:pt idx="428">
                  <c:v>44259</c:v>
                </c:pt>
                <c:pt idx="429">
                  <c:v>44260</c:v>
                </c:pt>
                <c:pt idx="430">
                  <c:v>44261</c:v>
                </c:pt>
                <c:pt idx="431">
                  <c:v>44262</c:v>
                </c:pt>
                <c:pt idx="432">
                  <c:v>44263</c:v>
                </c:pt>
                <c:pt idx="433">
                  <c:v>44264</c:v>
                </c:pt>
                <c:pt idx="434">
                  <c:v>44265</c:v>
                </c:pt>
                <c:pt idx="435">
                  <c:v>44266</c:v>
                </c:pt>
                <c:pt idx="436">
                  <c:v>44267</c:v>
                </c:pt>
                <c:pt idx="437">
                  <c:v>44268</c:v>
                </c:pt>
                <c:pt idx="438">
                  <c:v>44269</c:v>
                </c:pt>
                <c:pt idx="439">
                  <c:v>44270</c:v>
                </c:pt>
                <c:pt idx="440">
                  <c:v>44271</c:v>
                </c:pt>
                <c:pt idx="441">
                  <c:v>44272</c:v>
                </c:pt>
                <c:pt idx="442">
                  <c:v>44273</c:v>
                </c:pt>
                <c:pt idx="443">
                  <c:v>44274</c:v>
                </c:pt>
                <c:pt idx="444">
                  <c:v>44275</c:v>
                </c:pt>
                <c:pt idx="445">
                  <c:v>44276</c:v>
                </c:pt>
                <c:pt idx="446">
                  <c:v>44277</c:v>
                </c:pt>
                <c:pt idx="447">
                  <c:v>44278</c:v>
                </c:pt>
                <c:pt idx="448">
                  <c:v>44279</c:v>
                </c:pt>
                <c:pt idx="449">
                  <c:v>44280</c:v>
                </c:pt>
                <c:pt idx="450">
                  <c:v>44281</c:v>
                </c:pt>
                <c:pt idx="451">
                  <c:v>44282</c:v>
                </c:pt>
                <c:pt idx="452">
                  <c:v>44283</c:v>
                </c:pt>
                <c:pt idx="453">
                  <c:v>44284</c:v>
                </c:pt>
                <c:pt idx="454">
                  <c:v>44285</c:v>
                </c:pt>
                <c:pt idx="455">
                  <c:v>44286</c:v>
                </c:pt>
                <c:pt idx="456">
                  <c:v>44287</c:v>
                </c:pt>
                <c:pt idx="457">
                  <c:v>44288</c:v>
                </c:pt>
                <c:pt idx="458">
                  <c:v>44289</c:v>
                </c:pt>
                <c:pt idx="459">
                  <c:v>44290</c:v>
                </c:pt>
                <c:pt idx="460">
                  <c:v>44291</c:v>
                </c:pt>
                <c:pt idx="461">
                  <c:v>44292</c:v>
                </c:pt>
                <c:pt idx="462">
                  <c:v>44293</c:v>
                </c:pt>
                <c:pt idx="463">
                  <c:v>44294</c:v>
                </c:pt>
                <c:pt idx="464">
                  <c:v>44295</c:v>
                </c:pt>
                <c:pt idx="465">
                  <c:v>44296</c:v>
                </c:pt>
                <c:pt idx="466">
                  <c:v>44297</c:v>
                </c:pt>
                <c:pt idx="467">
                  <c:v>44298</c:v>
                </c:pt>
                <c:pt idx="468">
                  <c:v>44299</c:v>
                </c:pt>
                <c:pt idx="469">
                  <c:v>44300</c:v>
                </c:pt>
                <c:pt idx="470">
                  <c:v>44301</c:v>
                </c:pt>
                <c:pt idx="471">
                  <c:v>44302</c:v>
                </c:pt>
                <c:pt idx="472">
                  <c:v>44303</c:v>
                </c:pt>
                <c:pt idx="473">
                  <c:v>44304</c:v>
                </c:pt>
                <c:pt idx="474">
                  <c:v>44305</c:v>
                </c:pt>
                <c:pt idx="475">
                  <c:v>44306</c:v>
                </c:pt>
                <c:pt idx="476">
                  <c:v>44307</c:v>
                </c:pt>
                <c:pt idx="477">
                  <c:v>44308</c:v>
                </c:pt>
                <c:pt idx="478">
                  <c:v>44309</c:v>
                </c:pt>
                <c:pt idx="479">
                  <c:v>44310</c:v>
                </c:pt>
                <c:pt idx="480">
                  <c:v>44311</c:v>
                </c:pt>
                <c:pt idx="481">
                  <c:v>44312</c:v>
                </c:pt>
                <c:pt idx="482">
                  <c:v>44313</c:v>
                </c:pt>
                <c:pt idx="483">
                  <c:v>44314</c:v>
                </c:pt>
                <c:pt idx="484">
                  <c:v>44315</c:v>
                </c:pt>
                <c:pt idx="485">
                  <c:v>44316</c:v>
                </c:pt>
                <c:pt idx="486">
                  <c:v>44317</c:v>
                </c:pt>
                <c:pt idx="487">
                  <c:v>44318</c:v>
                </c:pt>
                <c:pt idx="488">
                  <c:v>44319</c:v>
                </c:pt>
                <c:pt idx="489">
                  <c:v>44320</c:v>
                </c:pt>
                <c:pt idx="490">
                  <c:v>44321</c:v>
                </c:pt>
                <c:pt idx="491">
                  <c:v>44322</c:v>
                </c:pt>
                <c:pt idx="492">
                  <c:v>44323</c:v>
                </c:pt>
                <c:pt idx="493">
                  <c:v>44324</c:v>
                </c:pt>
                <c:pt idx="494">
                  <c:v>44325</c:v>
                </c:pt>
                <c:pt idx="495">
                  <c:v>44326</c:v>
                </c:pt>
                <c:pt idx="496">
                  <c:v>44327</c:v>
                </c:pt>
                <c:pt idx="497">
                  <c:v>44328</c:v>
                </c:pt>
                <c:pt idx="498">
                  <c:v>44329</c:v>
                </c:pt>
                <c:pt idx="499">
                  <c:v>44330</c:v>
                </c:pt>
                <c:pt idx="500">
                  <c:v>44331</c:v>
                </c:pt>
                <c:pt idx="501">
                  <c:v>44332</c:v>
                </c:pt>
                <c:pt idx="502">
                  <c:v>44333</c:v>
                </c:pt>
                <c:pt idx="503">
                  <c:v>44334</c:v>
                </c:pt>
                <c:pt idx="504">
                  <c:v>44335</c:v>
                </c:pt>
                <c:pt idx="505">
                  <c:v>44336</c:v>
                </c:pt>
                <c:pt idx="506">
                  <c:v>44337</c:v>
                </c:pt>
                <c:pt idx="507">
                  <c:v>44338</c:v>
                </c:pt>
                <c:pt idx="508">
                  <c:v>44339</c:v>
                </c:pt>
                <c:pt idx="509">
                  <c:v>44340</c:v>
                </c:pt>
                <c:pt idx="510">
                  <c:v>44341</c:v>
                </c:pt>
                <c:pt idx="511">
                  <c:v>44342</c:v>
                </c:pt>
                <c:pt idx="512">
                  <c:v>44343</c:v>
                </c:pt>
                <c:pt idx="513">
                  <c:v>44344</c:v>
                </c:pt>
                <c:pt idx="514">
                  <c:v>44345</c:v>
                </c:pt>
                <c:pt idx="515">
                  <c:v>44346</c:v>
                </c:pt>
                <c:pt idx="516">
                  <c:v>44347</c:v>
                </c:pt>
                <c:pt idx="517">
                  <c:v>44348</c:v>
                </c:pt>
                <c:pt idx="518">
                  <c:v>44349</c:v>
                </c:pt>
                <c:pt idx="519">
                  <c:v>44350</c:v>
                </c:pt>
                <c:pt idx="520">
                  <c:v>44351</c:v>
                </c:pt>
                <c:pt idx="521">
                  <c:v>44352</c:v>
                </c:pt>
                <c:pt idx="522">
                  <c:v>44353</c:v>
                </c:pt>
                <c:pt idx="523">
                  <c:v>44354</c:v>
                </c:pt>
                <c:pt idx="524">
                  <c:v>44355</c:v>
                </c:pt>
                <c:pt idx="525">
                  <c:v>44356</c:v>
                </c:pt>
                <c:pt idx="526">
                  <c:v>44357</c:v>
                </c:pt>
                <c:pt idx="527">
                  <c:v>44358</c:v>
                </c:pt>
                <c:pt idx="528">
                  <c:v>44359</c:v>
                </c:pt>
                <c:pt idx="529">
                  <c:v>44360</c:v>
                </c:pt>
                <c:pt idx="530">
                  <c:v>44361</c:v>
                </c:pt>
                <c:pt idx="531">
                  <c:v>44362</c:v>
                </c:pt>
                <c:pt idx="532">
                  <c:v>44363</c:v>
                </c:pt>
                <c:pt idx="533">
                  <c:v>44364</c:v>
                </c:pt>
                <c:pt idx="534">
                  <c:v>44365</c:v>
                </c:pt>
                <c:pt idx="535">
                  <c:v>44366</c:v>
                </c:pt>
                <c:pt idx="536">
                  <c:v>44367</c:v>
                </c:pt>
                <c:pt idx="537">
                  <c:v>44368</c:v>
                </c:pt>
                <c:pt idx="538">
                  <c:v>44369</c:v>
                </c:pt>
                <c:pt idx="539">
                  <c:v>44370</c:v>
                </c:pt>
                <c:pt idx="540">
                  <c:v>44371</c:v>
                </c:pt>
                <c:pt idx="541">
                  <c:v>44372</c:v>
                </c:pt>
                <c:pt idx="542">
                  <c:v>44373</c:v>
                </c:pt>
                <c:pt idx="543">
                  <c:v>44374</c:v>
                </c:pt>
                <c:pt idx="544">
                  <c:v>44375</c:v>
                </c:pt>
                <c:pt idx="545">
                  <c:v>44376</c:v>
                </c:pt>
                <c:pt idx="546">
                  <c:v>44377</c:v>
                </c:pt>
                <c:pt idx="547">
                  <c:v>44378</c:v>
                </c:pt>
                <c:pt idx="548">
                  <c:v>44379</c:v>
                </c:pt>
                <c:pt idx="549">
                  <c:v>44380</c:v>
                </c:pt>
                <c:pt idx="550">
                  <c:v>44381</c:v>
                </c:pt>
                <c:pt idx="551">
                  <c:v>44382</c:v>
                </c:pt>
                <c:pt idx="552">
                  <c:v>44383</c:v>
                </c:pt>
                <c:pt idx="553">
                  <c:v>44384</c:v>
                </c:pt>
                <c:pt idx="554">
                  <c:v>44385</c:v>
                </c:pt>
                <c:pt idx="555">
                  <c:v>44386</c:v>
                </c:pt>
                <c:pt idx="556">
                  <c:v>44387</c:v>
                </c:pt>
                <c:pt idx="557">
                  <c:v>44388</c:v>
                </c:pt>
                <c:pt idx="558">
                  <c:v>44389</c:v>
                </c:pt>
                <c:pt idx="559">
                  <c:v>44390</c:v>
                </c:pt>
                <c:pt idx="560">
                  <c:v>44391</c:v>
                </c:pt>
                <c:pt idx="561">
                  <c:v>44392</c:v>
                </c:pt>
                <c:pt idx="562">
                  <c:v>44393</c:v>
                </c:pt>
                <c:pt idx="563">
                  <c:v>44394</c:v>
                </c:pt>
                <c:pt idx="564">
                  <c:v>44395</c:v>
                </c:pt>
                <c:pt idx="565">
                  <c:v>44396</c:v>
                </c:pt>
                <c:pt idx="566">
                  <c:v>44397</c:v>
                </c:pt>
                <c:pt idx="567">
                  <c:v>44398</c:v>
                </c:pt>
                <c:pt idx="568">
                  <c:v>44399</c:v>
                </c:pt>
                <c:pt idx="569">
                  <c:v>44400</c:v>
                </c:pt>
                <c:pt idx="570">
                  <c:v>44401</c:v>
                </c:pt>
                <c:pt idx="571">
                  <c:v>44402</c:v>
                </c:pt>
                <c:pt idx="572">
                  <c:v>44403</c:v>
                </c:pt>
                <c:pt idx="573">
                  <c:v>44404</c:v>
                </c:pt>
                <c:pt idx="574">
                  <c:v>44405</c:v>
                </c:pt>
                <c:pt idx="575">
                  <c:v>44406</c:v>
                </c:pt>
                <c:pt idx="576">
                  <c:v>44407</c:v>
                </c:pt>
                <c:pt idx="577">
                  <c:v>44408</c:v>
                </c:pt>
                <c:pt idx="578">
                  <c:v>44409</c:v>
                </c:pt>
                <c:pt idx="579">
                  <c:v>44410</c:v>
                </c:pt>
                <c:pt idx="580">
                  <c:v>44411</c:v>
                </c:pt>
                <c:pt idx="581">
                  <c:v>44412</c:v>
                </c:pt>
                <c:pt idx="582">
                  <c:v>44413</c:v>
                </c:pt>
                <c:pt idx="583">
                  <c:v>44414</c:v>
                </c:pt>
                <c:pt idx="584">
                  <c:v>44415</c:v>
                </c:pt>
                <c:pt idx="585">
                  <c:v>44416</c:v>
                </c:pt>
                <c:pt idx="586">
                  <c:v>44417</c:v>
                </c:pt>
                <c:pt idx="587">
                  <c:v>44418</c:v>
                </c:pt>
                <c:pt idx="588">
                  <c:v>44419</c:v>
                </c:pt>
                <c:pt idx="589">
                  <c:v>44420</c:v>
                </c:pt>
                <c:pt idx="590">
                  <c:v>44421</c:v>
                </c:pt>
                <c:pt idx="591">
                  <c:v>44422</c:v>
                </c:pt>
                <c:pt idx="592">
                  <c:v>44423</c:v>
                </c:pt>
                <c:pt idx="593">
                  <c:v>44424</c:v>
                </c:pt>
                <c:pt idx="594">
                  <c:v>44425</c:v>
                </c:pt>
                <c:pt idx="595">
                  <c:v>44426</c:v>
                </c:pt>
                <c:pt idx="596">
                  <c:v>44427</c:v>
                </c:pt>
                <c:pt idx="597">
                  <c:v>44428</c:v>
                </c:pt>
                <c:pt idx="598">
                  <c:v>44429</c:v>
                </c:pt>
                <c:pt idx="599">
                  <c:v>44430</c:v>
                </c:pt>
                <c:pt idx="600">
                  <c:v>44431</c:v>
                </c:pt>
                <c:pt idx="601">
                  <c:v>44432</c:v>
                </c:pt>
                <c:pt idx="602">
                  <c:v>44433</c:v>
                </c:pt>
                <c:pt idx="603">
                  <c:v>44434</c:v>
                </c:pt>
                <c:pt idx="604">
                  <c:v>44435</c:v>
                </c:pt>
                <c:pt idx="605">
                  <c:v>44436</c:v>
                </c:pt>
                <c:pt idx="606">
                  <c:v>44437</c:v>
                </c:pt>
                <c:pt idx="607">
                  <c:v>44438</c:v>
                </c:pt>
                <c:pt idx="608">
                  <c:v>44439</c:v>
                </c:pt>
                <c:pt idx="609">
                  <c:v>44440</c:v>
                </c:pt>
                <c:pt idx="610">
                  <c:v>44441</c:v>
                </c:pt>
                <c:pt idx="611">
                  <c:v>44442</c:v>
                </c:pt>
                <c:pt idx="612">
                  <c:v>44443</c:v>
                </c:pt>
                <c:pt idx="613">
                  <c:v>44444</c:v>
                </c:pt>
                <c:pt idx="614">
                  <c:v>44445</c:v>
                </c:pt>
                <c:pt idx="615">
                  <c:v>44446</c:v>
                </c:pt>
                <c:pt idx="616">
                  <c:v>44447</c:v>
                </c:pt>
                <c:pt idx="617">
                  <c:v>44448</c:v>
                </c:pt>
                <c:pt idx="618">
                  <c:v>44449</c:v>
                </c:pt>
                <c:pt idx="619">
                  <c:v>44450</c:v>
                </c:pt>
                <c:pt idx="620">
                  <c:v>44451</c:v>
                </c:pt>
                <c:pt idx="621">
                  <c:v>44452</c:v>
                </c:pt>
                <c:pt idx="622">
                  <c:v>44453</c:v>
                </c:pt>
                <c:pt idx="623">
                  <c:v>44454</c:v>
                </c:pt>
                <c:pt idx="624">
                  <c:v>44455</c:v>
                </c:pt>
                <c:pt idx="625">
                  <c:v>44456</c:v>
                </c:pt>
                <c:pt idx="626">
                  <c:v>44457</c:v>
                </c:pt>
                <c:pt idx="627">
                  <c:v>44458</c:v>
                </c:pt>
                <c:pt idx="628">
                  <c:v>44459</c:v>
                </c:pt>
                <c:pt idx="629">
                  <c:v>44460</c:v>
                </c:pt>
                <c:pt idx="630">
                  <c:v>44461</c:v>
                </c:pt>
                <c:pt idx="631">
                  <c:v>44462</c:v>
                </c:pt>
                <c:pt idx="632">
                  <c:v>44463</c:v>
                </c:pt>
                <c:pt idx="633">
                  <c:v>44464</c:v>
                </c:pt>
                <c:pt idx="634">
                  <c:v>44465</c:v>
                </c:pt>
                <c:pt idx="635">
                  <c:v>44466</c:v>
                </c:pt>
                <c:pt idx="636">
                  <c:v>44467</c:v>
                </c:pt>
                <c:pt idx="637">
                  <c:v>44468</c:v>
                </c:pt>
                <c:pt idx="638">
                  <c:v>44469</c:v>
                </c:pt>
                <c:pt idx="639">
                  <c:v>44470</c:v>
                </c:pt>
                <c:pt idx="640">
                  <c:v>44471</c:v>
                </c:pt>
                <c:pt idx="641">
                  <c:v>44472</c:v>
                </c:pt>
                <c:pt idx="642">
                  <c:v>44473</c:v>
                </c:pt>
                <c:pt idx="643">
                  <c:v>44474</c:v>
                </c:pt>
                <c:pt idx="644">
                  <c:v>44475</c:v>
                </c:pt>
                <c:pt idx="645">
                  <c:v>44476</c:v>
                </c:pt>
                <c:pt idx="646">
                  <c:v>44477</c:v>
                </c:pt>
                <c:pt idx="647">
                  <c:v>44478</c:v>
                </c:pt>
                <c:pt idx="648">
                  <c:v>44479</c:v>
                </c:pt>
                <c:pt idx="649">
                  <c:v>44480</c:v>
                </c:pt>
                <c:pt idx="650">
                  <c:v>44481</c:v>
                </c:pt>
                <c:pt idx="651">
                  <c:v>44482</c:v>
                </c:pt>
                <c:pt idx="652">
                  <c:v>44483</c:v>
                </c:pt>
                <c:pt idx="653">
                  <c:v>44484</c:v>
                </c:pt>
                <c:pt idx="654">
                  <c:v>44485</c:v>
                </c:pt>
                <c:pt idx="655">
                  <c:v>44486</c:v>
                </c:pt>
                <c:pt idx="656">
                  <c:v>44487</c:v>
                </c:pt>
                <c:pt idx="657">
                  <c:v>44488</c:v>
                </c:pt>
                <c:pt idx="658">
                  <c:v>44489</c:v>
                </c:pt>
                <c:pt idx="659">
                  <c:v>44490</c:v>
                </c:pt>
                <c:pt idx="660">
                  <c:v>44491</c:v>
                </c:pt>
                <c:pt idx="661">
                  <c:v>44492</c:v>
                </c:pt>
                <c:pt idx="662">
                  <c:v>44493</c:v>
                </c:pt>
                <c:pt idx="663">
                  <c:v>44494</c:v>
                </c:pt>
                <c:pt idx="664">
                  <c:v>44495</c:v>
                </c:pt>
                <c:pt idx="665">
                  <c:v>44496</c:v>
                </c:pt>
                <c:pt idx="666">
                  <c:v>44497</c:v>
                </c:pt>
                <c:pt idx="667">
                  <c:v>44498</c:v>
                </c:pt>
                <c:pt idx="668">
                  <c:v>44499</c:v>
                </c:pt>
                <c:pt idx="669">
                  <c:v>44500</c:v>
                </c:pt>
                <c:pt idx="670">
                  <c:v>44501</c:v>
                </c:pt>
                <c:pt idx="671">
                  <c:v>44502</c:v>
                </c:pt>
                <c:pt idx="672">
                  <c:v>44503</c:v>
                </c:pt>
                <c:pt idx="673">
                  <c:v>44504</c:v>
                </c:pt>
                <c:pt idx="674">
                  <c:v>44505</c:v>
                </c:pt>
                <c:pt idx="675">
                  <c:v>44506</c:v>
                </c:pt>
                <c:pt idx="676">
                  <c:v>44507</c:v>
                </c:pt>
                <c:pt idx="677">
                  <c:v>44514</c:v>
                </c:pt>
                <c:pt idx="678">
                  <c:v>44508</c:v>
                </c:pt>
                <c:pt idx="679">
                  <c:v>44509</c:v>
                </c:pt>
                <c:pt idx="680">
                  <c:v>44510</c:v>
                </c:pt>
                <c:pt idx="681">
                  <c:v>44511</c:v>
                </c:pt>
                <c:pt idx="682">
                  <c:v>44512</c:v>
                </c:pt>
                <c:pt idx="683">
                  <c:v>44513</c:v>
                </c:pt>
                <c:pt idx="684">
                  <c:v>44515</c:v>
                </c:pt>
                <c:pt idx="685">
                  <c:v>44516</c:v>
                </c:pt>
                <c:pt idx="686">
                  <c:v>44517</c:v>
                </c:pt>
                <c:pt idx="687">
                  <c:v>44518</c:v>
                </c:pt>
                <c:pt idx="688">
                  <c:v>44519</c:v>
                </c:pt>
                <c:pt idx="689">
                  <c:v>44520</c:v>
                </c:pt>
                <c:pt idx="690">
                  <c:v>44521</c:v>
                </c:pt>
                <c:pt idx="691">
                  <c:v>44522</c:v>
                </c:pt>
                <c:pt idx="692">
                  <c:v>44523</c:v>
                </c:pt>
                <c:pt idx="693">
                  <c:v>44524</c:v>
                </c:pt>
                <c:pt idx="694">
                  <c:v>44525</c:v>
                </c:pt>
                <c:pt idx="695">
                  <c:v>44526</c:v>
                </c:pt>
                <c:pt idx="696">
                  <c:v>44527</c:v>
                </c:pt>
                <c:pt idx="697">
                  <c:v>44528</c:v>
                </c:pt>
                <c:pt idx="698">
                  <c:v>44529</c:v>
                </c:pt>
                <c:pt idx="699">
                  <c:v>44530</c:v>
                </c:pt>
                <c:pt idx="700">
                  <c:v>44531</c:v>
                </c:pt>
                <c:pt idx="701">
                  <c:v>44532</c:v>
                </c:pt>
                <c:pt idx="702">
                  <c:v>44533</c:v>
                </c:pt>
                <c:pt idx="703">
                  <c:v>44534</c:v>
                </c:pt>
                <c:pt idx="704">
                  <c:v>44535</c:v>
                </c:pt>
                <c:pt idx="705">
                  <c:v>44536</c:v>
                </c:pt>
                <c:pt idx="706">
                  <c:v>44537</c:v>
                </c:pt>
                <c:pt idx="707">
                  <c:v>44538</c:v>
                </c:pt>
                <c:pt idx="708">
                  <c:v>44539</c:v>
                </c:pt>
                <c:pt idx="709">
                  <c:v>44540</c:v>
                </c:pt>
                <c:pt idx="710">
                  <c:v>44541</c:v>
                </c:pt>
                <c:pt idx="711">
                  <c:v>44542</c:v>
                </c:pt>
                <c:pt idx="712">
                  <c:v>44543</c:v>
                </c:pt>
                <c:pt idx="713">
                  <c:v>44544</c:v>
                </c:pt>
                <c:pt idx="714">
                  <c:v>44545</c:v>
                </c:pt>
                <c:pt idx="715">
                  <c:v>44546</c:v>
                </c:pt>
                <c:pt idx="716">
                  <c:v>44547</c:v>
                </c:pt>
                <c:pt idx="717">
                  <c:v>44548</c:v>
                </c:pt>
                <c:pt idx="718">
                  <c:v>44549</c:v>
                </c:pt>
                <c:pt idx="719">
                  <c:v>44550</c:v>
                </c:pt>
                <c:pt idx="720">
                  <c:v>44551</c:v>
                </c:pt>
                <c:pt idx="721">
                  <c:v>44552</c:v>
                </c:pt>
                <c:pt idx="722">
                  <c:v>44553</c:v>
                </c:pt>
                <c:pt idx="723">
                  <c:v>44554</c:v>
                </c:pt>
                <c:pt idx="724">
                  <c:v>44555</c:v>
                </c:pt>
                <c:pt idx="725">
                  <c:v>44556</c:v>
                </c:pt>
                <c:pt idx="726">
                  <c:v>44557</c:v>
                </c:pt>
                <c:pt idx="727">
                  <c:v>44558</c:v>
                </c:pt>
                <c:pt idx="728">
                  <c:v>44559</c:v>
                </c:pt>
                <c:pt idx="729">
                  <c:v>44560</c:v>
                </c:pt>
                <c:pt idx="730">
                  <c:v>44561</c:v>
                </c:pt>
                <c:pt idx="731">
                  <c:v>44562</c:v>
                </c:pt>
                <c:pt idx="732">
                  <c:v>44563</c:v>
                </c:pt>
                <c:pt idx="733">
                  <c:v>44564</c:v>
                </c:pt>
                <c:pt idx="734">
                  <c:v>44565</c:v>
                </c:pt>
              </c:numCache>
            </c:numRef>
          </c:cat>
          <c:val>
            <c:numRef>
              <c:f>Sheet2!$B$2:$B$736</c:f>
              <c:numCache>
                <c:formatCode>General</c:formatCode>
                <c:ptCount val="735"/>
                <c:pt idx="13" formatCode="0.000">
                  <c:v>-5.6499999999999996E-3</c:v>
                </c:pt>
                <c:pt idx="14" formatCode="0.000">
                  <c:v>-4.2500000000000003E-3</c:v>
                </c:pt>
                <c:pt idx="15" formatCode="0.000">
                  <c:v>-2.8999999999999998E-3</c:v>
                </c:pt>
                <c:pt idx="16" formatCode="0.000">
                  <c:v>-1.6199999999999999E-3</c:v>
                </c:pt>
                <c:pt idx="17" formatCode="0.000">
                  <c:v>-4.6700000000000002E-4</c:v>
                </c:pt>
                <c:pt idx="18" formatCode="0.000">
                  <c:v>5.7200000000000003E-4</c:v>
                </c:pt>
                <c:pt idx="19" formatCode="0.000">
                  <c:v>1.49E-3</c:v>
                </c:pt>
                <c:pt idx="20" formatCode="0.000">
                  <c:v>2.2899999999999999E-3</c:v>
                </c:pt>
                <c:pt idx="21" formatCode="0.000">
                  <c:v>3.0300000000000001E-3</c:v>
                </c:pt>
                <c:pt idx="22" formatCode="0.000">
                  <c:v>3.7299999999999998E-3</c:v>
                </c:pt>
                <c:pt idx="23" formatCode="0.000">
                  <c:v>4.3899999999999998E-3</c:v>
                </c:pt>
                <c:pt idx="24" formatCode="0.000">
                  <c:v>5.0499999999999998E-3</c:v>
                </c:pt>
                <c:pt idx="25" formatCode="0.000">
                  <c:v>5.6899999999999997E-3</c:v>
                </c:pt>
                <c:pt idx="26" formatCode="0.000">
                  <c:v>6.3400000000000001E-3</c:v>
                </c:pt>
                <c:pt idx="27" formatCode="0.000">
                  <c:v>6.96E-3</c:v>
                </c:pt>
                <c:pt idx="28" formatCode="0.000">
                  <c:v>7.5599999999999999E-3</c:v>
                </c:pt>
                <c:pt idx="29" formatCode="0.000">
                  <c:v>8.09E-3</c:v>
                </c:pt>
                <c:pt idx="30" formatCode="0.000">
                  <c:v>8.5599999999999999E-3</c:v>
                </c:pt>
                <c:pt idx="31" formatCode="0.000">
                  <c:v>8.9599999999999992E-3</c:v>
                </c:pt>
                <c:pt idx="32" formatCode="0.000">
                  <c:v>9.2899999999999996E-3</c:v>
                </c:pt>
                <c:pt idx="33" formatCode="0.000">
                  <c:v>9.5600000000000008E-3</c:v>
                </c:pt>
                <c:pt idx="34" formatCode="0.000">
                  <c:v>9.7800000000000005E-3</c:v>
                </c:pt>
                <c:pt idx="35" formatCode="0.000">
                  <c:v>9.9500000000000005E-3</c:v>
                </c:pt>
                <c:pt idx="36" formatCode="0.000">
                  <c:v>1.01E-2</c:v>
                </c:pt>
                <c:pt idx="37" formatCode="0.000">
                  <c:v>1.03E-2</c:v>
                </c:pt>
                <c:pt idx="38" formatCode="0.000">
                  <c:v>1.0500000000000001E-2</c:v>
                </c:pt>
                <c:pt idx="39" formatCode="0.000">
                  <c:v>1.0699999999999999E-2</c:v>
                </c:pt>
                <c:pt idx="40" formatCode="0.000">
                  <c:v>1.09E-2</c:v>
                </c:pt>
                <c:pt idx="41" formatCode="0.000">
                  <c:v>1.11E-2</c:v>
                </c:pt>
                <c:pt idx="42" formatCode="0.000">
                  <c:v>1.1299999999999999E-2</c:v>
                </c:pt>
                <c:pt idx="43" formatCode="0.000">
                  <c:v>1.15E-2</c:v>
                </c:pt>
                <c:pt idx="44" formatCode="0.000">
                  <c:v>1.17E-2</c:v>
                </c:pt>
                <c:pt idx="45" formatCode="0.000">
                  <c:v>1.1900000000000001E-2</c:v>
                </c:pt>
                <c:pt idx="46" formatCode="0.000">
                  <c:v>1.2E-2</c:v>
                </c:pt>
                <c:pt idx="47" formatCode="0.000">
                  <c:v>1.2200000000000001E-2</c:v>
                </c:pt>
                <c:pt idx="48" formatCode="0.000">
                  <c:v>1.23E-2</c:v>
                </c:pt>
                <c:pt idx="49" formatCode="0.000">
                  <c:v>1.24E-2</c:v>
                </c:pt>
                <c:pt idx="50" formatCode="0.000">
                  <c:v>1.24E-2</c:v>
                </c:pt>
                <c:pt idx="51" formatCode="0.000">
                  <c:v>1.24E-2</c:v>
                </c:pt>
                <c:pt idx="52" formatCode="0.000">
                  <c:v>1.23E-2</c:v>
                </c:pt>
                <c:pt idx="53" formatCode="0.000">
                  <c:v>1.23E-2</c:v>
                </c:pt>
                <c:pt idx="54" formatCode="0.000">
                  <c:v>1.21E-2</c:v>
                </c:pt>
                <c:pt idx="55" formatCode="0.000">
                  <c:v>1.1900000000000001E-2</c:v>
                </c:pt>
                <c:pt idx="56" formatCode="0.000">
                  <c:v>1.17E-2</c:v>
                </c:pt>
                <c:pt idx="57" formatCode="0.000">
                  <c:v>1.15E-2</c:v>
                </c:pt>
                <c:pt idx="58" formatCode="0.000">
                  <c:v>1.12E-2</c:v>
                </c:pt>
                <c:pt idx="59" formatCode="0.000">
                  <c:v>1.09E-2</c:v>
                </c:pt>
                <c:pt idx="60" formatCode="0.000">
                  <c:v>1.06E-2</c:v>
                </c:pt>
                <c:pt idx="61" formatCode="0.000">
                  <c:v>1.03E-2</c:v>
                </c:pt>
                <c:pt idx="62" formatCode="0.000">
                  <c:v>1.01E-2</c:v>
                </c:pt>
                <c:pt idx="63" formatCode="0.000">
                  <c:v>9.7400000000000004E-3</c:v>
                </c:pt>
                <c:pt idx="64" formatCode="0.000">
                  <c:v>9.3900000000000008E-3</c:v>
                </c:pt>
                <c:pt idx="65" formatCode="0.000">
                  <c:v>9.0600000000000003E-3</c:v>
                </c:pt>
                <c:pt idx="66" formatCode="0.000">
                  <c:v>8.6800000000000002E-3</c:v>
                </c:pt>
                <c:pt idx="67" formatCode="0.000">
                  <c:v>8.2000000000000007E-3</c:v>
                </c:pt>
                <c:pt idx="68" formatCode="0.000">
                  <c:v>7.5700000000000003E-3</c:v>
                </c:pt>
                <c:pt idx="69" formatCode="0.000">
                  <c:v>6.7000000000000002E-3</c:v>
                </c:pt>
                <c:pt idx="70" formatCode="0.000">
                  <c:v>5.5399999999999998E-3</c:v>
                </c:pt>
                <c:pt idx="71" formatCode="0.000">
                  <c:v>4.0200000000000001E-3</c:v>
                </c:pt>
                <c:pt idx="72" formatCode="0.000">
                  <c:v>1.9400000000000001E-3</c:v>
                </c:pt>
                <c:pt idx="73" formatCode="0.000">
                  <c:v>-7.8200000000000003E-4</c:v>
                </c:pt>
                <c:pt idx="74" formatCode="0.000">
                  <c:v>-4.15E-3</c:v>
                </c:pt>
                <c:pt idx="75" formatCode="0.000">
                  <c:v>-8.2199999999999999E-3</c:v>
                </c:pt>
                <c:pt idx="76" formatCode="0.000">
                  <c:v>-1.3100000000000001E-2</c:v>
                </c:pt>
                <c:pt idx="77" formatCode="0.000">
                  <c:v>-1.8700000000000001E-2</c:v>
                </c:pt>
                <c:pt idx="78" formatCode="0.000">
                  <c:v>-2.52E-2</c:v>
                </c:pt>
                <c:pt idx="79" formatCode="0.000">
                  <c:v>-3.2399999999999998E-2</c:v>
                </c:pt>
                <c:pt idx="80" formatCode="0.000">
                  <c:v>-4.0399999999999998E-2</c:v>
                </c:pt>
                <c:pt idx="81" formatCode="0.000">
                  <c:v>-4.9099999999999998E-2</c:v>
                </c:pt>
                <c:pt idx="82" formatCode="0.000">
                  <c:v>-5.8500000000000003E-2</c:v>
                </c:pt>
                <c:pt idx="83" formatCode="0.000">
                  <c:v>-6.83E-2</c:v>
                </c:pt>
                <c:pt idx="84" formatCode="0.000">
                  <c:v>-7.85E-2</c:v>
                </c:pt>
                <c:pt idx="85" formatCode="0.000">
                  <c:v>-8.8999999999999996E-2</c:v>
                </c:pt>
                <c:pt idx="86" formatCode="0.000">
                  <c:v>-9.9599999999999994E-2</c:v>
                </c:pt>
                <c:pt idx="87" formatCode="0.000">
                  <c:v>-0.11</c:v>
                </c:pt>
                <c:pt idx="88" formatCode="0.000">
                  <c:v>-0.121</c:v>
                </c:pt>
                <c:pt idx="89" formatCode="0.000">
                  <c:v>-0.13100000000000001</c:v>
                </c:pt>
                <c:pt idx="90" formatCode="0.000">
                  <c:v>-0.14099999999999999</c:v>
                </c:pt>
                <c:pt idx="91" formatCode="0.000">
                  <c:v>-0.151</c:v>
                </c:pt>
                <c:pt idx="92" formatCode="0.000">
                  <c:v>-0.16</c:v>
                </c:pt>
                <c:pt idx="93" formatCode="0.000">
                  <c:v>-0.16900000000000001</c:v>
                </c:pt>
                <c:pt idx="94" formatCode="0.000">
                  <c:v>-0.17799999999999999</c:v>
                </c:pt>
                <c:pt idx="95" formatCode="0.000">
                  <c:v>-0.185</c:v>
                </c:pt>
                <c:pt idx="96" formatCode="0.000">
                  <c:v>-0.193</c:v>
                </c:pt>
                <c:pt idx="97" formatCode="0.000">
                  <c:v>-0.19900000000000001</c:v>
                </c:pt>
                <c:pt idx="98" formatCode="0.000">
                  <c:v>-0.20499999999999999</c:v>
                </c:pt>
                <c:pt idx="99" formatCode="0.000">
                  <c:v>-0.21099999999999999</c:v>
                </c:pt>
                <c:pt idx="100" formatCode="0.000">
                  <c:v>-0.215</c:v>
                </c:pt>
                <c:pt idx="101" formatCode="0.000">
                  <c:v>-0.219</c:v>
                </c:pt>
                <c:pt idx="102" formatCode="0.000">
                  <c:v>-0.222</c:v>
                </c:pt>
                <c:pt idx="103" formatCode="0.000">
                  <c:v>-0.22500000000000001</c:v>
                </c:pt>
                <c:pt idx="104" formatCode="0.000">
                  <c:v>-0.22700000000000001</c:v>
                </c:pt>
                <c:pt idx="105" formatCode="0.000">
                  <c:v>-0.22900000000000001</c:v>
                </c:pt>
                <c:pt idx="106" formatCode="0.000">
                  <c:v>-0.23</c:v>
                </c:pt>
                <c:pt idx="107" formatCode="0.000">
                  <c:v>-0.23100000000000001</c:v>
                </c:pt>
                <c:pt idx="108" formatCode="0.000">
                  <c:v>-0.23100000000000001</c:v>
                </c:pt>
                <c:pt idx="109" formatCode="0.000">
                  <c:v>-0.23200000000000001</c:v>
                </c:pt>
                <c:pt idx="110" formatCode="0.000">
                  <c:v>-0.23200000000000001</c:v>
                </c:pt>
                <c:pt idx="111" formatCode="0.000">
                  <c:v>-0.23200000000000001</c:v>
                </c:pt>
                <c:pt idx="112" formatCode="0.000">
                  <c:v>-0.23200000000000001</c:v>
                </c:pt>
                <c:pt idx="113" formatCode="0.000">
                  <c:v>-0.23200000000000001</c:v>
                </c:pt>
                <c:pt idx="114" formatCode="0.000">
                  <c:v>-0.23100000000000001</c:v>
                </c:pt>
                <c:pt idx="115" formatCode="0.000">
                  <c:v>-0.23100000000000001</c:v>
                </c:pt>
                <c:pt idx="116" formatCode="0.000">
                  <c:v>-0.23100000000000001</c:v>
                </c:pt>
                <c:pt idx="117" formatCode="0.000">
                  <c:v>-0.23</c:v>
                </c:pt>
                <c:pt idx="118" formatCode="0.000">
                  <c:v>-0.22900000000000001</c:v>
                </c:pt>
                <c:pt idx="119" formatCode="0.000">
                  <c:v>-0.22900000000000001</c:v>
                </c:pt>
                <c:pt idx="120" formatCode="0.000">
                  <c:v>-0.22800000000000001</c:v>
                </c:pt>
                <c:pt idx="121" formatCode="0.000">
                  <c:v>-0.22700000000000001</c:v>
                </c:pt>
                <c:pt idx="122" formatCode="0.000">
                  <c:v>-0.22500000000000001</c:v>
                </c:pt>
                <c:pt idx="123" formatCode="0.000">
                  <c:v>-0.224</c:v>
                </c:pt>
                <c:pt idx="124" formatCode="0.000">
                  <c:v>-0.222</c:v>
                </c:pt>
                <c:pt idx="125" formatCode="0.000">
                  <c:v>-0.221</c:v>
                </c:pt>
                <c:pt idx="126" formatCode="0.000">
                  <c:v>-0.219</c:v>
                </c:pt>
                <c:pt idx="127" formatCode="0.000">
                  <c:v>-0.216</c:v>
                </c:pt>
                <c:pt idx="128" formatCode="0.000">
                  <c:v>-0.214</c:v>
                </c:pt>
                <c:pt idx="129" formatCode="0.000">
                  <c:v>-0.21099999999999999</c:v>
                </c:pt>
                <c:pt idx="130" formatCode="0.000">
                  <c:v>-0.20799999999999999</c:v>
                </c:pt>
                <c:pt idx="131" formatCode="0.000">
                  <c:v>-0.20499999999999999</c:v>
                </c:pt>
                <c:pt idx="132" formatCode="0.000">
                  <c:v>-0.20200000000000001</c:v>
                </c:pt>
                <c:pt idx="133" formatCode="0.000">
                  <c:v>-0.19900000000000001</c:v>
                </c:pt>
                <c:pt idx="134" formatCode="0.000">
                  <c:v>-0.19600000000000001</c:v>
                </c:pt>
                <c:pt idx="135" formatCode="0.000">
                  <c:v>-0.192</c:v>
                </c:pt>
                <c:pt idx="136" formatCode="0.000">
                  <c:v>-0.189</c:v>
                </c:pt>
                <c:pt idx="137" formatCode="0.000">
                  <c:v>-0.186</c:v>
                </c:pt>
                <c:pt idx="138" formatCode="0.000">
                  <c:v>-0.183</c:v>
                </c:pt>
                <c:pt idx="139" formatCode="0.000">
                  <c:v>-0.18</c:v>
                </c:pt>
                <c:pt idx="140" formatCode="0.000">
                  <c:v>-0.17699999999999999</c:v>
                </c:pt>
                <c:pt idx="141" formatCode="0.000">
                  <c:v>-0.17399999999999999</c:v>
                </c:pt>
                <c:pt idx="142" formatCode="0.000">
                  <c:v>-0.17199999999999999</c:v>
                </c:pt>
                <c:pt idx="143" formatCode="0.000">
                  <c:v>-0.16900000000000001</c:v>
                </c:pt>
                <c:pt idx="144" formatCode="0.000">
                  <c:v>-0.16600000000000001</c:v>
                </c:pt>
                <c:pt idx="145" formatCode="0.000">
                  <c:v>-0.16400000000000001</c:v>
                </c:pt>
                <c:pt idx="146" formatCode="0.000">
                  <c:v>-0.161</c:v>
                </c:pt>
                <c:pt idx="147" formatCode="0.000">
                  <c:v>-0.159</c:v>
                </c:pt>
                <c:pt idx="148" formatCode="0.000">
                  <c:v>-0.156</c:v>
                </c:pt>
                <c:pt idx="149" formatCode="0.000">
                  <c:v>-0.154</c:v>
                </c:pt>
                <c:pt idx="150" formatCode="0.000">
                  <c:v>-0.151</c:v>
                </c:pt>
                <c:pt idx="151" formatCode="0.000">
                  <c:v>-0.14899999999999999</c:v>
                </c:pt>
                <c:pt idx="152" formatCode="0.000">
                  <c:v>-0.14699999999999999</c:v>
                </c:pt>
                <c:pt idx="153" formatCode="0.000">
                  <c:v>-0.14399999999999999</c:v>
                </c:pt>
                <c:pt idx="154" formatCode="0.000">
                  <c:v>-0.14199999999999999</c:v>
                </c:pt>
                <c:pt idx="155" formatCode="0.000">
                  <c:v>-0.14000000000000001</c:v>
                </c:pt>
                <c:pt idx="156" formatCode="0.000">
                  <c:v>-0.13800000000000001</c:v>
                </c:pt>
                <c:pt idx="157" formatCode="0.000">
                  <c:v>-0.13600000000000001</c:v>
                </c:pt>
                <c:pt idx="158" formatCode="0.000">
                  <c:v>-0.13500000000000001</c:v>
                </c:pt>
                <c:pt idx="159" formatCode="0.000">
                  <c:v>-0.13300000000000001</c:v>
                </c:pt>
                <c:pt idx="160" formatCode="0.000">
                  <c:v>-0.13100000000000001</c:v>
                </c:pt>
                <c:pt idx="161" formatCode="0.000">
                  <c:v>-0.129</c:v>
                </c:pt>
                <c:pt idx="162" formatCode="0.000">
                  <c:v>-0.128</c:v>
                </c:pt>
                <c:pt idx="163" formatCode="0.000">
                  <c:v>-0.126</c:v>
                </c:pt>
                <c:pt idx="164" formatCode="0.000">
                  <c:v>-0.124</c:v>
                </c:pt>
                <c:pt idx="165" formatCode="0.000">
                  <c:v>-0.123</c:v>
                </c:pt>
                <c:pt idx="166" formatCode="0.000">
                  <c:v>-0.121</c:v>
                </c:pt>
                <c:pt idx="167" formatCode="0.000">
                  <c:v>-0.12</c:v>
                </c:pt>
                <c:pt idx="168" formatCode="0.000">
                  <c:v>-0.11899999999999999</c:v>
                </c:pt>
                <c:pt idx="169" formatCode="0.000">
                  <c:v>-0.11799999999999999</c:v>
                </c:pt>
                <c:pt idx="170" formatCode="0.000">
                  <c:v>-0.11700000000000001</c:v>
                </c:pt>
                <c:pt idx="171" formatCode="0.000">
                  <c:v>-0.11700000000000001</c:v>
                </c:pt>
                <c:pt idx="172" formatCode="0.000">
                  <c:v>-0.11600000000000001</c:v>
                </c:pt>
                <c:pt idx="173" formatCode="0.000">
                  <c:v>-0.11600000000000001</c:v>
                </c:pt>
                <c:pt idx="174" formatCode="0.000">
                  <c:v>-0.115</c:v>
                </c:pt>
                <c:pt idx="175" formatCode="0.000">
                  <c:v>-0.115</c:v>
                </c:pt>
                <c:pt idx="176" formatCode="0.000">
                  <c:v>-0.115</c:v>
                </c:pt>
                <c:pt idx="177" formatCode="0.000">
                  <c:v>-0.115</c:v>
                </c:pt>
                <c:pt idx="178" formatCode="0.000">
                  <c:v>-0.115</c:v>
                </c:pt>
                <c:pt idx="179" formatCode="0.000">
                  <c:v>-0.115</c:v>
                </c:pt>
                <c:pt idx="180" formatCode="0.000">
                  <c:v>-0.115</c:v>
                </c:pt>
                <c:pt idx="181" formatCode="0.000">
                  <c:v>-0.115</c:v>
                </c:pt>
                <c:pt idx="182" formatCode="0.000">
                  <c:v>-0.115</c:v>
                </c:pt>
                <c:pt idx="183" formatCode="0.000">
                  <c:v>-0.115</c:v>
                </c:pt>
                <c:pt idx="184" formatCode="0.000">
                  <c:v>-0.115</c:v>
                </c:pt>
                <c:pt idx="185" formatCode="0.000">
                  <c:v>-0.115</c:v>
                </c:pt>
                <c:pt idx="186" formatCode="0.000">
                  <c:v>-0.115</c:v>
                </c:pt>
                <c:pt idx="187" formatCode="0.000">
                  <c:v>-0.115</c:v>
                </c:pt>
                <c:pt idx="188" formatCode="0.000">
                  <c:v>-0.115</c:v>
                </c:pt>
                <c:pt idx="189" formatCode="0.000">
                  <c:v>-0.115</c:v>
                </c:pt>
                <c:pt idx="190" formatCode="0.000">
                  <c:v>-0.11600000000000001</c:v>
                </c:pt>
                <c:pt idx="191" formatCode="0.000">
                  <c:v>-0.11600000000000001</c:v>
                </c:pt>
                <c:pt idx="192" formatCode="0.000">
                  <c:v>-0.11700000000000001</c:v>
                </c:pt>
                <c:pt idx="193" formatCode="0.000">
                  <c:v>-0.11700000000000001</c:v>
                </c:pt>
                <c:pt idx="194" formatCode="0.000">
                  <c:v>-0.11799999999999999</c:v>
                </c:pt>
                <c:pt idx="195" formatCode="0.000">
                  <c:v>-0.11899999999999999</c:v>
                </c:pt>
                <c:pt idx="196" formatCode="0.000">
                  <c:v>-0.12</c:v>
                </c:pt>
                <c:pt idx="197" formatCode="0.000">
                  <c:v>-0.12</c:v>
                </c:pt>
                <c:pt idx="198" formatCode="0.000">
                  <c:v>-0.121</c:v>
                </c:pt>
                <c:pt idx="199" formatCode="0.000">
                  <c:v>-0.122</c:v>
                </c:pt>
                <c:pt idx="200" formatCode="0.000">
                  <c:v>-0.122</c:v>
                </c:pt>
                <c:pt idx="201" formatCode="0.000">
                  <c:v>-0.123</c:v>
                </c:pt>
                <c:pt idx="202" formatCode="0.000">
                  <c:v>-0.124</c:v>
                </c:pt>
                <c:pt idx="203" formatCode="0.000">
                  <c:v>-0.124</c:v>
                </c:pt>
                <c:pt idx="204" formatCode="0.000">
                  <c:v>-0.125</c:v>
                </c:pt>
                <c:pt idx="205" formatCode="0.000">
                  <c:v>-0.125</c:v>
                </c:pt>
                <c:pt idx="206" formatCode="0.000">
                  <c:v>-0.125</c:v>
                </c:pt>
                <c:pt idx="207" formatCode="0.000">
                  <c:v>-0.126</c:v>
                </c:pt>
                <c:pt idx="208" formatCode="0.000">
                  <c:v>-0.126</c:v>
                </c:pt>
                <c:pt idx="209" formatCode="0.000">
                  <c:v>-0.126</c:v>
                </c:pt>
                <c:pt idx="210" formatCode="0.000">
                  <c:v>-0.126</c:v>
                </c:pt>
                <c:pt idx="211" formatCode="0.000">
                  <c:v>-0.126</c:v>
                </c:pt>
                <c:pt idx="212" formatCode="0.000">
                  <c:v>-0.126</c:v>
                </c:pt>
                <c:pt idx="213" formatCode="0.000">
                  <c:v>-0.126</c:v>
                </c:pt>
                <c:pt idx="214" formatCode="0.000">
                  <c:v>-0.126</c:v>
                </c:pt>
                <c:pt idx="215" formatCode="0.000">
                  <c:v>-0.126</c:v>
                </c:pt>
                <c:pt idx="216" formatCode="0.000">
                  <c:v>-0.126</c:v>
                </c:pt>
                <c:pt idx="217" formatCode="0.000">
                  <c:v>-0.126</c:v>
                </c:pt>
                <c:pt idx="218" formatCode="0.000">
                  <c:v>-0.126</c:v>
                </c:pt>
                <c:pt idx="219" formatCode="0.000">
                  <c:v>-0.126</c:v>
                </c:pt>
                <c:pt idx="220" formatCode="0.000">
                  <c:v>-0.126</c:v>
                </c:pt>
                <c:pt idx="221" formatCode="0.000">
                  <c:v>-0.126</c:v>
                </c:pt>
                <c:pt idx="222" formatCode="0.000">
                  <c:v>-0.127</c:v>
                </c:pt>
                <c:pt idx="223" formatCode="0.000">
                  <c:v>-0.127</c:v>
                </c:pt>
                <c:pt idx="224" formatCode="0.000">
                  <c:v>-0.127</c:v>
                </c:pt>
                <c:pt idx="225" formatCode="0.000">
                  <c:v>-0.127</c:v>
                </c:pt>
                <c:pt idx="226" formatCode="0.000">
                  <c:v>-0.127</c:v>
                </c:pt>
                <c:pt idx="227" formatCode="0.000">
                  <c:v>-0.127</c:v>
                </c:pt>
                <c:pt idx="228" formatCode="0.000">
                  <c:v>-0.127</c:v>
                </c:pt>
                <c:pt idx="229" formatCode="0.000">
                  <c:v>-0.127</c:v>
                </c:pt>
                <c:pt idx="230" formatCode="0.000">
                  <c:v>-0.126</c:v>
                </c:pt>
                <c:pt idx="231" formatCode="0.000">
                  <c:v>-0.126</c:v>
                </c:pt>
                <c:pt idx="232" formatCode="0.000">
                  <c:v>-0.126</c:v>
                </c:pt>
                <c:pt idx="233" formatCode="0.000">
                  <c:v>-0.125</c:v>
                </c:pt>
                <c:pt idx="234" formatCode="0.000">
                  <c:v>-0.125</c:v>
                </c:pt>
                <c:pt idx="235" formatCode="0.000">
                  <c:v>-0.124</c:v>
                </c:pt>
                <c:pt idx="236" formatCode="0.000">
                  <c:v>-0.124</c:v>
                </c:pt>
                <c:pt idx="237" formatCode="0.000">
                  <c:v>-0.123</c:v>
                </c:pt>
                <c:pt idx="238" formatCode="0.000">
                  <c:v>-0.123</c:v>
                </c:pt>
                <c:pt idx="239" formatCode="0.000">
                  <c:v>-0.123</c:v>
                </c:pt>
                <c:pt idx="240" formatCode="0.000">
                  <c:v>-0.122</c:v>
                </c:pt>
                <c:pt idx="241" formatCode="0.000">
                  <c:v>-0.122</c:v>
                </c:pt>
                <c:pt idx="242" formatCode="0.000">
                  <c:v>-0.122</c:v>
                </c:pt>
                <c:pt idx="243" formatCode="0.000">
                  <c:v>-0.122</c:v>
                </c:pt>
                <c:pt idx="244" formatCode="0.000">
                  <c:v>-0.122</c:v>
                </c:pt>
                <c:pt idx="245" formatCode="0.000">
                  <c:v>-0.122</c:v>
                </c:pt>
                <c:pt idx="246" formatCode="0.000">
                  <c:v>-0.122</c:v>
                </c:pt>
                <c:pt idx="247" formatCode="0.000">
                  <c:v>-0.122</c:v>
                </c:pt>
                <c:pt idx="248" formatCode="0.000">
                  <c:v>-0.122</c:v>
                </c:pt>
                <c:pt idx="249" formatCode="0.000">
                  <c:v>-0.122</c:v>
                </c:pt>
                <c:pt idx="250" formatCode="0.000">
                  <c:v>-0.122</c:v>
                </c:pt>
                <c:pt idx="251" formatCode="0.000">
                  <c:v>-0.122</c:v>
                </c:pt>
                <c:pt idx="252" formatCode="0.000">
                  <c:v>-0.122</c:v>
                </c:pt>
                <c:pt idx="253" formatCode="0.000">
                  <c:v>-0.122</c:v>
                </c:pt>
                <c:pt idx="254" formatCode="0.000">
                  <c:v>-0.122</c:v>
                </c:pt>
                <c:pt idx="255" formatCode="0.000">
                  <c:v>-0.122</c:v>
                </c:pt>
                <c:pt idx="256" formatCode="0.000">
                  <c:v>-0.122</c:v>
                </c:pt>
                <c:pt idx="257" formatCode="0.000">
                  <c:v>-0.122</c:v>
                </c:pt>
                <c:pt idx="258" formatCode="0.000">
                  <c:v>-0.121</c:v>
                </c:pt>
                <c:pt idx="259" formatCode="0.000">
                  <c:v>-0.121</c:v>
                </c:pt>
                <c:pt idx="260" formatCode="0.000">
                  <c:v>-0.121</c:v>
                </c:pt>
                <c:pt idx="261" formatCode="0.000">
                  <c:v>-0.12</c:v>
                </c:pt>
                <c:pt idx="262" formatCode="0.000">
                  <c:v>-0.12</c:v>
                </c:pt>
                <c:pt idx="263" formatCode="0.000">
                  <c:v>-0.11899999999999999</c:v>
                </c:pt>
                <c:pt idx="264" formatCode="0.000">
                  <c:v>-0.11899999999999999</c:v>
                </c:pt>
                <c:pt idx="265" formatCode="0.000">
                  <c:v>-0.11799999999999999</c:v>
                </c:pt>
                <c:pt idx="266" formatCode="0.000">
                  <c:v>-0.11799999999999999</c:v>
                </c:pt>
                <c:pt idx="267" formatCode="0.000">
                  <c:v>-0.11700000000000001</c:v>
                </c:pt>
                <c:pt idx="268" formatCode="0.000">
                  <c:v>-0.11700000000000001</c:v>
                </c:pt>
                <c:pt idx="269" formatCode="0.000">
                  <c:v>-0.11799999999999999</c:v>
                </c:pt>
                <c:pt idx="270" formatCode="0.000">
                  <c:v>-0.11799999999999999</c:v>
                </c:pt>
                <c:pt idx="271" formatCode="0.000">
                  <c:v>-0.11799999999999999</c:v>
                </c:pt>
                <c:pt idx="272" formatCode="0.000">
                  <c:v>-0.11899999999999999</c:v>
                </c:pt>
                <c:pt idx="273" formatCode="0.000">
                  <c:v>-0.11899999999999999</c:v>
                </c:pt>
                <c:pt idx="274" formatCode="0.000">
                  <c:v>-0.12</c:v>
                </c:pt>
                <c:pt idx="275" formatCode="0.000">
                  <c:v>-0.12</c:v>
                </c:pt>
                <c:pt idx="276" formatCode="0.000">
                  <c:v>-0.12</c:v>
                </c:pt>
                <c:pt idx="277" formatCode="0.000">
                  <c:v>-0.12</c:v>
                </c:pt>
                <c:pt idx="278" formatCode="0.000">
                  <c:v>-0.12</c:v>
                </c:pt>
                <c:pt idx="279" formatCode="0.000">
                  <c:v>-0.12</c:v>
                </c:pt>
                <c:pt idx="280" formatCode="0.000">
                  <c:v>-0.11899999999999999</c:v>
                </c:pt>
                <c:pt idx="281" formatCode="0.000">
                  <c:v>-0.11899999999999999</c:v>
                </c:pt>
                <c:pt idx="282" formatCode="0.000">
                  <c:v>-0.11799999999999999</c:v>
                </c:pt>
                <c:pt idx="283" formatCode="0.000">
                  <c:v>-0.11799999999999999</c:v>
                </c:pt>
                <c:pt idx="284" formatCode="0.000">
                  <c:v>-0.11700000000000001</c:v>
                </c:pt>
                <c:pt idx="285" formatCode="0.000">
                  <c:v>-0.11600000000000001</c:v>
                </c:pt>
                <c:pt idx="286" formatCode="0.000">
                  <c:v>-0.11600000000000001</c:v>
                </c:pt>
                <c:pt idx="287" formatCode="0.000">
                  <c:v>-0.115</c:v>
                </c:pt>
                <c:pt idx="288" formatCode="0.000">
                  <c:v>-0.115</c:v>
                </c:pt>
                <c:pt idx="289" formatCode="0.000">
                  <c:v>-0.114</c:v>
                </c:pt>
                <c:pt idx="290" formatCode="0.000">
                  <c:v>-0.114</c:v>
                </c:pt>
                <c:pt idx="291" formatCode="0.000">
                  <c:v>-0.114</c:v>
                </c:pt>
                <c:pt idx="292" formatCode="0.000">
                  <c:v>-0.113</c:v>
                </c:pt>
                <c:pt idx="293" formatCode="0.000">
                  <c:v>-0.113</c:v>
                </c:pt>
                <c:pt idx="294" formatCode="0.000">
                  <c:v>-0.113</c:v>
                </c:pt>
                <c:pt idx="295" formatCode="0.000">
                  <c:v>-0.113</c:v>
                </c:pt>
                <c:pt idx="296" formatCode="0.000">
                  <c:v>-0.113</c:v>
                </c:pt>
                <c:pt idx="297" formatCode="0.000">
                  <c:v>-0.113</c:v>
                </c:pt>
                <c:pt idx="298" formatCode="0.000">
                  <c:v>-0.113</c:v>
                </c:pt>
                <c:pt idx="299" formatCode="0.000">
                  <c:v>-0.114</c:v>
                </c:pt>
                <c:pt idx="300" formatCode="0.000">
                  <c:v>-0.114</c:v>
                </c:pt>
                <c:pt idx="301" formatCode="0.000">
                  <c:v>-0.114</c:v>
                </c:pt>
                <c:pt idx="302" formatCode="0.000">
                  <c:v>-0.115</c:v>
                </c:pt>
                <c:pt idx="303" formatCode="0.000">
                  <c:v>-0.115</c:v>
                </c:pt>
                <c:pt idx="304" formatCode="0.000">
                  <c:v>-0.115</c:v>
                </c:pt>
                <c:pt idx="305" formatCode="0.000">
                  <c:v>-0.115</c:v>
                </c:pt>
                <c:pt idx="306" formatCode="0.000">
                  <c:v>-0.115</c:v>
                </c:pt>
                <c:pt idx="307" formatCode="0.000">
                  <c:v>-0.115</c:v>
                </c:pt>
                <c:pt idx="308" formatCode="0.000">
                  <c:v>-0.115</c:v>
                </c:pt>
                <c:pt idx="309" formatCode="0.000">
                  <c:v>-0.115</c:v>
                </c:pt>
                <c:pt idx="310" formatCode="0.000">
                  <c:v>-0.115</c:v>
                </c:pt>
                <c:pt idx="311" formatCode="0.000">
                  <c:v>-0.115</c:v>
                </c:pt>
                <c:pt idx="312" formatCode="0.000">
                  <c:v>-0.114</c:v>
                </c:pt>
                <c:pt idx="313" formatCode="0.000">
                  <c:v>-0.114</c:v>
                </c:pt>
                <c:pt idx="314" formatCode="0.000">
                  <c:v>-0.114</c:v>
                </c:pt>
                <c:pt idx="315" formatCode="0.000">
                  <c:v>-0.114</c:v>
                </c:pt>
                <c:pt idx="316" formatCode="0.000">
                  <c:v>-0.114</c:v>
                </c:pt>
                <c:pt idx="317" formatCode="0.000">
                  <c:v>-0.114</c:v>
                </c:pt>
                <c:pt idx="318" formatCode="0.000">
                  <c:v>-0.115</c:v>
                </c:pt>
                <c:pt idx="319" formatCode="0.000">
                  <c:v>-0.115</c:v>
                </c:pt>
                <c:pt idx="320" formatCode="0.000">
                  <c:v>-0.115</c:v>
                </c:pt>
                <c:pt idx="321" formatCode="0.000">
                  <c:v>-0.115</c:v>
                </c:pt>
                <c:pt idx="322" formatCode="0.000">
                  <c:v>-0.11600000000000001</c:v>
                </c:pt>
                <c:pt idx="323" formatCode="0.000">
                  <c:v>-0.11600000000000001</c:v>
                </c:pt>
                <c:pt idx="324" formatCode="0.000">
                  <c:v>-0.11600000000000001</c:v>
                </c:pt>
                <c:pt idx="325" formatCode="0.000">
                  <c:v>-0.11600000000000001</c:v>
                </c:pt>
                <c:pt idx="326" formatCode="0.000">
                  <c:v>-0.11700000000000001</c:v>
                </c:pt>
                <c:pt idx="327" formatCode="0.000">
                  <c:v>-0.11700000000000001</c:v>
                </c:pt>
                <c:pt idx="328" formatCode="0.000">
                  <c:v>-0.11700000000000001</c:v>
                </c:pt>
                <c:pt idx="329" formatCode="0.000">
                  <c:v>-0.11799999999999999</c:v>
                </c:pt>
                <c:pt idx="330" formatCode="0.000">
                  <c:v>-0.11799999999999999</c:v>
                </c:pt>
                <c:pt idx="331" formatCode="0.000">
                  <c:v>-0.11799999999999999</c:v>
                </c:pt>
                <c:pt idx="332" formatCode="0.000">
                  <c:v>-0.11899999999999999</c:v>
                </c:pt>
                <c:pt idx="333" formatCode="0.000">
                  <c:v>-0.11899999999999999</c:v>
                </c:pt>
                <c:pt idx="334" formatCode="0.000">
                  <c:v>-0.12</c:v>
                </c:pt>
                <c:pt idx="335" formatCode="0.000">
                  <c:v>-0.12</c:v>
                </c:pt>
                <c:pt idx="336" formatCode="0.000">
                  <c:v>-0.12</c:v>
                </c:pt>
                <c:pt idx="337" formatCode="0.000">
                  <c:v>-0.121</c:v>
                </c:pt>
                <c:pt idx="338" formatCode="0.000">
                  <c:v>-0.121</c:v>
                </c:pt>
                <c:pt idx="339" formatCode="0.000">
                  <c:v>-0.121</c:v>
                </c:pt>
                <c:pt idx="340" formatCode="0.000">
                  <c:v>-0.121</c:v>
                </c:pt>
                <c:pt idx="341" formatCode="0.000">
                  <c:v>-0.121</c:v>
                </c:pt>
                <c:pt idx="342" formatCode="0.000">
                  <c:v>-0.12</c:v>
                </c:pt>
                <c:pt idx="343" formatCode="0.000">
                  <c:v>-0.121</c:v>
                </c:pt>
                <c:pt idx="344" formatCode="0.000">
                  <c:v>-0.121</c:v>
                </c:pt>
                <c:pt idx="345" formatCode="0.000">
                  <c:v>-0.121</c:v>
                </c:pt>
                <c:pt idx="346" formatCode="0.000">
                  <c:v>-0.122</c:v>
                </c:pt>
                <c:pt idx="347" formatCode="0.000">
                  <c:v>-0.124</c:v>
                </c:pt>
                <c:pt idx="348" formatCode="0.000">
                  <c:v>-0.125</c:v>
                </c:pt>
                <c:pt idx="349" formatCode="0.000">
                  <c:v>-0.127</c:v>
                </c:pt>
                <c:pt idx="350" formatCode="0.000">
                  <c:v>-0.128</c:v>
                </c:pt>
                <c:pt idx="351" formatCode="0.000">
                  <c:v>-0.13</c:v>
                </c:pt>
                <c:pt idx="352" formatCode="0.000">
                  <c:v>-0.13200000000000001</c:v>
                </c:pt>
                <c:pt idx="353" formatCode="0.000">
                  <c:v>-0.13300000000000001</c:v>
                </c:pt>
                <c:pt idx="354" formatCode="0.000">
                  <c:v>-0.13300000000000001</c:v>
                </c:pt>
                <c:pt idx="355" formatCode="0.000">
                  <c:v>-0.13400000000000001</c:v>
                </c:pt>
                <c:pt idx="356" formatCode="0.000">
                  <c:v>-0.13400000000000001</c:v>
                </c:pt>
                <c:pt idx="357" formatCode="0.000">
                  <c:v>-0.13300000000000001</c:v>
                </c:pt>
                <c:pt idx="358" formatCode="0.000">
                  <c:v>-0.13300000000000001</c:v>
                </c:pt>
                <c:pt idx="359" formatCode="0.000">
                  <c:v>-0.13200000000000001</c:v>
                </c:pt>
                <c:pt idx="360" formatCode="0.000">
                  <c:v>-0.13100000000000001</c:v>
                </c:pt>
                <c:pt idx="361" formatCode="0.000">
                  <c:v>-0.129</c:v>
                </c:pt>
                <c:pt idx="362" formatCode="0.000">
                  <c:v>-0.128</c:v>
                </c:pt>
                <c:pt idx="363" formatCode="0.000">
                  <c:v>-0.128</c:v>
                </c:pt>
                <c:pt idx="364" formatCode="0.000">
                  <c:v>-0.127</c:v>
                </c:pt>
                <c:pt idx="365" formatCode="0.000">
                  <c:v>-0.127</c:v>
                </c:pt>
                <c:pt idx="366" formatCode="0.000">
                  <c:v>-0.127</c:v>
                </c:pt>
                <c:pt idx="367" formatCode="0.000">
                  <c:v>-0.128</c:v>
                </c:pt>
                <c:pt idx="368" formatCode="0.000">
                  <c:v>-0.129</c:v>
                </c:pt>
                <c:pt idx="369" formatCode="0.000">
                  <c:v>-0.13</c:v>
                </c:pt>
                <c:pt idx="370" formatCode="0.000">
                  <c:v>-0.13200000000000001</c:v>
                </c:pt>
                <c:pt idx="371" formatCode="0.000">
                  <c:v>-0.13400000000000001</c:v>
                </c:pt>
                <c:pt idx="372" formatCode="0.000">
                  <c:v>-0.13600000000000001</c:v>
                </c:pt>
                <c:pt idx="373" formatCode="0.000">
                  <c:v>-0.13800000000000001</c:v>
                </c:pt>
                <c:pt idx="374" formatCode="0.000">
                  <c:v>-0.14000000000000001</c:v>
                </c:pt>
                <c:pt idx="375" formatCode="0.000">
                  <c:v>-0.14099999999999999</c:v>
                </c:pt>
                <c:pt idx="376" formatCode="0.000">
                  <c:v>-0.14199999999999999</c:v>
                </c:pt>
                <c:pt idx="377" formatCode="0.000">
                  <c:v>-0.14299999999999999</c:v>
                </c:pt>
                <c:pt idx="378" formatCode="0.000">
                  <c:v>-0.14299999999999999</c:v>
                </c:pt>
                <c:pt idx="379" formatCode="0.000">
                  <c:v>-0.14399999999999999</c:v>
                </c:pt>
                <c:pt idx="380" formatCode="0.000">
                  <c:v>-0.14399999999999999</c:v>
                </c:pt>
                <c:pt idx="381" formatCode="0.000">
                  <c:v>-0.14299999999999999</c:v>
                </c:pt>
                <c:pt idx="382" formatCode="0.000">
                  <c:v>-0.14299999999999999</c:v>
                </c:pt>
                <c:pt idx="383" formatCode="0.000">
                  <c:v>-0.14299999999999999</c:v>
                </c:pt>
                <c:pt idx="384" formatCode="0.000">
                  <c:v>-0.14199999999999999</c:v>
                </c:pt>
                <c:pt idx="385" formatCode="0.000">
                  <c:v>-0.14199999999999999</c:v>
                </c:pt>
                <c:pt idx="386" formatCode="0.000">
                  <c:v>-0.14099999999999999</c:v>
                </c:pt>
                <c:pt idx="387" formatCode="0.000">
                  <c:v>-0.14000000000000001</c:v>
                </c:pt>
                <c:pt idx="388" formatCode="0.000">
                  <c:v>-0.13900000000000001</c:v>
                </c:pt>
                <c:pt idx="389" formatCode="0.000">
                  <c:v>-0.13800000000000001</c:v>
                </c:pt>
                <c:pt idx="390" formatCode="0.000">
                  <c:v>-0.13700000000000001</c:v>
                </c:pt>
                <c:pt idx="391" formatCode="0.000">
                  <c:v>-0.13600000000000001</c:v>
                </c:pt>
                <c:pt idx="392" formatCode="0.000">
                  <c:v>-0.13500000000000001</c:v>
                </c:pt>
                <c:pt idx="393" formatCode="0.000">
                  <c:v>-0.13400000000000001</c:v>
                </c:pt>
                <c:pt idx="394" formatCode="0.000">
                  <c:v>-0.13300000000000001</c:v>
                </c:pt>
                <c:pt idx="395" formatCode="0.000">
                  <c:v>-0.13200000000000001</c:v>
                </c:pt>
                <c:pt idx="396" formatCode="0.000">
                  <c:v>-0.13100000000000001</c:v>
                </c:pt>
                <c:pt idx="397" formatCode="0.000">
                  <c:v>-0.13</c:v>
                </c:pt>
                <c:pt idx="398" formatCode="0.000">
                  <c:v>-0.129</c:v>
                </c:pt>
                <c:pt idx="399" formatCode="0.000">
                  <c:v>-0.127</c:v>
                </c:pt>
                <c:pt idx="400" formatCode="0.000">
                  <c:v>-0.126</c:v>
                </c:pt>
                <c:pt idx="401" formatCode="0.000">
                  <c:v>-0.125</c:v>
                </c:pt>
                <c:pt idx="402" formatCode="0.000">
                  <c:v>-0.124</c:v>
                </c:pt>
                <c:pt idx="403" formatCode="0.000">
                  <c:v>-0.123</c:v>
                </c:pt>
                <c:pt idx="404" formatCode="0.000">
                  <c:v>-0.122</c:v>
                </c:pt>
                <c:pt idx="405" formatCode="0.000">
                  <c:v>-0.121</c:v>
                </c:pt>
                <c:pt idx="406" formatCode="0.000">
                  <c:v>-0.12</c:v>
                </c:pt>
                <c:pt idx="407" formatCode="0.000">
                  <c:v>-0.11799999999999999</c:v>
                </c:pt>
                <c:pt idx="408" formatCode="0.000">
                  <c:v>-0.11700000000000001</c:v>
                </c:pt>
                <c:pt idx="409" formatCode="0.000">
                  <c:v>-0.115</c:v>
                </c:pt>
                <c:pt idx="410" formatCode="0.000">
                  <c:v>-0.113</c:v>
                </c:pt>
                <c:pt idx="411" formatCode="0.000">
                  <c:v>-0.112</c:v>
                </c:pt>
                <c:pt idx="412" formatCode="0.000">
                  <c:v>-0.11</c:v>
                </c:pt>
                <c:pt idx="413" formatCode="0.000">
                  <c:v>-0.108</c:v>
                </c:pt>
                <c:pt idx="414" formatCode="0.000">
                  <c:v>-0.106</c:v>
                </c:pt>
                <c:pt idx="415" formatCode="0.000">
                  <c:v>-0.104</c:v>
                </c:pt>
                <c:pt idx="416" formatCode="0.000">
                  <c:v>-0.10199999999999999</c:v>
                </c:pt>
                <c:pt idx="417" formatCode="0.000">
                  <c:v>-0.10100000000000001</c:v>
                </c:pt>
                <c:pt idx="418" formatCode="0.000">
                  <c:v>-9.9099999999999994E-2</c:v>
                </c:pt>
                <c:pt idx="419" formatCode="0.000">
                  <c:v>-9.7900000000000001E-2</c:v>
                </c:pt>
                <c:pt idx="420" formatCode="0.000">
                  <c:v>-9.6699999999999994E-2</c:v>
                </c:pt>
                <c:pt idx="421" formatCode="0.000">
                  <c:v>-9.5799999999999996E-2</c:v>
                </c:pt>
                <c:pt idx="422" formatCode="0.000">
                  <c:v>-9.4899999999999998E-2</c:v>
                </c:pt>
                <c:pt idx="423" formatCode="0.000">
                  <c:v>-9.4200000000000006E-2</c:v>
                </c:pt>
                <c:pt idx="424" formatCode="0.000">
                  <c:v>-9.3600000000000003E-2</c:v>
                </c:pt>
                <c:pt idx="425" formatCode="0.000">
                  <c:v>-9.2999999999999999E-2</c:v>
                </c:pt>
                <c:pt idx="426" formatCode="0.000">
                  <c:v>-9.2399999999999996E-2</c:v>
                </c:pt>
                <c:pt idx="427" formatCode="0.000">
                  <c:v>-9.1800000000000007E-2</c:v>
                </c:pt>
                <c:pt idx="428" formatCode="0.000">
                  <c:v>-9.1200000000000003E-2</c:v>
                </c:pt>
                <c:pt idx="429" formatCode="0.000">
                  <c:v>-9.0499999999999997E-2</c:v>
                </c:pt>
                <c:pt idx="430" formatCode="0.000">
                  <c:v>-8.9700000000000002E-2</c:v>
                </c:pt>
                <c:pt idx="431" formatCode="0.000">
                  <c:v>-8.8900000000000007E-2</c:v>
                </c:pt>
                <c:pt idx="432" formatCode="0.000">
                  <c:v>-8.7999999999999995E-2</c:v>
                </c:pt>
                <c:pt idx="433" formatCode="0.000">
                  <c:v>-8.6999999999999994E-2</c:v>
                </c:pt>
                <c:pt idx="434" formatCode="0.000">
                  <c:v>-8.6099999999999996E-2</c:v>
                </c:pt>
                <c:pt idx="435" formatCode="0.000">
                  <c:v>-8.5199999999999998E-2</c:v>
                </c:pt>
                <c:pt idx="436" formatCode="0.000">
                  <c:v>-8.4500000000000006E-2</c:v>
                </c:pt>
                <c:pt idx="437" formatCode="0.000">
                  <c:v>-8.4000000000000005E-2</c:v>
                </c:pt>
                <c:pt idx="438" formatCode="0.000">
                  <c:v>-8.3900000000000002E-2</c:v>
                </c:pt>
                <c:pt idx="439" formatCode="0.000">
                  <c:v>-8.4000000000000005E-2</c:v>
                </c:pt>
                <c:pt idx="440" formatCode="0.000">
                  <c:v>-8.4400000000000003E-2</c:v>
                </c:pt>
                <c:pt idx="441" formatCode="0.000">
                  <c:v>-8.5199999999999998E-2</c:v>
                </c:pt>
                <c:pt idx="442" formatCode="0.000">
                  <c:v>-8.6400000000000005E-2</c:v>
                </c:pt>
                <c:pt idx="443" formatCode="0.000">
                  <c:v>-8.77E-2</c:v>
                </c:pt>
                <c:pt idx="444" formatCode="0.000">
                  <c:v>-8.9300000000000004E-2</c:v>
                </c:pt>
                <c:pt idx="445" formatCode="0.000">
                  <c:v>-9.0899999999999995E-2</c:v>
                </c:pt>
                <c:pt idx="446" formatCode="0.000">
                  <c:v>-9.2600000000000002E-2</c:v>
                </c:pt>
                <c:pt idx="447" formatCode="0.000">
                  <c:v>-9.4100000000000003E-2</c:v>
                </c:pt>
                <c:pt idx="448" formatCode="0.000">
                  <c:v>-9.5500000000000002E-2</c:v>
                </c:pt>
                <c:pt idx="449" formatCode="0.000">
                  <c:v>-9.6699999999999994E-2</c:v>
                </c:pt>
                <c:pt idx="450" formatCode="0.000">
                  <c:v>-9.7500000000000003E-2</c:v>
                </c:pt>
                <c:pt idx="451" formatCode="0.000">
                  <c:v>-9.8000000000000004E-2</c:v>
                </c:pt>
                <c:pt idx="452" formatCode="0.000">
                  <c:v>-9.8100000000000007E-2</c:v>
                </c:pt>
                <c:pt idx="453" formatCode="0.000">
                  <c:v>-9.8000000000000004E-2</c:v>
                </c:pt>
                <c:pt idx="454" formatCode="0.000">
                  <c:v>-9.7500000000000003E-2</c:v>
                </c:pt>
                <c:pt idx="455" formatCode="0.000">
                  <c:v>-9.69E-2</c:v>
                </c:pt>
                <c:pt idx="456" formatCode="0.000">
                  <c:v>-9.6000000000000002E-2</c:v>
                </c:pt>
                <c:pt idx="457" formatCode="0.000">
                  <c:v>-9.4799999999999995E-2</c:v>
                </c:pt>
                <c:pt idx="458" formatCode="0.000">
                  <c:v>-9.3600000000000003E-2</c:v>
                </c:pt>
                <c:pt idx="459" formatCode="0.000">
                  <c:v>-9.2299999999999993E-2</c:v>
                </c:pt>
                <c:pt idx="460" formatCode="0.000">
                  <c:v>-9.11E-2</c:v>
                </c:pt>
                <c:pt idx="461" formatCode="0.000">
                  <c:v>-8.9899999999999994E-2</c:v>
                </c:pt>
                <c:pt idx="462" formatCode="0.000">
                  <c:v>-8.8800000000000004E-2</c:v>
                </c:pt>
                <c:pt idx="463" formatCode="0.000">
                  <c:v>-8.7900000000000006E-2</c:v>
                </c:pt>
                <c:pt idx="464" formatCode="0.000">
                  <c:v>-8.7300000000000003E-2</c:v>
                </c:pt>
                <c:pt idx="465" formatCode="0.000">
                  <c:v>-8.6999999999999994E-2</c:v>
                </c:pt>
                <c:pt idx="466" formatCode="0.000">
                  <c:v>-8.6900000000000005E-2</c:v>
                </c:pt>
                <c:pt idx="467" formatCode="0.000">
                  <c:v>-8.6900000000000005E-2</c:v>
                </c:pt>
                <c:pt idx="468" formatCode="0.000">
                  <c:v>-8.7099999999999997E-2</c:v>
                </c:pt>
                <c:pt idx="469" formatCode="0.000">
                  <c:v>-8.7300000000000003E-2</c:v>
                </c:pt>
                <c:pt idx="470" formatCode="0.000">
                  <c:v>-8.7599999999999997E-2</c:v>
                </c:pt>
                <c:pt idx="471" formatCode="0.000">
                  <c:v>-8.7800000000000003E-2</c:v>
                </c:pt>
                <c:pt idx="472" formatCode="0.000">
                  <c:v>-8.7999999999999995E-2</c:v>
                </c:pt>
                <c:pt idx="473" formatCode="0.000">
                  <c:v>-8.8099999999999998E-2</c:v>
                </c:pt>
                <c:pt idx="474" formatCode="0.000">
                  <c:v>-8.8099999999999998E-2</c:v>
                </c:pt>
                <c:pt idx="475" formatCode="0.000">
                  <c:v>-8.8200000000000001E-2</c:v>
                </c:pt>
                <c:pt idx="476" formatCode="0.000">
                  <c:v>-8.8099999999999998E-2</c:v>
                </c:pt>
                <c:pt idx="477" formatCode="0.000">
                  <c:v>-8.8099999999999998E-2</c:v>
                </c:pt>
                <c:pt idx="478" formatCode="0.000">
                  <c:v>-8.7999999999999995E-2</c:v>
                </c:pt>
                <c:pt idx="479" formatCode="0.000">
                  <c:v>-8.7999999999999995E-2</c:v>
                </c:pt>
                <c:pt idx="480" formatCode="0.000">
                  <c:v>-8.7999999999999995E-2</c:v>
                </c:pt>
                <c:pt idx="481" formatCode="0.000">
                  <c:v>-8.7999999999999995E-2</c:v>
                </c:pt>
                <c:pt idx="482" formatCode="0.000">
                  <c:v>-8.8099999999999998E-2</c:v>
                </c:pt>
                <c:pt idx="483" formatCode="0.000">
                  <c:v>-8.8200000000000001E-2</c:v>
                </c:pt>
                <c:pt idx="484" formatCode="0.000">
                  <c:v>-8.8300000000000003E-2</c:v>
                </c:pt>
                <c:pt idx="485" formatCode="0.000">
                  <c:v>-8.8400000000000006E-2</c:v>
                </c:pt>
                <c:pt idx="486" formatCode="0.000">
                  <c:v>-8.8499999999999995E-2</c:v>
                </c:pt>
                <c:pt idx="487" formatCode="0.000">
                  <c:v>-8.8599999999999998E-2</c:v>
                </c:pt>
                <c:pt idx="488" formatCode="0.000">
                  <c:v>-8.8700000000000001E-2</c:v>
                </c:pt>
                <c:pt idx="489" formatCode="0.000">
                  <c:v>-8.8700000000000001E-2</c:v>
                </c:pt>
                <c:pt idx="490" formatCode="0.000">
                  <c:v>-8.8800000000000004E-2</c:v>
                </c:pt>
                <c:pt idx="491" formatCode="0.000">
                  <c:v>-8.8900000000000007E-2</c:v>
                </c:pt>
                <c:pt idx="492" formatCode="0.000">
                  <c:v>-8.8999999999999996E-2</c:v>
                </c:pt>
                <c:pt idx="493" formatCode="0.000">
                  <c:v>-8.9099999999999999E-2</c:v>
                </c:pt>
                <c:pt idx="494" formatCode="0.000">
                  <c:v>-8.9300000000000004E-2</c:v>
                </c:pt>
                <c:pt idx="495" formatCode="0.000">
                  <c:v>-8.9499999999999996E-2</c:v>
                </c:pt>
                <c:pt idx="496" formatCode="0.000">
                  <c:v>-8.9800000000000005E-2</c:v>
                </c:pt>
                <c:pt idx="497" formatCode="0.000">
                  <c:v>-9.0200000000000002E-2</c:v>
                </c:pt>
                <c:pt idx="498" formatCode="0.000">
                  <c:v>-9.06E-2</c:v>
                </c:pt>
                <c:pt idx="499" formatCode="0.000">
                  <c:v>-9.0999999999999998E-2</c:v>
                </c:pt>
                <c:pt idx="500" formatCode="0.000">
                  <c:v>-9.1399999999999995E-2</c:v>
                </c:pt>
                <c:pt idx="501" formatCode="0.000">
                  <c:v>-9.1800000000000007E-2</c:v>
                </c:pt>
                <c:pt idx="502" formatCode="0.000">
                  <c:v>-9.2200000000000004E-2</c:v>
                </c:pt>
                <c:pt idx="503" formatCode="0.000">
                  <c:v>-9.2600000000000002E-2</c:v>
                </c:pt>
                <c:pt idx="504" formatCode="0.000">
                  <c:v>-9.2899999999999996E-2</c:v>
                </c:pt>
                <c:pt idx="505" formatCode="0.000">
                  <c:v>-9.3100000000000002E-2</c:v>
                </c:pt>
                <c:pt idx="506" formatCode="0.000">
                  <c:v>-9.3399999999999997E-2</c:v>
                </c:pt>
                <c:pt idx="507" formatCode="0.000">
                  <c:v>-9.35E-2</c:v>
                </c:pt>
                <c:pt idx="508" formatCode="0.000">
                  <c:v>-9.3700000000000006E-2</c:v>
                </c:pt>
                <c:pt idx="509" formatCode="0.000">
                  <c:v>-9.3799999999999994E-2</c:v>
                </c:pt>
                <c:pt idx="510" formatCode="0.000">
                  <c:v>-9.3799999999999994E-2</c:v>
                </c:pt>
                <c:pt idx="511" formatCode="0.000">
                  <c:v>-9.3799999999999994E-2</c:v>
                </c:pt>
                <c:pt idx="512" formatCode="0.000">
                  <c:v>-9.3799999999999994E-2</c:v>
                </c:pt>
                <c:pt idx="513" formatCode="0.000">
                  <c:v>-9.3799999999999994E-2</c:v>
                </c:pt>
                <c:pt idx="514" formatCode="0.000">
                  <c:v>-9.3799999999999994E-2</c:v>
                </c:pt>
                <c:pt idx="515" formatCode="0.000">
                  <c:v>-9.3799999999999994E-2</c:v>
                </c:pt>
                <c:pt idx="516" formatCode="0.000">
                  <c:v>-9.4E-2</c:v>
                </c:pt>
                <c:pt idx="517" formatCode="0.000">
                  <c:v>-9.4299999999999995E-2</c:v>
                </c:pt>
                <c:pt idx="518" formatCode="0.000">
                  <c:v>-9.4700000000000006E-2</c:v>
                </c:pt>
                <c:pt idx="519" formatCode="0.000">
                  <c:v>-9.5399999999999999E-2</c:v>
                </c:pt>
                <c:pt idx="520" formatCode="0.000">
                  <c:v>-9.64E-2</c:v>
                </c:pt>
                <c:pt idx="521" formatCode="0.000">
                  <c:v>-9.7500000000000003E-2</c:v>
                </c:pt>
                <c:pt idx="522" formatCode="0.000">
                  <c:v>-9.8799999999999999E-2</c:v>
                </c:pt>
                <c:pt idx="523" formatCode="0.000">
                  <c:v>-0.1</c:v>
                </c:pt>
                <c:pt idx="524" formatCode="0.000">
                  <c:v>-0.10100000000000001</c:v>
                </c:pt>
                <c:pt idx="525" formatCode="0.000">
                  <c:v>-0.10199999999999999</c:v>
                </c:pt>
                <c:pt idx="526" formatCode="0.000">
                  <c:v>-0.10299999999999999</c:v>
                </c:pt>
                <c:pt idx="527" formatCode="0.000">
                  <c:v>-0.10299999999999999</c:v>
                </c:pt>
                <c:pt idx="528" formatCode="0.000">
                  <c:v>-0.104</c:v>
                </c:pt>
                <c:pt idx="529" formatCode="0.000">
                  <c:v>-0.10299999999999999</c:v>
                </c:pt>
                <c:pt idx="530" formatCode="0.000">
                  <c:v>-0.10299999999999999</c:v>
                </c:pt>
                <c:pt idx="531" formatCode="0.000">
                  <c:v>-0.10199999999999999</c:v>
                </c:pt>
                <c:pt idx="532" formatCode="0.000">
                  <c:v>-0.10100000000000001</c:v>
                </c:pt>
                <c:pt idx="533" formatCode="0.000">
                  <c:v>-9.9500000000000005E-2</c:v>
                </c:pt>
                <c:pt idx="534" formatCode="0.000">
                  <c:v>-9.7799999999999998E-2</c:v>
                </c:pt>
                <c:pt idx="535" formatCode="0.000">
                  <c:v>-9.6000000000000002E-2</c:v>
                </c:pt>
                <c:pt idx="536" formatCode="0.000">
                  <c:v>-9.4E-2</c:v>
                </c:pt>
                <c:pt idx="537" formatCode="0.000">
                  <c:v>-9.2100000000000001E-2</c:v>
                </c:pt>
                <c:pt idx="538" formatCode="0.000">
                  <c:v>-9.0399999999999994E-2</c:v>
                </c:pt>
                <c:pt idx="539" formatCode="0.000">
                  <c:v>-8.8900000000000007E-2</c:v>
                </c:pt>
                <c:pt idx="540" formatCode="0.000">
                  <c:v>-8.77E-2</c:v>
                </c:pt>
                <c:pt idx="541" formatCode="0.000">
                  <c:v>-8.6999999999999994E-2</c:v>
                </c:pt>
                <c:pt idx="542" formatCode="0.000">
                  <c:v>-8.6599999999999996E-2</c:v>
                </c:pt>
                <c:pt idx="543" formatCode="0.000">
                  <c:v>-8.6499999999999994E-2</c:v>
                </c:pt>
                <c:pt idx="544" formatCode="0.000">
                  <c:v>-8.6599999999999996E-2</c:v>
                </c:pt>
                <c:pt idx="545" formatCode="0.000">
                  <c:v>-8.6900000000000005E-2</c:v>
                </c:pt>
                <c:pt idx="546" formatCode="0.000">
                  <c:v>-8.72E-2</c:v>
                </c:pt>
                <c:pt idx="547" formatCode="0.000">
                  <c:v>-8.7599999999999997E-2</c:v>
                </c:pt>
                <c:pt idx="548" formatCode="0.000">
                  <c:v>-8.7900000000000006E-2</c:v>
                </c:pt>
                <c:pt idx="549" formatCode="0.000">
                  <c:v>-8.8099999999999998E-2</c:v>
                </c:pt>
                <c:pt idx="550" formatCode="0.000">
                  <c:v>-8.8300000000000003E-2</c:v>
                </c:pt>
                <c:pt idx="551" formatCode="0.000">
                  <c:v>-8.8499999999999995E-2</c:v>
                </c:pt>
                <c:pt idx="552" formatCode="0.000">
                  <c:v>-8.8599999999999998E-2</c:v>
                </c:pt>
                <c:pt idx="553" formatCode="0.000">
                  <c:v>-8.8599999999999998E-2</c:v>
                </c:pt>
                <c:pt idx="554" formatCode="0.000">
                  <c:v>-8.8599999999999998E-2</c:v>
                </c:pt>
                <c:pt idx="555" formatCode="0.000">
                  <c:v>-8.8599999999999998E-2</c:v>
                </c:pt>
                <c:pt idx="556" formatCode="0.000">
                  <c:v>-8.8599999999999998E-2</c:v>
                </c:pt>
                <c:pt idx="557" formatCode="0.000">
                  <c:v>-8.8700000000000001E-2</c:v>
                </c:pt>
                <c:pt idx="558" formatCode="0.000">
                  <c:v>-8.8900000000000007E-2</c:v>
                </c:pt>
                <c:pt idx="559" formatCode="0.000">
                  <c:v>-8.9099999999999999E-2</c:v>
                </c:pt>
                <c:pt idx="560" formatCode="0.000">
                  <c:v>-8.9499999999999996E-2</c:v>
                </c:pt>
                <c:pt idx="561" formatCode="0.000">
                  <c:v>-8.9899999999999994E-2</c:v>
                </c:pt>
                <c:pt idx="562" formatCode="0.000">
                  <c:v>-9.0399999999999994E-2</c:v>
                </c:pt>
                <c:pt idx="563" formatCode="0.000">
                  <c:v>-9.0800000000000006E-2</c:v>
                </c:pt>
                <c:pt idx="564" formatCode="0.000">
                  <c:v>-9.1300000000000006E-2</c:v>
                </c:pt>
                <c:pt idx="565" formatCode="0.000">
                  <c:v>-9.1700000000000004E-2</c:v>
                </c:pt>
                <c:pt idx="566" formatCode="0.000">
                  <c:v>-9.2200000000000004E-2</c:v>
                </c:pt>
                <c:pt idx="567" formatCode="0.000">
                  <c:v>-9.2600000000000002E-2</c:v>
                </c:pt>
                <c:pt idx="568" formatCode="0.000">
                  <c:v>-9.2999999999999999E-2</c:v>
                </c:pt>
                <c:pt idx="569" formatCode="0.000">
                  <c:v>-9.3399999999999997E-2</c:v>
                </c:pt>
                <c:pt idx="570" formatCode="0.000">
                  <c:v>-9.3799999999999994E-2</c:v>
                </c:pt>
                <c:pt idx="571" formatCode="0.000">
                  <c:v>-9.4200000000000006E-2</c:v>
                </c:pt>
                <c:pt idx="572" formatCode="0.000">
                  <c:v>-9.4700000000000006E-2</c:v>
                </c:pt>
                <c:pt idx="573" formatCode="0.000">
                  <c:v>-9.5299999999999996E-2</c:v>
                </c:pt>
                <c:pt idx="574" formatCode="0.000">
                  <c:v>-9.5799999999999996E-2</c:v>
                </c:pt>
                <c:pt idx="575" formatCode="0.000">
                  <c:v>-9.6500000000000002E-2</c:v>
                </c:pt>
                <c:pt idx="576" formatCode="0.000">
                  <c:v>-9.7199999999999995E-2</c:v>
                </c:pt>
                <c:pt idx="577" formatCode="0.000">
                  <c:v>-9.7900000000000001E-2</c:v>
                </c:pt>
                <c:pt idx="578" formatCode="0.000">
                  <c:v>-9.8699999999999996E-2</c:v>
                </c:pt>
                <c:pt idx="579" formatCode="0.000">
                  <c:v>-9.9500000000000005E-2</c:v>
                </c:pt>
                <c:pt idx="580" formatCode="0.000">
                  <c:v>-0.1</c:v>
                </c:pt>
                <c:pt idx="581" formatCode="0.000">
                  <c:v>-0.10100000000000001</c:v>
                </c:pt>
                <c:pt idx="582" formatCode="0.000">
                  <c:v>-0.10199999999999999</c:v>
                </c:pt>
                <c:pt idx="583" formatCode="0.000">
                  <c:v>-0.10299999999999999</c:v>
                </c:pt>
                <c:pt idx="584" formatCode="0.000">
                  <c:v>-0.10299999999999999</c:v>
                </c:pt>
                <c:pt idx="585" formatCode="0.000">
                  <c:v>-0.104</c:v>
                </c:pt>
                <c:pt idx="586" formatCode="0.000">
                  <c:v>-0.105</c:v>
                </c:pt>
                <c:pt idx="587" formatCode="0.000">
                  <c:v>-0.105</c:v>
                </c:pt>
              </c:numCache>
            </c:numRef>
          </c:val>
          <c:smooth val="1"/>
          <c:extLst>
            <c:ext xmlns:c16="http://schemas.microsoft.com/office/drawing/2014/chart" uri="{C3380CC4-5D6E-409C-BE32-E72D297353CC}">
              <c16:uniqueId val="{00000000-1CD8-48E9-A25E-16E609D27ED5}"/>
            </c:ext>
          </c:extLst>
        </c:ser>
        <c:ser>
          <c:idx val="1"/>
          <c:order val="1"/>
          <c:tx>
            <c:v>Workers in Bottom Half of Income Distribution</c:v>
          </c:tx>
          <c:spPr>
            <a:ln w="28575" cap="rnd">
              <a:solidFill>
                <a:schemeClr val="accent2"/>
              </a:solidFill>
              <a:round/>
            </a:ln>
            <a:effectLst/>
          </c:spPr>
          <c:marker>
            <c:symbol val="none"/>
          </c:marker>
          <c:cat>
            <c:numRef>
              <c:f>Sheet2!$A$2:$A$736</c:f>
              <c:numCache>
                <c:formatCode>m/d/yyyy</c:formatCode>
                <c:ptCount val="735"/>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43890</c:v>
                </c:pt>
                <c:pt idx="60">
                  <c:v>43891</c:v>
                </c:pt>
                <c:pt idx="61">
                  <c:v>43892</c:v>
                </c:pt>
                <c:pt idx="62">
                  <c:v>43893</c:v>
                </c:pt>
                <c:pt idx="63">
                  <c:v>43894</c:v>
                </c:pt>
                <c:pt idx="64">
                  <c:v>43895</c:v>
                </c:pt>
                <c:pt idx="65">
                  <c:v>43896</c:v>
                </c:pt>
                <c:pt idx="66">
                  <c:v>43897</c:v>
                </c:pt>
                <c:pt idx="67">
                  <c:v>43898</c:v>
                </c:pt>
                <c:pt idx="68">
                  <c:v>43899</c:v>
                </c:pt>
                <c:pt idx="69">
                  <c:v>43900</c:v>
                </c:pt>
                <c:pt idx="70">
                  <c:v>43901</c:v>
                </c:pt>
                <c:pt idx="71">
                  <c:v>43902</c:v>
                </c:pt>
                <c:pt idx="72">
                  <c:v>43903</c:v>
                </c:pt>
                <c:pt idx="73">
                  <c:v>43904</c:v>
                </c:pt>
                <c:pt idx="74">
                  <c:v>43905</c:v>
                </c:pt>
                <c:pt idx="75">
                  <c:v>43906</c:v>
                </c:pt>
                <c:pt idx="76">
                  <c:v>43907</c:v>
                </c:pt>
                <c:pt idx="77">
                  <c:v>43908</c:v>
                </c:pt>
                <c:pt idx="78">
                  <c:v>43909</c:v>
                </c:pt>
                <c:pt idx="79">
                  <c:v>43910</c:v>
                </c:pt>
                <c:pt idx="80">
                  <c:v>43911</c:v>
                </c:pt>
                <c:pt idx="81">
                  <c:v>43912</c:v>
                </c:pt>
                <c:pt idx="82">
                  <c:v>43913</c:v>
                </c:pt>
                <c:pt idx="83">
                  <c:v>43914</c:v>
                </c:pt>
                <c:pt idx="84">
                  <c:v>43915</c:v>
                </c:pt>
                <c:pt idx="85">
                  <c:v>43916</c:v>
                </c:pt>
                <c:pt idx="86">
                  <c:v>43917</c:v>
                </c:pt>
                <c:pt idx="87">
                  <c:v>43918</c:v>
                </c:pt>
                <c:pt idx="88">
                  <c:v>43919</c:v>
                </c:pt>
                <c:pt idx="89">
                  <c:v>43920</c:v>
                </c:pt>
                <c:pt idx="90">
                  <c:v>43921</c:v>
                </c:pt>
                <c:pt idx="91">
                  <c:v>43922</c:v>
                </c:pt>
                <c:pt idx="92">
                  <c:v>43923</c:v>
                </c:pt>
                <c:pt idx="93">
                  <c:v>43924</c:v>
                </c:pt>
                <c:pt idx="94">
                  <c:v>43925</c:v>
                </c:pt>
                <c:pt idx="95">
                  <c:v>43926</c:v>
                </c:pt>
                <c:pt idx="96">
                  <c:v>43927</c:v>
                </c:pt>
                <c:pt idx="97">
                  <c:v>43928</c:v>
                </c:pt>
                <c:pt idx="98">
                  <c:v>43929</c:v>
                </c:pt>
                <c:pt idx="99">
                  <c:v>43930</c:v>
                </c:pt>
                <c:pt idx="100">
                  <c:v>43931</c:v>
                </c:pt>
                <c:pt idx="101">
                  <c:v>43932</c:v>
                </c:pt>
                <c:pt idx="102">
                  <c:v>43933</c:v>
                </c:pt>
                <c:pt idx="103">
                  <c:v>43934</c:v>
                </c:pt>
                <c:pt idx="104">
                  <c:v>43935</c:v>
                </c:pt>
                <c:pt idx="105">
                  <c:v>43936</c:v>
                </c:pt>
                <c:pt idx="106">
                  <c:v>43937</c:v>
                </c:pt>
                <c:pt idx="107">
                  <c:v>43938</c:v>
                </c:pt>
                <c:pt idx="108">
                  <c:v>43939</c:v>
                </c:pt>
                <c:pt idx="109">
                  <c:v>43940</c:v>
                </c:pt>
                <c:pt idx="110">
                  <c:v>43941</c:v>
                </c:pt>
                <c:pt idx="111">
                  <c:v>43942</c:v>
                </c:pt>
                <c:pt idx="112">
                  <c:v>43943</c:v>
                </c:pt>
                <c:pt idx="113">
                  <c:v>43944</c:v>
                </c:pt>
                <c:pt idx="114">
                  <c:v>43945</c:v>
                </c:pt>
                <c:pt idx="115">
                  <c:v>43946</c:v>
                </c:pt>
                <c:pt idx="116">
                  <c:v>43947</c:v>
                </c:pt>
                <c:pt idx="117">
                  <c:v>43948</c:v>
                </c:pt>
                <c:pt idx="118">
                  <c:v>43949</c:v>
                </c:pt>
                <c:pt idx="119">
                  <c:v>43950</c:v>
                </c:pt>
                <c:pt idx="120">
                  <c:v>43951</c:v>
                </c:pt>
                <c:pt idx="121">
                  <c:v>43952</c:v>
                </c:pt>
                <c:pt idx="122">
                  <c:v>43953</c:v>
                </c:pt>
                <c:pt idx="123">
                  <c:v>43954</c:v>
                </c:pt>
                <c:pt idx="124">
                  <c:v>43955</c:v>
                </c:pt>
                <c:pt idx="125">
                  <c:v>43956</c:v>
                </c:pt>
                <c:pt idx="126">
                  <c:v>43957</c:v>
                </c:pt>
                <c:pt idx="127">
                  <c:v>43958</c:v>
                </c:pt>
                <c:pt idx="128">
                  <c:v>43959</c:v>
                </c:pt>
                <c:pt idx="129">
                  <c:v>43960</c:v>
                </c:pt>
                <c:pt idx="130">
                  <c:v>43961</c:v>
                </c:pt>
                <c:pt idx="131">
                  <c:v>43962</c:v>
                </c:pt>
                <c:pt idx="132">
                  <c:v>43963</c:v>
                </c:pt>
                <c:pt idx="133">
                  <c:v>43964</c:v>
                </c:pt>
                <c:pt idx="134">
                  <c:v>43965</c:v>
                </c:pt>
                <c:pt idx="135">
                  <c:v>43966</c:v>
                </c:pt>
                <c:pt idx="136">
                  <c:v>43967</c:v>
                </c:pt>
                <c:pt idx="137">
                  <c:v>43968</c:v>
                </c:pt>
                <c:pt idx="138">
                  <c:v>43969</c:v>
                </c:pt>
                <c:pt idx="139">
                  <c:v>43970</c:v>
                </c:pt>
                <c:pt idx="140">
                  <c:v>43971</c:v>
                </c:pt>
                <c:pt idx="141">
                  <c:v>43972</c:v>
                </c:pt>
                <c:pt idx="142">
                  <c:v>43973</c:v>
                </c:pt>
                <c:pt idx="143">
                  <c:v>43974</c:v>
                </c:pt>
                <c:pt idx="144">
                  <c:v>43975</c:v>
                </c:pt>
                <c:pt idx="145">
                  <c:v>43976</c:v>
                </c:pt>
                <c:pt idx="146">
                  <c:v>43977</c:v>
                </c:pt>
                <c:pt idx="147">
                  <c:v>43978</c:v>
                </c:pt>
                <c:pt idx="148">
                  <c:v>43979</c:v>
                </c:pt>
                <c:pt idx="149">
                  <c:v>43980</c:v>
                </c:pt>
                <c:pt idx="150">
                  <c:v>43981</c:v>
                </c:pt>
                <c:pt idx="151">
                  <c:v>43982</c:v>
                </c:pt>
                <c:pt idx="152">
                  <c:v>43983</c:v>
                </c:pt>
                <c:pt idx="153">
                  <c:v>43984</c:v>
                </c:pt>
                <c:pt idx="154">
                  <c:v>43985</c:v>
                </c:pt>
                <c:pt idx="155">
                  <c:v>43986</c:v>
                </c:pt>
                <c:pt idx="156">
                  <c:v>43987</c:v>
                </c:pt>
                <c:pt idx="157">
                  <c:v>43988</c:v>
                </c:pt>
                <c:pt idx="158">
                  <c:v>43989</c:v>
                </c:pt>
                <c:pt idx="159">
                  <c:v>43990</c:v>
                </c:pt>
                <c:pt idx="160">
                  <c:v>43991</c:v>
                </c:pt>
                <c:pt idx="161">
                  <c:v>43992</c:v>
                </c:pt>
                <c:pt idx="162">
                  <c:v>43993</c:v>
                </c:pt>
                <c:pt idx="163">
                  <c:v>43994</c:v>
                </c:pt>
                <c:pt idx="164">
                  <c:v>43995</c:v>
                </c:pt>
                <c:pt idx="165">
                  <c:v>43996</c:v>
                </c:pt>
                <c:pt idx="166">
                  <c:v>43997</c:v>
                </c:pt>
                <c:pt idx="167">
                  <c:v>43998</c:v>
                </c:pt>
                <c:pt idx="168">
                  <c:v>43999</c:v>
                </c:pt>
                <c:pt idx="169">
                  <c:v>44000</c:v>
                </c:pt>
                <c:pt idx="170">
                  <c:v>44001</c:v>
                </c:pt>
                <c:pt idx="171">
                  <c:v>44002</c:v>
                </c:pt>
                <c:pt idx="172">
                  <c:v>44003</c:v>
                </c:pt>
                <c:pt idx="173">
                  <c:v>44004</c:v>
                </c:pt>
                <c:pt idx="174">
                  <c:v>44005</c:v>
                </c:pt>
                <c:pt idx="175">
                  <c:v>44006</c:v>
                </c:pt>
                <c:pt idx="176">
                  <c:v>44007</c:v>
                </c:pt>
                <c:pt idx="177">
                  <c:v>44008</c:v>
                </c:pt>
                <c:pt idx="178">
                  <c:v>44009</c:v>
                </c:pt>
                <c:pt idx="179">
                  <c:v>44010</c:v>
                </c:pt>
                <c:pt idx="180">
                  <c:v>44011</c:v>
                </c:pt>
                <c:pt idx="181">
                  <c:v>44012</c:v>
                </c:pt>
                <c:pt idx="182">
                  <c:v>44013</c:v>
                </c:pt>
                <c:pt idx="183">
                  <c:v>44014</c:v>
                </c:pt>
                <c:pt idx="184">
                  <c:v>44015</c:v>
                </c:pt>
                <c:pt idx="185">
                  <c:v>44016</c:v>
                </c:pt>
                <c:pt idx="186">
                  <c:v>44017</c:v>
                </c:pt>
                <c:pt idx="187">
                  <c:v>44018</c:v>
                </c:pt>
                <c:pt idx="188">
                  <c:v>44019</c:v>
                </c:pt>
                <c:pt idx="189">
                  <c:v>44020</c:v>
                </c:pt>
                <c:pt idx="190">
                  <c:v>44021</c:v>
                </c:pt>
                <c:pt idx="191">
                  <c:v>44022</c:v>
                </c:pt>
                <c:pt idx="192">
                  <c:v>44023</c:v>
                </c:pt>
                <c:pt idx="193">
                  <c:v>44024</c:v>
                </c:pt>
                <c:pt idx="194">
                  <c:v>44025</c:v>
                </c:pt>
                <c:pt idx="195">
                  <c:v>44026</c:v>
                </c:pt>
                <c:pt idx="196">
                  <c:v>44027</c:v>
                </c:pt>
                <c:pt idx="197">
                  <c:v>44028</c:v>
                </c:pt>
                <c:pt idx="198">
                  <c:v>44029</c:v>
                </c:pt>
                <c:pt idx="199">
                  <c:v>44030</c:v>
                </c:pt>
                <c:pt idx="200">
                  <c:v>44031</c:v>
                </c:pt>
                <c:pt idx="201">
                  <c:v>44032</c:v>
                </c:pt>
                <c:pt idx="202">
                  <c:v>44033</c:v>
                </c:pt>
                <c:pt idx="203">
                  <c:v>44034</c:v>
                </c:pt>
                <c:pt idx="204">
                  <c:v>44035</c:v>
                </c:pt>
                <c:pt idx="205">
                  <c:v>44036</c:v>
                </c:pt>
                <c:pt idx="206">
                  <c:v>44037</c:v>
                </c:pt>
                <c:pt idx="207">
                  <c:v>44038</c:v>
                </c:pt>
                <c:pt idx="208">
                  <c:v>44039</c:v>
                </c:pt>
                <c:pt idx="209">
                  <c:v>44040</c:v>
                </c:pt>
                <c:pt idx="210">
                  <c:v>44041</c:v>
                </c:pt>
                <c:pt idx="211">
                  <c:v>44042</c:v>
                </c:pt>
                <c:pt idx="212">
                  <c:v>44043</c:v>
                </c:pt>
                <c:pt idx="213">
                  <c:v>44044</c:v>
                </c:pt>
                <c:pt idx="214">
                  <c:v>44045</c:v>
                </c:pt>
                <c:pt idx="215">
                  <c:v>44046</c:v>
                </c:pt>
                <c:pt idx="216">
                  <c:v>44047</c:v>
                </c:pt>
                <c:pt idx="217">
                  <c:v>44048</c:v>
                </c:pt>
                <c:pt idx="218">
                  <c:v>44049</c:v>
                </c:pt>
                <c:pt idx="219">
                  <c:v>44050</c:v>
                </c:pt>
                <c:pt idx="220">
                  <c:v>44051</c:v>
                </c:pt>
                <c:pt idx="221">
                  <c:v>44052</c:v>
                </c:pt>
                <c:pt idx="222">
                  <c:v>44053</c:v>
                </c:pt>
                <c:pt idx="223">
                  <c:v>44054</c:v>
                </c:pt>
                <c:pt idx="224">
                  <c:v>44055</c:v>
                </c:pt>
                <c:pt idx="225">
                  <c:v>44056</c:v>
                </c:pt>
                <c:pt idx="226">
                  <c:v>44057</c:v>
                </c:pt>
                <c:pt idx="227">
                  <c:v>44058</c:v>
                </c:pt>
                <c:pt idx="228">
                  <c:v>44059</c:v>
                </c:pt>
                <c:pt idx="229">
                  <c:v>44060</c:v>
                </c:pt>
                <c:pt idx="230">
                  <c:v>44061</c:v>
                </c:pt>
                <c:pt idx="231">
                  <c:v>44062</c:v>
                </c:pt>
                <c:pt idx="232">
                  <c:v>44063</c:v>
                </c:pt>
                <c:pt idx="233">
                  <c:v>44064</c:v>
                </c:pt>
                <c:pt idx="234">
                  <c:v>44065</c:v>
                </c:pt>
                <c:pt idx="235">
                  <c:v>44066</c:v>
                </c:pt>
                <c:pt idx="236">
                  <c:v>44067</c:v>
                </c:pt>
                <c:pt idx="237">
                  <c:v>44068</c:v>
                </c:pt>
                <c:pt idx="238">
                  <c:v>44069</c:v>
                </c:pt>
                <c:pt idx="239">
                  <c:v>44070</c:v>
                </c:pt>
                <c:pt idx="240">
                  <c:v>44071</c:v>
                </c:pt>
                <c:pt idx="241">
                  <c:v>44072</c:v>
                </c:pt>
                <c:pt idx="242">
                  <c:v>44073</c:v>
                </c:pt>
                <c:pt idx="243">
                  <c:v>44074</c:v>
                </c:pt>
                <c:pt idx="244">
                  <c:v>44075</c:v>
                </c:pt>
                <c:pt idx="245">
                  <c:v>44076</c:v>
                </c:pt>
                <c:pt idx="246">
                  <c:v>44077</c:v>
                </c:pt>
                <c:pt idx="247">
                  <c:v>44078</c:v>
                </c:pt>
                <c:pt idx="248">
                  <c:v>44079</c:v>
                </c:pt>
                <c:pt idx="249">
                  <c:v>44080</c:v>
                </c:pt>
                <c:pt idx="250">
                  <c:v>44081</c:v>
                </c:pt>
                <c:pt idx="251">
                  <c:v>44082</c:v>
                </c:pt>
                <c:pt idx="252">
                  <c:v>44083</c:v>
                </c:pt>
                <c:pt idx="253">
                  <c:v>44084</c:v>
                </c:pt>
                <c:pt idx="254">
                  <c:v>44085</c:v>
                </c:pt>
                <c:pt idx="255">
                  <c:v>44086</c:v>
                </c:pt>
                <c:pt idx="256">
                  <c:v>44087</c:v>
                </c:pt>
                <c:pt idx="257">
                  <c:v>44088</c:v>
                </c:pt>
                <c:pt idx="258">
                  <c:v>44089</c:v>
                </c:pt>
                <c:pt idx="259">
                  <c:v>44090</c:v>
                </c:pt>
                <c:pt idx="260">
                  <c:v>44091</c:v>
                </c:pt>
                <c:pt idx="261">
                  <c:v>44092</c:v>
                </c:pt>
                <c:pt idx="262">
                  <c:v>44093</c:v>
                </c:pt>
                <c:pt idx="263">
                  <c:v>44094</c:v>
                </c:pt>
                <c:pt idx="264">
                  <c:v>44095</c:v>
                </c:pt>
                <c:pt idx="265">
                  <c:v>44096</c:v>
                </c:pt>
                <c:pt idx="266">
                  <c:v>44097</c:v>
                </c:pt>
                <c:pt idx="267">
                  <c:v>44098</c:v>
                </c:pt>
                <c:pt idx="268">
                  <c:v>44099</c:v>
                </c:pt>
                <c:pt idx="269">
                  <c:v>44100</c:v>
                </c:pt>
                <c:pt idx="270">
                  <c:v>44101</c:v>
                </c:pt>
                <c:pt idx="271">
                  <c:v>44102</c:v>
                </c:pt>
                <c:pt idx="272">
                  <c:v>44103</c:v>
                </c:pt>
                <c:pt idx="273">
                  <c:v>44104</c:v>
                </c:pt>
                <c:pt idx="274">
                  <c:v>44105</c:v>
                </c:pt>
                <c:pt idx="275">
                  <c:v>44106</c:v>
                </c:pt>
                <c:pt idx="276">
                  <c:v>44107</c:v>
                </c:pt>
                <c:pt idx="277">
                  <c:v>44108</c:v>
                </c:pt>
                <c:pt idx="278">
                  <c:v>44109</c:v>
                </c:pt>
                <c:pt idx="279">
                  <c:v>44110</c:v>
                </c:pt>
                <c:pt idx="280">
                  <c:v>44111</c:v>
                </c:pt>
                <c:pt idx="281">
                  <c:v>44112</c:v>
                </c:pt>
                <c:pt idx="282">
                  <c:v>44113</c:v>
                </c:pt>
                <c:pt idx="283">
                  <c:v>44114</c:v>
                </c:pt>
                <c:pt idx="284">
                  <c:v>44115</c:v>
                </c:pt>
                <c:pt idx="285">
                  <c:v>44116</c:v>
                </c:pt>
                <c:pt idx="286">
                  <c:v>44117</c:v>
                </c:pt>
                <c:pt idx="287">
                  <c:v>44118</c:v>
                </c:pt>
                <c:pt idx="288">
                  <c:v>44119</c:v>
                </c:pt>
                <c:pt idx="289">
                  <c:v>44120</c:v>
                </c:pt>
                <c:pt idx="290">
                  <c:v>44121</c:v>
                </c:pt>
                <c:pt idx="291">
                  <c:v>44122</c:v>
                </c:pt>
                <c:pt idx="292">
                  <c:v>44123</c:v>
                </c:pt>
                <c:pt idx="293">
                  <c:v>44124</c:v>
                </c:pt>
                <c:pt idx="294">
                  <c:v>44125</c:v>
                </c:pt>
                <c:pt idx="295">
                  <c:v>44126</c:v>
                </c:pt>
                <c:pt idx="296">
                  <c:v>44127</c:v>
                </c:pt>
                <c:pt idx="297">
                  <c:v>44128</c:v>
                </c:pt>
                <c:pt idx="298">
                  <c:v>44129</c:v>
                </c:pt>
                <c:pt idx="299">
                  <c:v>44130</c:v>
                </c:pt>
                <c:pt idx="300">
                  <c:v>44131</c:v>
                </c:pt>
                <c:pt idx="301">
                  <c:v>44132</c:v>
                </c:pt>
                <c:pt idx="302">
                  <c:v>44133</c:v>
                </c:pt>
                <c:pt idx="303">
                  <c:v>44134</c:v>
                </c:pt>
                <c:pt idx="304">
                  <c:v>44135</c:v>
                </c:pt>
                <c:pt idx="305">
                  <c:v>44136</c:v>
                </c:pt>
                <c:pt idx="306">
                  <c:v>44137</c:v>
                </c:pt>
                <c:pt idx="307">
                  <c:v>44138</c:v>
                </c:pt>
                <c:pt idx="308">
                  <c:v>44139</c:v>
                </c:pt>
                <c:pt idx="309">
                  <c:v>44140</c:v>
                </c:pt>
                <c:pt idx="310">
                  <c:v>44141</c:v>
                </c:pt>
                <c:pt idx="311">
                  <c:v>44142</c:v>
                </c:pt>
                <c:pt idx="312">
                  <c:v>44143</c:v>
                </c:pt>
                <c:pt idx="313">
                  <c:v>44144</c:v>
                </c:pt>
                <c:pt idx="314">
                  <c:v>44145</c:v>
                </c:pt>
                <c:pt idx="315">
                  <c:v>44146</c:v>
                </c:pt>
                <c:pt idx="316">
                  <c:v>44147</c:v>
                </c:pt>
                <c:pt idx="317">
                  <c:v>44148</c:v>
                </c:pt>
                <c:pt idx="318">
                  <c:v>44149</c:v>
                </c:pt>
                <c:pt idx="319">
                  <c:v>44150</c:v>
                </c:pt>
                <c:pt idx="320">
                  <c:v>44151</c:v>
                </c:pt>
                <c:pt idx="321">
                  <c:v>44152</c:v>
                </c:pt>
                <c:pt idx="322">
                  <c:v>44153</c:v>
                </c:pt>
                <c:pt idx="323">
                  <c:v>44154</c:v>
                </c:pt>
                <c:pt idx="324">
                  <c:v>44155</c:v>
                </c:pt>
                <c:pt idx="325">
                  <c:v>44156</c:v>
                </c:pt>
                <c:pt idx="326">
                  <c:v>44157</c:v>
                </c:pt>
                <c:pt idx="327">
                  <c:v>44158</c:v>
                </c:pt>
                <c:pt idx="328">
                  <c:v>44159</c:v>
                </c:pt>
                <c:pt idx="329">
                  <c:v>44160</c:v>
                </c:pt>
                <c:pt idx="330">
                  <c:v>44161</c:v>
                </c:pt>
                <c:pt idx="331">
                  <c:v>44162</c:v>
                </c:pt>
                <c:pt idx="332">
                  <c:v>44163</c:v>
                </c:pt>
                <c:pt idx="333">
                  <c:v>44164</c:v>
                </c:pt>
                <c:pt idx="334">
                  <c:v>44165</c:v>
                </c:pt>
                <c:pt idx="335">
                  <c:v>44166</c:v>
                </c:pt>
                <c:pt idx="336">
                  <c:v>44167</c:v>
                </c:pt>
                <c:pt idx="337">
                  <c:v>44168</c:v>
                </c:pt>
                <c:pt idx="338">
                  <c:v>44169</c:v>
                </c:pt>
                <c:pt idx="339">
                  <c:v>44170</c:v>
                </c:pt>
                <c:pt idx="340">
                  <c:v>44171</c:v>
                </c:pt>
                <c:pt idx="341">
                  <c:v>44172</c:v>
                </c:pt>
                <c:pt idx="342">
                  <c:v>44173</c:v>
                </c:pt>
                <c:pt idx="343">
                  <c:v>44174</c:v>
                </c:pt>
                <c:pt idx="344">
                  <c:v>44175</c:v>
                </c:pt>
                <c:pt idx="345">
                  <c:v>44176</c:v>
                </c:pt>
                <c:pt idx="346">
                  <c:v>44177</c:v>
                </c:pt>
                <c:pt idx="347">
                  <c:v>44178</c:v>
                </c:pt>
                <c:pt idx="348">
                  <c:v>44179</c:v>
                </c:pt>
                <c:pt idx="349">
                  <c:v>44180</c:v>
                </c:pt>
                <c:pt idx="350">
                  <c:v>44181</c:v>
                </c:pt>
                <c:pt idx="351">
                  <c:v>44182</c:v>
                </c:pt>
                <c:pt idx="352">
                  <c:v>44183</c:v>
                </c:pt>
                <c:pt idx="353">
                  <c:v>44184</c:v>
                </c:pt>
                <c:pt idx="354">
                  <c:v>44185</c:v>
                </c:pt>
                <c:pt idx="355">
                  <c:v>44186</c:v>
                </c:pt>
                <c:pt idx="356">
                  <c:v>44187</c:v>
                </c:pt>
                <c:pt idx="357">
                  <c:v>44188</c:v>
                </c:pt>
                <c:pt idx="358">
                  <c:v>44189</c:v>
                </c:pt>
                <c:pt idx="359">
                  <c:v>44190</c:v>
                </c:pt>
                <c:pt idx="360">
                  <c:v>44191</c:v>
                </c:pt>
                <c:pt idx="361">
                  <c:v>44192</c:v>
                </c:pt>
                <c:pt idx="362">
                  <c:v>44193</c:v>
                </c:pt>
                <c:pt idx="363">
                  <c:v>44194</c:v>
                </c:pt>
                <c:pt idx="364">
                  <c:v>44195</c:v>
                </c:pt>
                <c:pt idx="365">
                  <c:v>44196</c:v>
                </c:pt>
                <c:pt idx="366">
                  <c:v>44197</c:v>
                </c:pt>
                <c:pt idx="367">
                  <c:v>44198</c:v>
                </c:pt>
                <c:pt idx="368">
                  <c:v>44199</c:v>
                </c:pt>
                <c:pt idx="369">
                  <c:v>44200</c:v>
                </c:pt>
                <c:pt idx="370">
                  <c:v>44201</c:v>
                </c:pt>
                <c:pt idx="371">
                  <c:v>44202</c:v>
                </c:pt>
                <c:pt idx="372">
                  <c:v>44203</c:v>
                </c:pt>
                <c:pt idx="373">
                  <c:v>44204</c:v>
                </c:pt>
                <c:pt idx="374">
                  <c:v>44205</c:v>
                </c:pt>
                <c:pt idx="375">
                  <c:v>44206</c:v>
                </c:pt>
                <c:pt idx="376">
                  <c:v>44207</c:v>
                </c:pt>
                <c:pt idx="377">
                  <c:v>44208</c:v>
                </c:pt>
                <c:pt idx="378">
                  <c:v>44209</c:v>
                </c:pt>
                <c:pt idx="379">
                  <c:v>44210</c:v>
                </c:pt>
                <c:pt idx="380">
                  <c:v>44211</c:v>
                </c:pt>
                <c:pt idx="381">
                  <c:v>44212</c:v>
                </c:pt>
                <c:pt idx="382">
                  <c:v>44213</c:v>
                </c:pt>
                <c:pt idx="383">
                  <c:v>44214</c:v>
                </c:pt>
                <c:pt idx="384">
                  <c:v>44215</c:v>
                </c:pt>
                <c:pt idx="385">
                  <c:v>44216</c:v>
                </c:pt>
                <c:pt idx="386">
                  <c:v>44217</c:v>
                </c:pt>
                <c:pt idx="387">
                  <c:v>44218</c:v>
                </c:pt>
                <c:pt idx="388">
                  <c:v>44219</c:v>
                </c:pt>
                <c:pt idx="389">
                  <c:v>44220</c:v>
                </c:pt>
                <c:pt idx="390">
                  <c:v>44221</c:v>
                </c:pt>
                <c:pt idx="391">
                  <c:v>44222</c:v>
                </c:pt>
                <c:pt idx="392">
                  <c:v>44223</c:v>
                </c:pt>
                <c:pt idx="393">
                  <c:v>44224</c:v>
                </c:pt>
                <c:pt idx="394">
                  <c:v>44225</c:v>
                </c:pt>
                <c:pt idx="395">
                  <c:v>44226</c:v>
                </c:pt>
                <c:pt idx="396">
                  <c:v>44227</c:v>
                </c:pt>
                <c:pt idx="397">
                  <c:v>44228</c:v>
                </c:pt>
                <c:pt idx="398">
                  <c:v>44229</c:v>
                </c:pt>
                <c:pt idx="399">
                  <c:v>44230</c:v>
                </c:pt>
                <c:pt idx="400">
                  <c:v>44231</c:v>
                </c:pt>
                <c:pt idx="401">
                  <c:v>44232</c:v>
                </c:pt>
                <c:pt idx="402">
                  <c:v>44233</c:v>
                </c:pt>
                <c:pt idx="403">
                  <c:v>44234</c:v>
                </c:pt>
                <c:pt idx="404">
                  <c:v>44235</c:v>
                </c:pt>
                <c:pt idx="405">
                  <c:v>44236</c:v>
                </c:pt>
                <c:pt idx="406">
                  <c:v>44237</c:v>
                </c:pt>
                <c:pt idx="407">
                  <c:v>44238</c:v>
                </c:pt>
                <c:pt idx="408">
                  <c:v>44239</c:v>
                </c:pt>
                <c:pt idx="409">
                  <c:v>44240</c:v>
                </c:pt>
                <c:pt idx="410">
                  <c:v>44241</c:v>
                </c:pt>
                <c:pt idx="411">
                  <c:v>44242</c:v>
                </c:pt>
                <c:pt idx="412">
                  <c:v>44243</c:v>
                </c:pt>
                <c:pt idx="413">
                  <c:v>44244</c:v>
                </c:pt>
                <c:pt idx="414">
                  <c:v>44245</c:v>
                </c:pt>
                <c:pt idx="415">
                  <c:v>44246</c:v>
                </c:pt>
                <c:pt idx="416">
                  <c:v>44247</c:v>
                </c:pt>
                <c:pt idx="417">
                  <c:v>44248</c:v>
                </c:pt>
                <c:pt idx="418">
                  <c:v>44249</c:v>
                </c:pt>
                <c:pt idx="419">
                  <c:v>44250</c:v>
                </c:pt>
                <c:pt idx="420">
                  <c:v>44251</c:v>
                </c:pt>
                <c:pt idx="421">
                  <c:v>44252</c:v>
                </c:pt>
                <c:pt idx="422">
                  <c:v>44253</c:v>
                </c:pt>
                <c:pt idx="423">
                  <c:v>44254</c:v>
                </c:pt>
                <c:pt idx="424">
                  <c:v>44255</c:v>
                </c:pt>
                <c:pt idx="425">
                  <c:v>44256</c:v>
                </c:pt>
                <c:pt idx="426">
                  <c:v>44257</c:v>
                </c:pt>
                <c:pt idx="427">
                  <c:v>44258</c:v>
                </c:pt>
                <c:pt idx="428">
                  <c:v>44259</c:v>
                </c:pt>
                <c:pt idx="429">
                  <c:v>44260</c:v>
                </c:pt>
                <c:pt idx="430">
                  <c:v>44261</c:v>
                </c:pt>
                <c:pt idx="431">
                  <c:v>44262</c:v>
                </c:pt>
                <c:pt idx="432">
                  <c:v>44263</c:v>
                </c:pt>
                <c:pt idx="433">
                  <c:v>44264</c:v>
                </c:pt>
                <c:pt idx="434">
                  <c:v>44265</c:v>
                </c:pt>
                <c:pt idx="435">
                  <c:v>44266</c:v>
                </c:pt>
                <c:pt idx="436">
                  <c:v>44267</c:v>
                </c:pt>
                <c:pt idx="437">
                  <c:v>44268</c:v>
                </c:pt>
                <c:pt idx="438">
                  <c:v>44269</c:v>
                </c:pt>
                <c:pt idx="439">
                  <c:v>44270</c:v>
                </c:pt>
                <c:pt idx="440">
                  <c:v>44271</c:v>
                </c:pt>
                <c:pt idx="441">
                  <c:v>44272</c:v>
                </c:pt>
                <c:pt idx="442">
                  <c:v>44273</c:v>
                </c:pt>
                <c:pt idx="443">
                  <c:v>44274</c:v>
                </c:pt>
                <c:pt idx="444">
                  <c:v>44275</c:v>
                </c:pt>
                <c:pt idx="445">
                  <c:v>44276</c:v>
                </c:pt>
                <c:pt idx="446">
                  <c:v>44277</c:v>
                </c:pt>
                <c:pt idx="447">
                  <c:v>44278</c:v>
                </c:pt>
                <c:pt idx="448">
                  <c:v>44279</c:v>
                </c:pt>
                <c:pt idx="449">
                  <c:v>44280</c:v>
                </c:pt>
                <c:pt idx="450">
                  <c:v>44281</c:v>
                </c:pt>
                <c:pt idx="451">
                  <c:v>44282</c:v>
                </c:pt>
                <c:pt idx="452">
                  <c:v>44283</c:v>
                </c:pt>
                <c:pt idx="453">
                  <c:v>44284</c:v>
                </c:pt>
                <c:pt idx="454">
                  <c:v>44285</c:v>
                </c:pt>
                <c:pt idx="455">
                  <c:v>44286</c:v>
                </c:pt>
                <c:pt idx="456">
                  <c:v>44287</c:v>
                </c:pt>
                <c:pt idx="457">
                  <c:v>44288</c:v>
                </c:pt>
                <c:pt idx="458">
                  <c:v>44289</c:v>
                </c:pt>
                <c:pt idx="459">
                  <c:v>44290</c:v>
                </c:pt>
                <c:pt idx="460">
                  <c:v>44291</c:v>
                </c:pt>
                <c:pt idx="461">
                  <c:v>44292</c:v>
                </c:pt>
                <c:pt idx="462">
                  <c:v>44293</c:v>
                </c:pt>
                <c:pt idx="463">
                  <c:v>44294</c:v>
                </c:pt>
                <c:pt idx="464">
                  <c:v>44295</c:v>
                </c:pt>
                <c:pt idx="465">
                  <c:v>44296</c:v>
                </c:pt>
                <c:pt idx="466">
                  <c:v>44297</c:v>
                </c:pt>
                <c:pt idx="467">
                  <c:v>44298</c:v>
                </c:pt>
                <c:pt idx="468">
                  <c:v>44299</c:v>
                </c:pt>
                <c:pt idx="469">
                  <c:v>44300</c:v>
                </c:pt>
                <c:pt idx="470">
                  <c:v>44301</c:v>
                </c:pt>
                <c:pt idx="471">
                  <c:v>44302</c:v>
                </c:pt>
                <c:pt idx="472">
                  <c:v>44303</c:v>
                </c:pt>
                <c:pt idx="473">
                  <c:v>44304</c:v>
                </c:pt>
                <c:pt idx="474">
                  <c:v>44305</c:v>
                </c:pt>
                <c:pt idx="475">
                  <c:v>44306</c:v>
                </c:pt>
                <c:pt idx="476">
                  <c:v>44307</c:v>
                </c:pt>
                <c:pt idx="477">
                  <c:v>44308</c:v>
                </c:pt>
                <c:pt idx="478">
                  <c:v>44309</c:v>
                </c:pt>
                <c:pt idx="479">
                  <c:v>44310</c:v>
                </c:pt>
                <c:pt idx="480">
                  <c:v>44311</c:v>
                </c:pt>
                <c:pt idx="481">
                  <c:v>44312</c:v>
                </c:pt>
                <c:pt idx="482">
                  <c:v>44313</c:v>
                </c:pt>
                <c:pt idx="483">
                  <c:v>44314</c:v>
                </c:pt>
                <c:pt idx="484">
                  <c:v>44315</c:v>
                </c:pt>
                <c:pt idx="485">
                  <c:v>44316</c:v>
                </c:pt>
                <c:pt idx="486">
                  <c:v>44317</c:v>
                </c:pt>
                <c:pt idx="487">
                  <c:v>44318</c:v>
                </c:pt>
                <c:pt idx="488">
                  <c:v>44319</c:v>
                </c:pt>
                <c:pt idx="489">
                  <c:v>44320</c:v>
                </c:pt>
                <c:pt idx="490">
                  <c:v>44321</c:v>
                </c:pt>
                <c:pt idx="491">
                  <c:v>44322</c:v>
                </c:pt>
                <c:pt idx="492">
                  <c:v>44323</c:v>
                </c:pt>
                <c:pt idx="493">
                  <c:v>44324</c:v>
                </c:pt>
                <c:pt idx="494">
                  <c:v>44325</c:v>
                </c:pt>
                <c:pt idx="495">
                  <c:v>44326</c:v>
                </c:pt>
                <c:pt idx="496">
                  <c:v>44327</c:v>
                </c:pt>
                <c:pt idx="497">
                  <c:v>44328</c:v>
                </c:pt>
                <c:pt idx="498">
                  <c:v>44329</c:v>
                </c:pt>
                <c:pt idx="499">
                  <c:v>44330</c:v>
                </c:pt>
                <c:pt idx="500">
                  <c:v>44331</c:v>
                </c:pt>
                <c:pt idx="501">
                  <c:v>44332</c:v>
                </c:pt>
                <c:pt idx="502">
                  <c:v>44333</c:v>
                </c:pt>
                <c:pt idx="503">
                  <c:v>44334</c:v>
                </c:pt>
                <c:pt idx="504">
                  <c:v>44335</c:v>
                </c:pt>
                <c:pt idx="505">
                  <c:v>44336</c:v>
                </c:pt>
                <c:pt idx="506">
                  <c:v>44337</c:v>
                </c:pt>
                <c:pt idx="507">
                  <c:v>44338</c:v>
                </c:pt>
                <c:pt idx="508">
                  <c:v>44339</c:v>
                </c:pt>
                <c:pt idx="509">
                  <c:v>44340</c:v>
                </c:pt>
                <c:pt idx="510">
                  <c:v>44341</c:v>
                </c:pt>
                <c:pt idx="511">
                  <c:v>44342</c:v>
                </c:pt>
                <c:pt idx="512">
                  <c:v>44343</c:v>
                </c:pt>
                <c:pt idx="513">
                  <c:v>44344</c:v>
                </c:pt>
                <c:pt idx="514">
                  <c:v>44345</c:v>
                </c:pt>
                <c:pt idx="515">
                  <c:v>44346</c:v>
                </c:pt>
                <c:pt idx="516">
                  <c:v>44347</c:v>
                </c:pt>
                <c:pt idx="517">
                  <c:v>44348</c:v>
                </c:pt>
                <c:pt idx="518">
                  <c:v>44349</c:v>
                </c:pt>
                <c:pt idx="519">
                  <c:v>44350</c:v>
                </c:pt>
                <c:pt idx="520">
                  <c:v>44351</c:v>
                </c:pt>
                <c:pt idx="521">
                  <c:v>44352</c:v>
                </c:pt>
                <c:pt idx="522">
                  <c:v>44353</c:v>
                </c:pt>
                <c:pt idx="523">
                  <c:v>44354</c:v>
                </c:pt>
                <c:pt idx="524">
                  <c:v>44355</c:v>
                </c:pt>
                <c:pt idx="525">
                  <c:v>44356</c:v>
                </c:pt>
                <c:pt idx="526">
                  <c:v>44357</c:v>
                </c:pt>
                <c:pt idx="527">
                  <c:v>44358</c:v>
                </c:pt>
                <c:pt idx="528">
                  <c:v>44359</c:v>
                </c:pt>
                <c:pt idx="529">
                  <c:v>44360</c:v>
                </c:pt>
                <c:pt idx="530">
                  <c:v>44361</c:v>
                </c:pt>
                <c:pt idx="531">
                  <c:v>44362</c:v>
                </c:pt>
                <c:pt idx="532">
                  <c:v>44363</c:v>
                </c:pt>
                <c:pt idx="533">
                  <c:v>44364</c:v>
                </c:pt>
                <c:pt idx="534">
                  <c:v>44365</c:v>
                </c:pt>
                <c:pt idx="535">
                  <c:v>44366</c:v>
                </c:pt>
                <c:pt idx="536">
                  <c:v>44367</c:v>
                </c:pt>
                <c:pt idx="537">
                  <c:v>44368</c:v>
                </c:pt>
                <c:pt idx="538">
                  <c:v>44369</c:v>
                </c:pt>
                <c:pt idx="539">
                  <c:v>44370</c:v>
                </c:pt>
                <c:pt idx="540">
                  <c:v>44371</c:v>
                </c:pt>
                <c:pt idx="541">
                  <c:v>44372</c:v>
                </c:pt>
                <c:pt idx="542">
                  <c:v>44373</c:v>
                </c:pt>
                <c:pt idx="543">
                  <c:v>44374</c:v>
                </c:pt>
                <c:pt idx="544">
                  <c:v>44375</c:v>
                </c:pt>
                <c:pt idx="545">
                  <c:v>44376</c:v>
                </c:pt>
                <c:pt idx="546">
                  <c:v>44377</c:v>
                </c:pt>
                <c:pt idx="547">
                  <c:v>44378</c:v>
                </c:pt>
                <c:pt idx="548">
                  <c:v>44379</c:v>
                </c:pt>
                <c:pt idx="549">
                  <c:v>44380</c:v>
                </c:pt>
                <c:pt idx="550">
                  <c:v>44381</c:v>
                </c:pt>
                <c:pt idx="551">
                  <c:v>44382</c:v>
                </c:pt>
                <c:pt idx="552">
                  <c:v>44383</c:v>
                </c:pt>
                <c:pt idx="553">
                  <c:v>44384</c:v>
                </c:pt>
                <c:pt idx="554">
                  <c:v>44385</c:v>
                </c:pt>
                <c:pt idx="555">
                  <c:v>44386</c:v>
                </c:pt>
                <c:pt idx="556">
                  <c:v>44387</c:v>
                </c:pt>
                <c:pt idx="557">
                  <c:v>44388</c:v>
                </c:pt>
                <c:pt idx="558">
                  <c:v>44389</c:v>
                </c:pt>
                <c:pt idx="559">
                  <c:v>44390</c:v>
                </c:pt>
                <c:pt idx="560">
                  <c:v>44391</c:v>
                </c:pt>
                <c:pt idx="561">
                  <c:v>44392</c:v>
                </c:pt>
                <c:pt idx="562">
                  <c:v>44393</c:v>
                </c:pt>
                <c:pt idx="563">
                  <c:v>44394</c:v>
                </c:pt>
                <c:pt idx="564">
                  <c:v>44395</c:v>
                </c:pt>
                <c:pt idx="565">
                  <c:v>44396</c:v>
                </c:pt>
                <c:pt idx="566">
                  <c:v>44397</c:v>
                </c:pt>
                <c:pt idx="567">
                  <c:v>44398</c:v>
                </c:pt>
                <c:pt idx="568">
                  <c:v>44399</c:v>
                </c:pt>
                <c:pt idx="569">
                  <c:v>44400</c:v>
                </c:pt>
                <c:pt idx="570">
                  <c:v>44401</c:v>
                </c:pt>
                <c:pt idx="571">
                  <c:v>44402</c:v>
                </c:pt>
                <c:pt idx="572">
                  <c:v>44403</c:v>
                </c:pt>
                <c:pt idx="573">
                  <c:v>44404</c:v>
                </c:pt>
                <c:pt idx="574">
                  <c:v>44405</c:v>
                </c:pt>
                <c:pt idx="575">
                  <c:v>44406</c:v>
                </c:pt>
                <c:pt idx="576">
                  <c:v>44407</c:v>
                </c:pt>
                <c:pt idx="577">
                  <c:v>44408</c:v>
                </c:pt>
                <c:pt idx="578">
                  <c:v>44409</c:v>
                </c:pt>
                <c:pt idx="579">
                  <c:v>44410</c:v>
                </c:pt>
                <c:pt idx="580">
                  <c:v>44411</c:v>
                </c:pt>
                <c:pt idx="581">
                  <c:v>44412</c:v>
                </c:pt>
                <c:pt idx="582">
                  <c:v>44413</c:v>
                </c:pt>
                <c:pt idx="583">
                  <c:v>44414</c:v>
                </c:pt>
                <c:pt idx="584">
                  <c:v>44415</c:v>
                </c:pt>
                <c:pt idx="585">
                  <c:v>44416</c:v>
                </c:pt>
                <c:pt idx="586">
                  <c:v>44417</c:v>
                </c:pt>
                <c:pt idx="587">
                  <c:v>44418</c:v>
                </c:pt>
                <c:pt idx="588">
                  <c:v>44419</c:v>
                </c:pt>
                <c:pt idx="589">
                  <c:v>44420</c:v>
                </c:pt>
                <c:pt idx="590">
                  <c:v>44421</c:v>
                </c:pt>
                <c:pt idx="591">
                  <c:v>44422</c:v>
                </c:pt>
                <c:pt idx="592">
                  <c:v>44423</c:v>
                </c:pt>
                <c:pt idx="593">
                  <c:v>44424</c:v>
                </c:pt>
                <c:pt idx="594">
                  <c:v>44425</c:v>
                </c:pt>
                <c:pt idx="595">
                  <c:v>44426</c:v>
                </c:pt>
                <c:pt idx="596">
                  <c:v>44427</c:v>
                </c:pt>
                <c:pt idx="597">
                  <c:v>44428</c:v>
                </c:pt>
                <c:pt idx="598">
                  <c:v>44429</c:v>
                </c:pt>
                <c:pt idx="599">
                  <c:v>44430</c:v>
                </c:pt>
                <c:pt idx="600">
                  <c:v>44431</c:v>
                </c:pt>
                <c:pt idx="601">
                  <c:v>44432</c:v>
                </c:pt>
                <c:pt idx="602">
                  <c:v>44433</c:v>
                </c:pt>
                <c:pt idx="603">
                  <c:v>44434</c:v>
                </c:pt>
                <c:pt idx="604">
                  <c:v>44435</c:v>
                </c:pt>
                <c:pt idx="605">
                  <c:v>44436</c:v>
                </c:pt>
                <c:pt idx="606">
                  <c:v>44437</c:v>
                </c:pt>
                <c:pt idx="607">
                  <c:v>44438</c:v>
                </c:pt>
                <c:pt idx="608">
                  <c:v>44439</c:v>
                </c:pt>
                <c:pt idx="609">
                  <c:v>44440</c:v>
                </c:pt>
                <c:pt idx="610">
                  <c:v>44441</c:v>
                </c:pt>
                <c:pt idx="611">
                  <c:v>44442</c:v>
                </c:pt>
                <c:pt idx="612">
                  <c:v>44443</c:v>
                </c:pt>
                <c:pt idx="613">
                  <c:v>44444</c:v>
                </c:pt>
                <c:pt idx="614">
                  <c:v>44445</c:v>
                </c:pt>
                <c:pt idx="615">
                  <c:v>44446</c:v>
                </c:pt>
                <c:pt idx="616">
                  <c:v>44447</c:v>
                </c:pt>
                <c:pt idx="617">
                  <c:v>44448</c:v>
                </c:pt>
                <c:pt idx="618">
                  <c:v>44449</c:v>
                </c:pt>
                <c:pt idx="619">
                  <c:v>44450</c:v>
                </c:pt>
                <c:pt idx="620">
                  <c:v>44451</c:v>
                </c:pt>
                <c:pt idx="621">
                  <c:v>44452</c:v>
                </c:pt>
                <c:pt idx="622">
                  <c:v>44453</c:v>
                </c:pt>
                <c:pt idx="623">
                  <c:v>44454</c:v>
                </c:pt>
                <c:pt idx="624">
                  <c:v>44455</c:v>
                </c:pt>
                <c:pt idx="625">
                  <c:v>44456</c:v>
                </c:pt>
                <c:pt idx="626">
                  <c:v>44457</c:v>
                </c:pt>
                <c:pt idx="627">
                  <c:v>44458</c:v>
                </c:pt>
                <c:pt idx="628">
                  <c:v>44459</c:v>
                </c:pt>
                <c:pt idx="629">
                  <c:v>44460</c:v>
                </c:pt>
                <c:pt idx="630">
                  <c:v>44461</c:v>
                </c:pt>
                <c:pt idx="631">
                  <c:v>44462</c:v>
                </c:pt>
                <c:pt idx="632">
                  <c:v>44463</c:v>
                </c:pt>
                <c:pt idx="633">
                  <c:v>44464</c:v>
                </c:pt>
                <c:pt idx="634">
                  <c:v>44465</c:v>
                </c:pt>
                <c:pt idx="635">
                  <c:v>44466</c:v>
                </c:pt>
                <c:pt idx="636">
                  <c:v>44467</c:v>
                </c:pt>
                <c:pt idx="637">
                  <c:v>44468</c:v>
                </c:pt>
                <c:pt idx="638">
                  <c:v>44469</c:v>
                </c:pt>
                <c:pt idx="639">
                  <c:v>44470</c:v>
                </c:pt>
                <c:pt idx="640">
                  <c:v>44471</c:v>
                </c:pt>
                <c:pt idx="641">
                  <c:v>44472</c:v>
                </c:pt>
                <c:pt idx="642">
                  <c:v>44473</c:v>
                </c:pt>
                <c:pt idx="643">
                  <c:v>44474</c:v>
                </c:pt>
                <c:pt idx="644">
                  <c:v>44475</c:v>
                </c:pt>
                <c:pt idx="645">
                  <c:v>44476</c:v>
                </c:pt>
                <c:pt idx="646">
                  <c:v>44477</c:v>
                </c:pt>
                <c:pt idx="647">
                  <c:v>44478</c:v>
                </c:pt>
                <c:pt idx="648">
                  <c:v>44479</c:v>
                </c:pt>
                <c:pt idx="649">
                  <c:v>44480</c:v>
                </c:pt>
                <c:pt idx="650">
                  <c:v>44481</c:v>
                </c:pt>
                <c:pt idx="651">
                  <c:v>44482</c:v>
                </c:pt>
                <c:pt idx="652">
                  <c:v>44483</c:v>
                </c:pt>
                <c:pt idx="653">
                  <c:v>44484</c:v>
                </c:pt>
                <c:pt idx="654">
                  <c:v>44485</c:v>
                </c:pt>
                <c:pt idx="655">
                  <c:v>44486</c:v>
                </c:pt>
                <c:pt idx="656">
                  <c:v>44487</c:v>
                </c:pt>
                <c:pt idx="657">
                  <c:v>44488</c:v>
                </c:pt>
                <c:pt idx="658">
                  <c:v>44489</c:v>
                </c:pt>
                <c:pt idx="659">
                  <c:v>44490</c:v>
                </c:pt>
                <c:pt idx="660">
                  <c:v>44491</c:v>
                </c:pt>
                <c:pt idx="661">
                  <c:v>44492</c:v>
                </c:pt>
                <c:pt idx="662">
                  <c:v>44493</c:v>
                </c:pt>
                <c:pt idx="663">
                  <c:v>44494</c:v>
                </c:pt>
                <c:pt idx="664">
                  <c:v>44495</c:v>
                </c:pt>
                <c:pt idx="665">
                  <c:v>44496</c:v>
                </c:pt>
                <c:pt idx="666">
                  <c:v>44497</c:v>
                </c:pt>
                <c:pt idx="667">
                  <c:v>44498</c:v>
                </c:pt>
                <c:pt idx="668">
                  <c:v>44499</c:v>
                </c:pt>
                <c:pt idx="669">
                  <c:v>44500</c:v>
                </c:pt>
                <c:pt idx="670">
                  <c:v>44501</c:v>
                </c:pt>
                <c:pt idx="671">
                  <c:v>44502</c:v>
                </c:pt>
                <c:pt idx="672">
                  <c:v>44503</c:v>
                </c:pt>
                <c:pt idx="673">
                  <c:v>44504</c:v>
                </c:pt>
                <c:pt idx="674">
                  <c:v>44505</c:v>
                </c:pt>
                <c:pt idx="675">
                  <c:v>44506</c:v>
                </c:pt>
                <c:pt idx="676">
                  <c:v>44507</c:v>
                </c:pt>
                <c:pt idx="677">
                  <c:v>44514</c:v>
                </c:pt>
                <c:pt idx="678">
                  <c:v>44508</c:v>
                </c:pt>
                <c:pt idx="679">
                  <c:v>44509</c:v>
                </c:pt>
                <c:pt idx="680">
                  <c:v>44510</c:v>
                </c:pt>
                <c:pt idx="681">
                  <c:v>44511</c:v>
                </c:pt>
                <c:pt idx="682">
                  <c:v>44512</c:v>
                </c:pt>
                <c:pt idx="683">
                  <c:v>44513</c:v>
                </c:pt>
                <c:pt idx="684">
                  <c:v>44515</c:v>
                </c:pt>
                <c:pt idx="685">
                  <c:v>44516</c:v>
                </c:pt>
                <c:pt idx="686">
                  <c:v>44517</c:v>
                </c:pt>
                <c:pt idx="687">
                  <c:v>44518</c:v>
                </c:pt>
                <c:pt idx="688">
                  <c:v>44519</c:v>
                </c:pt>
                <c:pt idx="689">
                  <c:v>44520</c:v>
                </c:pt>
                <c:pt idx="690">
                  <c:v>44521</c:v>
                </c:pt>
                <c:pt idx="691">
                  <c:v>44522</c:v>
                </c:pt>
                <c:pt idx="692">
                  <c:v>44523</c:v>
                </c:pt>
                <c:pt idx="693">
                  <c:v>44524</c:v>
                </c:pt>
                <c:pt idx="694">
                  <c:v>44525</c:v>
                </c:pt>
                <c:pt idx="695">
                  <c:v>44526</c:v>
                </c:pt>
                <c:pt idx="696">
                  <c:v>44527</c:v>
                </c:pt>
                <c:pt idx="697">
                  <c:v>44528</c:v>
                </c:pt>
                <c:pt idx="698">
                  <c:v>44529</c:v>
                </c:pt>
                <c:pt idx="699">
                  <c:v>44530</c:v>
                </c:pt>
                <c:pt idx="700">
                  <c:v>44531</c:v>
                </c:pt>
                <c:pt idx="701">
                  <c:v>44532</c:v>
                </c:pt>
                <c:pt idx="702">
                  <c:v>44533</c:v>
                </c:pt>
                <c:pt idx="703">
                  <c:v>44534</c:v>
                </c:pt>
                <c:pt idx="704">
                  <c:v>44535</c:v>
                </c:pt>
                <c:pt idx="705">
                  <c:v>44536</c:v>
                </c:pt>
                <c:pt idx="706">
                  <c:v>44537</c:v>
                </c:pt>
                <c:pt idx="707">
                  <c:v>44538</c:v>
                </c:pt>
                <c:pt idx="708">
                  <c:v>44539</c:v>
                </c:pt>
                <c:pt idx="709">
                  <c:v>44540</c:v>
                </c:pt>
                <c:pt idx="710">
                  <c:v>44541</c:v>
                </c:pt>
                <c:pt idx="711">
                  <c:v>44542</c:v>
                </c:pt>
                <c:pt idx="712">
                  <c:v>44543</c:v>
                </c:pt>
                <c:pt idx="713">
                  <c:v>44544</c:v>
                </c:pt>
                <c:pt idx="714">
                  <c:v>44545</c:v>
                </c:pt>
                <c:pt idx="715">
                  <c:v>44546</c:v>
                </c:pt>
                <c:pt idx="716">
                  <c:v>44547</c:v>
                </c:pt>
                <c:pt idx="717">
                  <c:v>44548</c:v>
                </c:pt>
                <c:pt idx="718">
                  <c:v>44549</c:v>
                </c:pt>
                <c:pt idx="719">
                  <c:v>44550</c:v>
                </c:pt>
                <c:pt idx="720">
                  <c:v>44551</c:v>
                </c:pt>
                <c:pt idx="721">
                  <c:v>44552</c:v>
                </c:pt>
                <c:pt idx="722">
                  <c:v>44553</c:v>
                </c:pt>
                <c:pt idx="723">
                  <c:v>44554</c:v>
                </c:pt>
                <c:pt idx="724">
                  <c:v>44555</c:v>
                </c:pt>
                <c:pt idx="725">
                  <c:v>44556</c:v>
                </c:pt>
                <c:pt idx="726">
                  <c:v>44557</c:v>
                </c:pt>
                <c:pt idx="727">
                  <c:v>44558</c:v>
                </c:pt>
                <c:pt idx="728">
                  <c:v>44559</c:v>
                </c:pt>
                <c:pt idx="729">
                  <c:v>44560</c:v>
                </c:pt>
                <c:pt idx="730">
                  <c:v>44561</c:v>
                </c:pt>
                <c:pt idx="731">
                  <c:v>44562</c:v>
                </c:pt>
                <c:pt idx="732">
                  <c:v>44563</c:v>
                </c:pt>
                <c:pt idx="733">
                  <c:v>44564</c:v>
                </c:pt>
                <c:pt idx="734">
                  <c:v>44565</c:v>
                </c:pt>
              </c:numCache>
            </c:numRef>
          </c:cat>
          <c:val>
            <c:numRef>
              <c:f>Sheet2!$C$2:$C$736</c:f>
              <c:numCache>
                <c:formatCode>General</c:formatCode>
                <c:ptCount val="735"/>
                <c:pt idx="13" formatCode="0.000">
                  <c:v>-6.6899999999999998E-3</c:v>
                </c:pt>
                <c:pt idx="14" formatCode="0.000">
                  <c:v>-5.0499999999999998E-3</c:v>
                </c:pt>
                <c:pt idx="15" formatCode="0.000">
                  <c:v>-3.47E-3</c:v>
                </c:pt>
                <c:pt idx="16" formatCode="0.000">
                  <c:v>-1.97E-3</c:v>
                </c:pt>
                <c:pt idx="17" formatCode="0.000">
                  <c:v>-5.9500000000000004E-4</c:v>
                </c:pt>
                <c:pt idx="18" formatCode="0.000">
                  <c:v>6.7000000000000002E-4</c:v>
                </c:pt>
                <c:pt idx="19" formatCode="0.000">
                  <c:v>1.8E-3</c:v>
                </c:pt>
                <c:pt idx="20" formatCode="0.000">
                  <c:v>2.7899999999999999E-3</c:v>
                </c:pt>
                <c:pt idx="21" formatCode="0.000">
                  <c:v>3.7399999999999998E-3</c:v>
                </c:pt>
                <c:pt idx="22" formatCode="0.000">
                  <c:v>4.64E-3</c:v>
                </c:pt>
                <c:pt idx="23" formatCode="0.000">
                  <c:v>5.4900000000000001E-3</c:v>
                </c:pt>
                <c:pt idx="24" formatCode="0.000">
                  <c:v>6.3299999999999997E-3</c:v>
                </c:pt>
                <c:pt idx="25" formatCode="0.000">
                  <c:v>7.1300000000000001E-3</c:v>
                </c:pt>
                <c:pt idx="26" formatCode="0.000">
                  <c:v>7.9000000000000008E-3</c:v>
                </c:pt>
                <c:pt idx="27" formatCode="0.000">
                  <c:v>8.6300000000000005E-3</c:v>
                </c:pt>
                <c:pt idx="28" formatCode="0.000">
                  <c:v>9.2899999999999996E-3</c:v>
                </c:pt>
                <c:pt idx="29" formatCode="0.000">
                  <c:v>9.8300000000000002E-3</c:v>
                </c:pt>
                <c:pt idx="30" formatCode="0.000">
                  <c:v>1.03E-2</c:v>
                </c:pt>
                <c:pt idx="31" formatCode="0.000">
                  <c:v>1.0500000000000001E-2</c:v>
                </c:pt>
                <c:pt idx="32" formatCode="0.000">
                  <c:v>1.0699999999999999E-2</c:v>
                </c:pt>
                <c:pt idx="33" formatCode="0.000">
                  <c:v>1.0800000000000001E-2</c:v>
                </c:pt>
                <c:pt idx="34" formatCode="0.000">
                  <c:v>1.0699999999999999E-2</c:v>
                </c:pt>
                <c:pt idx="35" formatCode="0.000">
                  <c:v>1.0500000000000001E-2</c:v>
                </c:pt>
                <c:pt idx="36" formatCode="0.000">
                  <c:v>1.04E-2</c:v>
                </c:pt>
                <c:pt idx="37" formatCode="0.000">
                  <c:v>1.0200000000000001E-2</c:v>
                </c:pt>
                <c:pt idx="38" formatCode="0.000">
                  <c:v>0.01</c:v>
                </c:pt>
                <c:pt idx="39" formatCode="0.000">
                  <c:v>9.8399999999999998E-3</c:v>
                </c:pt>
                <c:pt idx="40" formatCode="0.000">
                  <c:v>9.6399999999999993E-3</c:v>
                </c:pt>
                <c:pt idx="41" formatCode="0.000">
                  <c:v>9.4900000000000002E-3</c:v>
                </c:pt>
                <c:pt idx="42" formatCode="0.000">
                  <c:v>9.3799999999999994E-3</c:v>
                </c:pt>
                <c:pt idx="43" formatCode="0.000">
                  <c:v>9.2499999999999995E-3</c:v>
                </c:pt>
                <c:pt idx="44" formatCode="0.000">
                  <c:v>9.0500000000000008E-3</c:v>
                </c:pt>
                <c:pt idx="45" formatCode="0.000">
                  <c:v>8.8199999999999997E-3</c:v>
                </c:pt>
                <c:pt idx="46" formatCode="0.000">
                  <c:v>8.5900000000000004E-3</c:v>
                </c:pt>
                <c:pt idx="47" formatCode="0.000">
                  <c:v>8.3999999999999995E-3</c:v>
                </c:pt>
                <c:pt idx="48" formatCode="0.000">
                  <c:v>8.2199999999999999E-3</c:v>
                </c:pt>
                <c:pt idx="49" formatCode="0.000">
                  <c:v>7.9900000000000006E-3</c:v>
                </c:pt>
                <c:pt idx="50" formatCode="0.000">
                  <c:v>7.8200000000000006E-3</c:v>
                </c:pt>
                <c:pt idx="51" formatCode="0.000">
                  <c:v>7.7600000000000004E-3</c:v>
                </c:pt>
                <c:pt idx="52" formatCode="0.000">
                  <c:v>7.77E-3</c:v>
                </c:pt>
                <c:pt idx="53" formatCode="0.000">
                  <c:v>7.8600000000000007E-3</c:v>
                </c:pt>
                <c:pt idx="54" formatCode="0.000">
                  <c:v>7.9799999999999992E-3</c:v>
                </c:pt>
                <c:pt idx="55" formatCode="0.000">
                  <c:v>8.1099999999999992E-3</c:v>
                </c:pt>
                <c:pt idx="56" formatCode="0.000">
                  <c:v>8.2699999999999996E-3</c:v>
                </c:pt>
                <c:pt idx="57" formatCode="0.000">
                  <c:v>8.4399999999999996E-3</c:v>
                </c:pt>
                <c:pt idx="58" formatCode="0.000">
                  <c:v>8.4799999999999997E-3</c:v>
                </c:pt>
                <c:pt idx="59" formatCode="0.000">
                  <c:v>8.4399999999999996E-3</c:v>
                </c:pt>
                <c:pt idx="60" formatCode="0.000">
                  <c:v>8.2799999999999992E-3</c:v>
                </c:pt>
                <c:pt idx="61" formatCode="0.000">
                  <c:v>8.0099999999999998E-3</c:v>
                </c:pt>
                <c:pt idx="62" formatCode="0.000">
                  <c:v>7.6699999999999997E-3</c:v>
                </c:pt>
                <c:pt idx="63" formatCode="0.000">
                  <c:v>7.2300000000000003E-3</c:v>
                </c:pt>
                <c:pt idx="64" formatCode="0.000">
                  <c:v>6.6699999999999997E-3</c:v>
                </c:pt>
                <c:pt idx="65" formatCode="0.000">
                  <c:v>6.13E-3</c:v>
                </c:pt>
                <c:pt idx="66" formatCode="0.000">
                  <c:v>5.5500000000000002E-3</c:v>
                </c:pt>
                <c:pt idx="67" formatCode="0.000">
                  <c:v>4.9199999999999999E-3</c:v>
                </c:pt>
                <c:pt idx="68" formatCode="0.000">
                  <c:v>4.1999999999999997E-3</c:v>
                </c:pt>
                <c:pt idx="69" formatCode="0.000">
                  <c:v>3.3E-3</c:v>
                </c:pt>
                <c:pt idx="70" formatCode="0.000">
                  <c:v>2.2000000000000001E-3</c:v>
                </c:pt>
                <c:pt idx="71" formatCode="0.000">
                  <c:v>8.1700000000000002E-4</c:v>
                </c:pt>
                <c:pt idx="72" formatCode="0.000">
                  <c:v>-1.0499999999999999E-3</c:v>
                </c:pt>
                <c:pt idx="73" formatCode="0.000">
                  <c:v>-3.5300000000000002E-3</c:v>
                </c:pt>
                <c:pt idx="74" formatCode="0.000">
                  <c:v>-6.6400000000000001E-3</c:v>
                </c:pt>
                <c:pt idx="75" formatCode="0.000">
                  <c:v>-1.0500000000000001E-2</c:v>
                </c:pt>
                <c:pt idx="76" formatCode="0.000">
                  <c:v>-1.5299999999999999E-2</c:v>
                </c:pt>
                <c:pt idx="77" formatCode="0.000">
                  <c:v>-2.1000000000000001E-2</c:v>
                </c:pt>
                <c:pt idx="78" formatCode="0.000">
                  <c:v>-2.7799999999999998E-2</c:v>
                </c:pt>
                <c:pt idx="79" formatCode="0.000">
                  <c:v>-3.5799999999999998E-2</c:v>
                </c:pt>
                <c:pt idx="80" formatCode="0.000">
                  <c:v>-4.4900000000000002E-2</c:v>
                </c:pt>
                <c:pt idx="81" formatCode="0.000">
                  <c:v>-5.5100000000000003E-2</c:v>
                </c:pt>
                <c:pt idx="82" formatCode="0.000">
                  <c:v>-6.6400000000000001E-2</c:v>
                </c:pt>
                <c:pt idx="83" formatCode="0.000">
                  <c:v>-7.85E-2</c:v>
                </c:pt>
                <c:pt idx="84" formatCode="0.000">
                  <c:v>-9.1499999999999998E-2</c:v>
                </c:pt>
                <c:pt idx="85" formatCode="0.000">
                  <c:v>-0.105</c:v>
                </c:pt>
                <c:pt idx="86" formatCode="0.000">
                  <c:v>-0.11899999999999999</c:v>
                </c:pt>
                <c:pt idx="87" formatCode="0.000">
                  <c:v>-0.13400000000000001</c:v>
                </c:pt>
                <c:pt idx="88" formatCode="0.000">
                  <c:v>-0.14799999999999999</c:v>
                </c:pt>
                <c:pt idx="89" formatCode="0.000">
                  <c:v>-0.16300000000000001</c:v>
                </c:pt>
                <c:pt idx="90" formatCode="0.000">
                  <c:v>-0.17699999999999999</c:v>
                </c:pt>
                <c:pt idx="91" formatCode="0.000">
                  <c:v>-0.191</c:v>
                </c:pt>
                <c:pt idx="92" formatCode="0.000">
                  <c:v>-0.20499999999999999</c:v>
                </c:pt>
                <c:pt idx="93" formatCode="0.000">
                  <c:v>-0.218</c:v>
                </c:pt>
                <c:pt idx="94" formatCode="0.000">
                  <c:v>-0.23</c:v>
                </c:pt>
                <c:pt idx="95" formatCode="0.000">
                  <c:v>-0.24099999999999999</c:v>
                </c:pt>
                <c:pt idx="96" formatCode="0.000">
                  <c:v>-0.251</c:v>
                </c:pt>
                <c:pt idx="97" formatCode="0.000">
                  <c:v>-0.26100000000000001</c:v>
                </c:pt>
                <c:pt idx="98" formatCode="0.000">
                  <c:v>-0.27</c:v>
                </c:pt>
                <c:pt idx="99" formatCode="0.000">
                  <c:v>-0.27800000000000002</c:v>
                </c:pt>
                <c:pt idx="100" formatCode="0.000">
                  <c:v>-0.28399999999999997</c:v>
                </c:pt>
                <c:pt idx="101" formatCode="0.000">
                  <c:v>-0.28999999999999998</c:v>
                </c:pt>
                <c:pt idx="102" formatCode="0.000">
                  <c:v>-0.29599999999999999</c:v>
                </c:pt>
                <c:pt idx="103" formatCode="0.000">
                  <c:v>-0.3</c:v>
                </c:pt>
                <c:pt idx="104" formatCode="0.000">
                  <c:v>-0.30399999999999999</c:v>
                </c:pt>
                <c:pt idx="105" formatCode="0.000">
                  <c:v>-0.30599999999999999</c:v>
                </c:pt>
                <c:pt idx="106" formatCode="0.000">
                  <c:v>-0.309</c:v>
                </c:pt>
                <c:pt idx="107" formatCode="0.000">
                  <c:v>-0.311</c:v>
                </c:pt>
                <c:pt idx="108" formatCode="0.000">
                  <c:v>-0.312</c:v>
                </c:pt>
                <c:pt idx="109" formatCode="0.000">
                  <c:v>-0.314</c:v>
                </c:pt>
                <c:pt idx="110" formatCode="0.000">
                  <c:v>-0.315</c:v>
                </c:pt>
                <c:pt idx="111" formatCode="0.000">
                  <c:v>-0.315</c:v>
                </c:pt>
                <c:pt idx="112" formatCode="0.000">
                  <c:v>-0.316</c:v>
                </c:pt>
                <c:pt idx="113" formatCode="0.000">
                  <c:v>-0.316</c:v>
                </c:pt>
                <c:pt idx="114" formatCode="0.000">
                  <c:v>-0.317</c:v>
                </c:pt>
                <c:pt idx="115" formatCode="0.000">
                  <c:v>-0.317</c:v>
                </c:pt>
                <c:pt idx="116" formatCode="0.000">
                  <c:v>-0.317</c:v>
                </c:pt>
                <c:pt idx="117" formatCode="0.000">
                  <c:v>-0.317</c:v>
                </c:pt>
                <c:pt idx="118" formatCode="0.000">
                  <c:v>-0.317</c:v>
                </c:pt>
                <c:pt idx="119" formatCode="0.000">
                  <c:v>-0.317</c:v>
                </c:pt>
                <c:pt idx="120" formatCode="0.000">
                  <c:v>-0.316</c:v>
                </c:pt>
                <c:pt idx="121" formatCode="0.000">
                  <c:v>-0.316</c:v>
                </c:pt>
                <c:pt idx="122" formatCode="0.000">
                  <c:v>-0.315</c:v>
                </c:pt>
                <c:pt idx="123" formatCode="0.000">
                  <c:v>-0.314</c:v>
                </c:pt>
                <c:pt idx="124" formatCode="0.000">
                  <c:v>-0.313</c:v>
                </c:pt>
                <c:pt idx="125" formatCode="0.000">
                  <c:v>-0.312</c:v>
                </c:pt>
                <c:pt idx="126" formatCode="0.000">
                  <c:v>-0.31</c:v>
                </c:pt>
                <c:pt idx="127" formatCode="0.000">
                  <c:v>-0.308</c:v>
                </c:pt>
                <c:pt idx="128" formatCode="0.000">
                  <c:v>-0.30499999999999999</c:v>
                </c:pt>
                <c:pt idx="129" formatCode="0.000">
                  <c:v>-0.30299999999999999</c:v>
                </c:pt>
                <c:pt idx="130" formatCode="0.000">
                  <c:v>-0.3</c:v>
                </c:pt>
                <c:pt idx="131" formatCode="0.000">
                  <c:v>-0.29599999999999999</c:v>
                </c:pt>
                <c:pt idx="132" formatCode="0.000">
                  <c:v>-0.29299999999999998</c:v>
                </c:pt>
                <c:pt idx="133" formatCode="0.000">
                  <c:v>-0.28999999999999998</c:v>
                </c:pt>
                <c:pt idx="134" formatCode="0.000">
                  <c:v>-0.28599999999999998</c:v>
                </c:pt>
                <c:pt idx="135" formatCode="0.000">
                  <c:v>-0.28299999999999997</c:v>
                </c:pt>
                <c:pt idx="136" formatCode="0.000">
                  <c:v>-0.27900000000000003</c:v>
                </c:pt>
                <c:pt idx="137" formatCode="0.000">
                  <c:v>-0.27600000000000002</c:v>
                </c:pt>
                <c:pt idx="138" formatCode="0.000">
                  <c:v>-0.27300000000000002</c:v>
                </c:pt>
                <c:pt idx="139" formatCode="0.000">
                  <c:v>-0.26900000000000002</c:v>
                </c:pt>
                <c:pt idx="140" formatCode="0.000">
                  <c:v>-0.26600000000000001</c:v>
                </c:pt>
                <c:pt idx="141" formatCode="0.000">
                  <c:v>-0.26300000000000001</c:v>
                </c:pt>
                <c:pt idx="142" formatCode="0.000">
                  <c:v>-0.26</c:v>
                </c:pt>
                <c:pt idx="143" formatCode="0.000">
                  <c:v>-0.25700000000000001</c:v>
                </c:pt>
                <c:pt idx="144" formatCode="0.000">
                  <c:v>-0.253</c:v>
                </c:pt>
                <c:pt idx="145" formatCode="0.000">
                  <c:v>-0.25</c:v>
                </c:pt>
                <c:pt idx="146" formatCode="0.000">
                  <c:v>-0.247</c:v>
                </c:pt>
                <c:pt idx="147" formatCode="0.000">
                  <c:v>-0.24399999999999999</c:v>
                </c:pt>
                <c:pt idx="148" formatCode="0.000">
                  <c:v>-0.24099999999999999</c:v>
                </c:pt>
                <c:pt idx="149" formatCode="0.000">
                  <c:v>-0.23799999999999999</c:v>
                </c:pt>
                <c:pt idx="150" formatCode="0.000">
                  <c:v>-0.23499999999999999</c:v>
                </c:pt>
                <c:pt idx="151" formatCode="0.000">
                  <c:v>-0.23300000000000001</c:v>
                </c:pt>
                <c:pt idx="152" formatCode="0.000">
                  <c:v>-0.23</c:v>
                </c:pt>
                <c:pt idx="153" formatCode="0.000">
                  <c:v>-0.22700000000000001</c:v>
                </c:pt>
                <c:pt idx="154" formatCode="0.000">
                  <c:v>-0.22500000000000001</c:v>
                </c:pt>
                <c:pt idx="155" formatCode="0.000">
                  <c:v>-0.222</c:v>
                </c:pt>
                <c:pt idx="156" formatCode="0.000">
                  <c:v>-0.22</c:v>
                </c:pt>
                <c:pt idx="157" formatCode="0.000">
                  <c:v>-0.217</c:v>
                </c:pt>
                <c:pt idx="158" formatCode="0.000">
                  <c:v>-0.215</c:v>
                </c:pt>
                <c:pt idx="159" formatCode="0.000">
                  <c:v>-0.21199999999999999</c:v>
                </c:pt>
                <c:pt idx="160" formatCode="0.000">
                  <c:v>-0.21</c:v>
                </c:pt>
                <c:pt idx="161" formatCode="0.000">
                  <c:v>-0.20699999999999999</c:v>
                </c:pt>
                <c:pt idx="162" formatCode="0.000">
                  <c:v>-0.20399999999999999</c:v>
                </c:pt>
                <c:pt idx="163" formatCode="0.000">
                  <c:v>-0.20200000000000001</c:v>
                </c:pt>
                <c:pt idx="164" formatCode="0.000">
                  <c:v>-0.19900000000000001</c:v>
                </c:pt>
                <c:pt idx="165" formatCode="0.000">
                  <c:v>-0.19600000000000001</c:v>
                </c:pt>
                <c:pt idx="166" formatCode="0.000">
                  <c:v>-0.19400000000000001</c:v>
                </c:pt>
                <c:pt idx="167" formatCode="0.000">
                  <c:v>-0.192</c:v>
                </c:pt>
                <c:pt idx="168" formatCode="0.000">
                  <c:v>-0.189</c:v>
                </c:pt>
                <c:pt idx="169" formatCode="0.000">
                  <c:v>-0.188</c:v>
                </c:pt>
                <c:pt idx="170" formatCode="0.000">
                  <c:v>-0.186</c:v>
                </c:pt>
                <c:pt idx="171" formatCode="0.000">
                  <c:v>-0.184</c:v>
                </c:pt>
                <c:pt idx="172" formatCode="0.000">
                  <c:v>-0.183</c:v>
                </c:pt>
                <c:pt idx="173" formatCode="0.000">
                  <c:v>-0.182</c:v>
                </c:pt>
                <c:pt idx="174" formatCode="0.000">
                  <c:v>-0.18099999999999999</c:v>
                </c:pt>
                <c:pt idx="175" formatCode="0.000">
                  <c:v>-0.18</c:v>
                </c:pt>
                <c:pt idx="176" formatCode="0.000">
                  <c:v>-0.18</c:v>
                </c:pt>
                <c:pt idx="177" formatCode="0.000">
                  <c:v>-0.17899999999999999</c:v>
                </c:pt>
                <c:pt idx="178" formatCode="0.000">
                  <c:v>-0.17899999999999999</c:v>
                </c:pt>
                <c:pt idx="179" formatCode="0.000">
                  <c:v>-0.17799999999999999</c:v>
                </c:pt>
                <c:pt idx="180" formatCode="0.000">
                  <c:v>-0.17799999999999999</c:v>
                </c:pt>
                <c:pt idx="181" formatCode="0.000">
                  <c:v>-0.17699999999999999</c:v>
                </c:pt>
                <c:pt idx="182" formatCode="0.000">
                  <c:v>-0.17699999999999999</c:v>
                </c:pt>
                <c:pt idx="183" formatCode="0.000">
                  <c:v>-0.17599999999999999</c:v>
                </c:pt>
                <c:pt idx="184" formatCode="0.000">
                  <c:v>-0.17599999999999999</c:v>
                </c:pt>
                <c:pt idx="185" formatCode="0.000">
                  <c:v>-0.17499999999999999</c:v>
                </c:pt>
                <c:pt idx="186" formatCode="0.000">
                  <c:v>-0.17499999999999999</c:v>
                </c:pt>
                <c:pt idx="187" formatCode="0.000">
                  <c:v>-0.17499999999999999</c:v>
                </c:pt>
                <c:pt idx="188" formatCode="0.000">
                  <c:v>-0.17499999999999999</c:v>
                </c:pt>
                <c:pt idx="189" formatCode="0.000">
                  <c:v>-0.17399999999999999</c:v>
                </c:pt>
                <c:pt idx="190" formatCode="0.000">
                  <c:v>-0.17499999999999999</c:v>
                </c:pt>
                <c:pt idx="191" formatCode="0.000">
                  <c:v>-0.17499999999999999</c:v>
                </c:pt>
                <c:pt idx="192" formatCode="0.000">
                  <c:v>-0.17499999999999999</c:v>
                </c:pt>
                <c:pt idx="193" formatCode="0.000">
                  <c:v>-0.17599999999999999</c:v>
                </c:pt>
                <c:pt idx="194" formatCode="0.000">
                  <c:v>-0.17599999999999999</c:v>
                </c:pt>
                <c:pt idx="195" formatCode="0.000">
                  <c:v>-0.17699999999999999</c:v>
                </c:pt>
                <c:pt idx="196" formatCode="0.000">
                  <c:v>-0.17799999999999999</c:v>
                </c:pt>
                <c:pt idx="197" formatCode="0.000">
                  <c:v>-0.17899999999999999</c:v>
                </c:pt>
                <c:pt idx="198" formatCode="0.000">
                  <c:v>-0.18</c:v>
                </c:pt>
                <c:pt idx="199" formatCode="0.000">
                  <c:v>-0.18</c:v>
                </c:pt>
                <c:pt idx="200" formatCode="0.000">
                  <c:v>-0.18099999999999999</c:v>
                </c:pt>
                <c:pt idx="201" formatCode="0.000">
                  <c:v>-0.182</c:v>
                </c:pt>
                <c:pt idx="202" formatCode="0.000">
                  <c:v>-0.183</c:v>
                </c:pt>
                <c:pt idx="203" formatCode="0.000">
                  <c:v>-0.184</c:v>
                </c:pt>
                <c:pt idx="204" formatCode="0.000">
                  <c:v>-0.185</c:v>
                </c:pt>
                <c:pt idx="205" formatCode="0.000">
                  <c:v>-0.186</c:v>
                </c:pt>
                <c:pt idx="206" formatCode="0.000">
                  <c:v>-0.187</c:v>
                </c:pt>
                <c:pt idx="207" formatCode="0.000">
                  <c:v>-0.187</c:v>
                </c:pt>
                <c:pt idx="208" formatCode="0.000">
                  <c:v>-0.188</c:v>
                </c:pt>
                <c:pt idx="209" formatCode="0.000">
                  <c:v>-0.189</c:v>
                </c:pt>
                <c:pt idx="210" formatCode="0.000">
                  <c:v>-0.189</c:v>
                </c:pt>
                <c:pt idx="211" formatCode="0.000">
                  <c:v>-0.19</c:v>
                </c:pt>
                <c:pt idx="212" formatCode="0.000">
                  <c:v>-0.19</c:v>
                </c:pt>
                <c:pt idx="213" formatCode="0.000">
                  <c:v>-0.19</c:v>
                </c:pt>
                <c:pt idx="214" formatCode="0.000">
                  <c:v>-0.191</c:v>
                </c:pt>
                <c:pt idx="215" formatCode="0.000">
                  <c:v>-0.191</c:v>
                </c:pt>
                <c:pt idx="216" formatCode="0.000">
                  <c:v>-0.191</c:v>
                </c:pt>
                <c:pt idx="217" formatCode="0.000">
                  <c:v>-0.191</c:v>
                </c:pt>
                <c:pt idx="218" formatCode="0.000">
                  <c:v>-0.191</c:v>
                </c:pt>
                <c:pt idx="219" formatCode="0.000">
                  <c:v>-0.191</c:v>
                </c:pt>
                <c:pt idx="220" formatCode="0.000">
                  <c:v>-0.19</c:v>
                </c:pt>
                <c:pt idx="221" formatCode="0.000">
                  <c:v>-0.19</c:v>
                </c:pt>
                <c:pt idx="222" formatCode="0.000">
                  <c:v>-0.19</c:v>
                </c:pt>
                <c:pt idx="223" formatCode="0.000">
                  <c:v>-0.19</c:v>
                </c:pt>
                <c:pt idx="224" formatCode="0.000">
                  <c:v>-0.19</c:v>
                </c:pt>
                <c:pt idx="225" formatCode="0.000">
                  <c:v>-0.19</c:v>
                </c:pt>
                <c:pt idx="226" formatCode="0.000">
                  <c:v>-0.189</c:v>
                </c:pt>
                <c:pt idx="227" formatCode="0.000">
                  <c:v>-0.189</c:v>
                </c:pt>
                <c:pt idx="228" formatCode="0.000">
                  <c:v>-0.189</c:v>
                </c:pt>
                <c:pt idx="229" formatCode="0.000">
                  <c:v>-0.188</c:v>
                </c:pt>
                <c:pt idx="230" formatCode="0.000">
                  <c:v>-0.188</c:v>
                </c:pt>
                <c:pt idx="231" formatCode="0.000">
                  <c:v>-0.187</c:v>
                </c:pt>
                <c:pt idx="232" formatCode="0.000">
                  <c:v>-0.187</c:v>
                </c:pt>
                <c:pt idx="233" formatCode="0.000">
                  <c:v>-0.186</c:v>
                </c:pt>
                <c:pt idx="234" formatCode="0.000">
                  <c:v>-0.186</c:v>
                </c:pt>
                <c:pt idx="235" formatCode="0.000">
                  <c:v>-0.185</c:v>
                </c:pt>
                <c:pt idx="236" formatCode="0.000">
                  <c:v>-0.185</c:v>
                </c:pt>
                <c:pt idx="237" formatCode="0.000">
                  <c:v>-0.184</c:v>
                </c:pt>
                <c:pt idx="238" formatCode="0.000">
                  <c:v>-0.184</c:v>
                </c:pt>
                <c:pt idx="239" formatCode="0.000">
                  <c:v>-0.183</c:v>
                </c:pt>
                <c:pt idx="240" formatCode="0.000">
                  <c:v>-0.183</c:v>
                </c:pt>
                <c:pt idx="241" formatCode="0.000">
                  <c:v>-0.183</c:v>
                </c:pt>
                <c:pt idx="242" formatCode="0.000">
                  <c:v>-0.183</c:v>
                </c:pt>
                <c:pt idx="243" formatCode="0.000">
                  <c:v>-0.183</c:v>
                </c:pt>
                <c:pt idx="244" formatCode="0.000">
                  <c:v>-0.183</c:v>
                </c:pt>
                <c:pt idx="245" formatCode="0.000">
                  <c:v>-0.183</c:v>
                </c:pt>
                <c:pt idx="246" formatCode="0.000">
                  <c:v>-0.184</c:v>
                </c:pt>
                <c:pt idx="247" formatCode="0.000">
                  <c:v>-0.184</c:v>
                </c:pt>
                <c:pt idx="248" formatCode="0.000">
                  <c:v>-0.184</c:v>
                </c:pt>
                <c:pt idx="249" formatCode="0.000">
                  <c:v>-0.184</c:v>
                </c:pt>
                <c:pt idx="250" formatCode="0.000">
                  <c:v>-0.185</c:v>
                </c:pt>
                <c:pt idx="251" formatCode="0.000">
                  <c:v>-0.185</c:v>
                </c:pt>
                <c:pt idx="252" formatCode="0.000">
                  <c:v>-0.185</c:v>
                </c:pt>
                <c:pt idx="253" formatCode="0.000">
                  <c:v>-0.185</c:v>
                </c:pt>
                <c:pt idx="254" formatCode="0.000">
                  <c:v>-0.185</c:v>
                </c:pt>
                <c:pt idx="255" formatCode="0.000">
                  <c:v>-0.185</c:v>
                </c:pt>
                <c:pt idx="256" formatCode="0.000">
                  <c:v>-0.185</c:v>
                </c:pt>
                <c:pt idx="257" formatCode="0.000">
                  <c:v>-0.185</c:v>
                </c:pt>
                <c:pt idx="258" formatCode="0.000">
                  <c:v>-0.185</c:v>
                </c:pt>
                <c:pt idx="259" formatCode="0.000">
                  <c:v>-0.185</c:v>
                </c:pt>
                <c:pt idx="260" formatCode="0.000">
                  <c:v>-0.184</c:v>
                </c:pt>
                <c:pt idx="261" formatCode="0.000">
                  <c:v>-0.184</c:v>
                </c:pt>
                <c:pt idx="262" formatCode="0.000">
                  <c:v>-0.184</c:v>
                </c:pt>
                <c:pt idx="263" formatCode="0.000">
                  <c:v>-0.183</c:v>
                </c:pt>
                <c:pt idx="264" formatCode="0.000">
                  <c:v>-0.182</c:v>
                </c:pt>
                <c:pt idx="265" formatCode="0.000">
                  <c:v>-0.182</c:v>
                </c:pt>
                <c:pt idx="266" formatCode="0.000">
                  <c:v>-0.18099999999999999</c:v>
                </c:pt>
                <c:pt idx="267" formatCode="0.000">
                  <c:v>-0.18099999999999999</c:v>
                </c:pt>
                <c:pt idx="268" formatCode="0.000">
                  <c:v>-0.18</c:v>
                </c:pt>
                <c:pt idx="269" formatCode="0.000">
                  <c:v>-0.18</c:v>
                </c:pt>
                <c:pt idx="270" formatCode="0.000">
                  <c:v>-0.18</c:v>
                </c:pt>
                <c:pt idx="271" formatCode="0.000">
                  <c:v>-0.18</c:v>
                </c:pt>
                <c:pt idx="272" formatCode="0.000">
                  <c:v>-0.18</c:v>
                </c:pt>
                <c:pt idx="273" formatCode="0.000">
                  <c:v>-0.18</c:v>
                </c:pt>
                <c:pt idx="274" formatCode="0.000">
                  <c:v>-0.18</c:v>
                </c:pt>
                <c:pt idx="275" formatCode="0.000">
                  <c:v>-0.18</c:v>
                </c:pt>
                <c:pt idx="276" formatCode="0.000">
                  <c:v>-0.18</c:v>
                </c:pt>
                <c:pt idx="277" formatCode="0.000">
                  <c:v>-0.18</c:v>
                </c:pt>
                <c:pt idx="278" formatCode="0.000">
                  <c:v>-0.18</c:v>
                </c:pt>
                <c:pt idx="279" formatCode="0.000">
                  <c:v>-0.18</c:v>
                </c:pt>
                <c:pt idx="280" formatCode="0.000">
                  <c:v>-0.18</c:v>
                </c:pt>
                <c:pt idx="281" formatCode="0.000">
                  <c:v>-0.17899999999999999</c:v>
                </c:pt>
                <c:pt idx="282" formatCode="0.000">
                  <c:v>-0.17899999999999999</c:v>
                </c:pt>
                <c:pt idx="283" formatCode="0.000">
                  <c:v>-0.17799999999999999</c:v>
                </c:pt>
                <c:pt idx="284" formatCode="0.000">
                  <c:v>-0.17799999999999999</c:v>
                </c:pt>
                <c:pt idx="285" formatCode="0.000">
                  <c:v>-0.17699999999999999</c:v>
                </c:pt>
                <c:pt idx="286" formatCode="0.000">
                  <c:v>-0.17699999999999999</c:v>
                </c:pt>
                <c:pt idx="287" formatCode="0.000">
                  <c:v>-0.17699999999999999</c:v>
                </c:pt>
                <c:pt idx="288" formatCode="0.000">
                  <c:v>-0.17699999999999999</c:v>
                </c:pt>
                <c:pt idx="289" formatCode="0.000">
                  <c:v>-0.17699999999999999</c:v>
                </c:pt>
                <c:pt idx="290" formatCode="0.000">
                  <c:v>-0.17699999999999999</c:v>
                </c:pt>
                <c:pt idx="291" formatCode="0.000">
                  <c:v>-0.17699999999999999</c:v>
                </c:pt>
                <c:pt idx="292" formatCode="0.000">
                  <c:v>-0.17699999999999999</c:v>
                </c:pt>
                <c:pt idx="293" formatCode="0.000">
                  <c:v>-0.17699999999999999</c:v>
                </c:pt>
                <c:pt idx="294" formatCode="0.000">
                  <c:v>-0.17699999999999999</c:v>
                </c:pt>
                <c:pt idx="295" formatCode="0.000">
                  <c:v>-0.17699999999999999</c:v>
                </c:pt>
                <c:pt idx="296" formatCode="0.000">
                  <c:v>-0.17799999999999999</c:v>
                </c:pt>
                <c:pt idx="297" formatCode="0.000">
                  <c:v>-0.17799999999999999</c:v>
                </c:pt>
                <c:pt idx="298" formatCode="0.000">
                  <c:v>-0.17799999999999999</c:v>
                </c:pt>
                <c:pt idx="299" formatCode="0.000">
                  <c:v>-0.17799999999999999</c:v>
                </c:pt>
                <c:pt idx="300" formatCode="0.000">
                  <c:v>-0.17899999999999999</c:v>
                </c:pt>
                <c:pt idx="301" formatCode="0.000">
                  <c:v>-0.17899999999999999</c:v>
                </c:pt>
                <c:pt idx="302" formatCode="0.000">
                  <c:v>-0.18</c:v>
                </c:pt>
                <c:pt idx="303" formatCode="0.000">
                  <c:v>-0.18</c:v>
                </c:pt>
                <c:pt idx="304" formatCode="0.000">
                  <c:v>-0.18</c:v>
                </c:pt>
                <c:pt idx="305" formatCode="0.000">
                  <c:v>-0.18099999999999999</c:v>
                </c:pt>
                <c:pt idx="306" formatCode="0.000">
                  <c:v>-0.18099999999999999</c:v>
                </c:pt>
                <c:pt idx="307" formatCode="0.000">
                  <c:v>-0.18099999999999999</c:v>
                </c:pt>
                <c:pt idx="308" formatCode="0.000">
                  <c:v>-0.18099999999999999</c:v>
                </c:pt>
                <c:pt idx="309" formatCode="0.000">
                  <c:v>-0.182</c:v>
                </c:pt>
                <c:pt idx="310" formatCode="0.000">
                  <c:v>-0.182</c:v>
                </c:pt>
                <c:pt idx="311" formatCode="0.000">
                  <c:v>-0.182</c:v>
                </c:pt>
                <c:pt idx="312" formatCode="0.000">
                  <c:v>-0.182</c:v>
                </c:pt>
                <c:pt idx="313" formatCode="0.000">
                  <c:v>-0.182</c:v>
                </c:pt>
                <c:pt idx="314" formatCode="0.000">
                  <c:v>-0.182</c:v>
                </c:pt>
                <c:pt idx="315" formatCode="0.000">
                  <c:v>-0.182</c:v>
                </c:pt>
                <c:pt idx="316" formatCode="0.000">
                  <c:v>-0.182</c:v>
                </c:pt>
                <c:pt idx="317" formatCode="0.000">
                  <c:v>-0.182</c:v>
                </c:pt>
                <c:pt idx="318" formatCode="0.000">
                  <c:v>-0.182</c:v>
                </c:pt>
                <c:pt idx="319" formatCode="0.000">
                  <c:v>-0.183</c:v>
                </c:pt>
                <c:pt idx="320" formatCode="0.000">
                  <c:v>-0.183</c:v>
                </c:pt>
                <c:pt idx="321" formatCode="0.000">
                  <c:v>-0.183</c:v>
                </c:pt>
                <c:pt idx="322" formatCode="0.000">
                  <c:v>-0.184</c:v>
                </c:pt>
                <c:pt idx="323" formatCode="0.000">
                  <c:v>-0.184</c:v>
                </c:pt>
                <c:pt idx="324" formatCode="0.000">
                  <c:v>-0.185</c:v>
                </c:pt>
                <c:pt idx="325" formatCode="0.000">
                  <c:v>-0.185</c:v>
                </c:pt>
                <c:pt idx="326" formatCode="0.000">
                  <c:v>-0.185</c:v>
                </c:pt>
                <c:pt idx="327" formatCode="0.000">
                  <c:v>-0.185</c:v>
                </c:pt>
                <c:pt idx="328" formatCode="0.000">
                  <c:v>-0.186</c:v>
                </c:pt>
                <c:pt idx="329" formatCode="0.000">
                  <c:v>-0.186</c:v>
                </c:pt>
                <c:pt idx="330" formatCode="0.000">
                  <c:v>-0.186</c:v>
                </c:pt>
                <c:pt idx="331" formatCode="0.000">
                  <c:v>-0.186</c:v>
                </c:pt>
                <c:pt idx="332" formatCode="0.000">
                  <c:v>-0.187</c:v>
                </c:pt>
                <c:pt idx="333" formatCode="0.000">
                  <c:v>-0.187</c:v>
                </c:pt>
                <c:pt idx="334" formatCode="0.000">
                  <c:v>-0.187</c:v>
                </c:pt>
                <c:pt idx="335" formatCode="0.000">
                  <c:v>-0.188</c:v>
                </c:pt>
                <c:pt idx="336" formatCode="0.000">
                  <c:v>-0.188</c:v>
                </c:pt>
                <c:pt idx="337" formatCode="0.000">
                  <c:v>-0.188</c:v>
                </c:pt>
                <c:pt idx="338" formatCode="0.000">
                  <c:v>-0.188</c:v>
                </c:pt>
                <c:pt idx="339" formatCode="0.000">
                  <c:v>-0.188</c:v>
                </c:pt>
                <c:pt idx="340" formatCode="0.000">
                  <c:v>-0.187</c:v>
                </c:pt>
                <c:pt idx="341" formatCode="0.000">
                  <c:v>-0.187</c:v>
                </c:pt>
                <c:pt idx="342" formatCode="0.000">
                  <c:v>-0.186</c:v>
                </c:pt>
                <c:pt idx="343" formatCode="0.000">
                  <c:v>-0.186</c:v>
                </c:pt>
                <c:pt idx="344" formatCode="0.000">
                  <c:v>-0.186</c:v>
                </c:pt>
                <c:pt idx="345" formatCode="0.000">
                  <c:v>-0.186</c:v>
                </c:pt>
                <c:pt idx="346" formatCode="0.000">
                  <c:v>-0.187</c:v>
                </c:pt>
                <c:pt idx="347" formatCode="0.000">
                  <c:v>-0.189</c:v>
                </c:pt>
                <c:pt idx="348" formatCode="0.000">
                  <c:v>-0.19</c:v>
                </c:pt>
                <c:pt idx="349" formatCode="0.000">
                  <c:v>-0.192</c:v>
                </c:pt>
                <c:pt idx="350" formatCode="0.000">
                  <c:v>-0.19400000000000001</c:v>
                </c:pt>
                <c:pt idx="351" formatCode="0.000">
                  <c:v>-0.19600000000000001</c:v>
                </c:pt>
                <c:pt idx="352" formatCode="0.000">
                  <c:v>-0.19900000000000001</c:v>
                </c:pt>
                <c:pt idx="353" formatCode="0.000">
                  <c:v>-0.2</c:v>
                </c:pt>
                <c:pt idx="354" formatCode="0.000">
                  <c:v>-0.20200000000000001</c:v>
                </c:pt>
                <c:pt idx="355" formatCode="0.000">
                  <c:v>-0.20300000000000001</c:v>
                </c:pt>
                <c:pt idx="356" formatCode="0.000">
                  <c:v>-0.20300000000000001</c:v>
                </c:pt>
                <c:pt idx="357" formatCode="0.000">
                  <c:v>-0.20300000000000001</c:v>
                </c:pt>
                <c:pt idx="358" formatCode="0.000">
                  <c:v>-0.20300000000000001</c:v>
                </c:pt>
                <c:pt idx="359" formatCode="0.000">
                  <c:v>-0.20200000000000001</c:v>
                </c:pt>
                <c:pt idx="360" formatCode="0.000">
                  <c:v>-0.20200000000000001</c:v>
                </c:pt>
                <c:pt idx="361" formatCode="0.000">
                  <c:v>-0.20100000000000001</c:v>
                </c:pt>
                <c:pt idx="362" formatCode="0.000">
                  <c:v>-0.2</c:v>
                </c:pt>
                <c:pt idx="363" formatCode="0.000">
                  <c:v>-0.19900000000000001</c:v>
                </c:pt>
                <c:pt idx="364" formatCode="0.000">
                  <c:v>-0.19800000000000001</c:v>
                </c:pt>
                <c:pt idx="365" formatCode="0.000">
                  <c:v>-0.19800000000000001</c:v>
                </c:pt>
                <c:pt idx="366" formatCode="0.000">
                  <c:v>-0.19800000000000001</c:v>
                </c:pt>
                <c:pt idx="367" formatCode="0.000">
                  <c:v>-0.19900000000000001</c:v>
                </c:pt>
                <c:pt idx="368" formatCode="0.000">
                  <c:v>-0.2</c:v>
                </c:pt>
                <c:pt idx="369" formatCode="0.000">
                  <c:v>-0.20200000000000001</c:v>
                </c:pt>
                <c:pt idx="370" formatCode="0.000">
                  <c:v>-0.20499999999999999</c:v>
                </c:pt>
                <c:pt idx="371" formatCode="0.000">
                  <c:v>-0.20699999999999999</c:v>
                </c:pt>
                <c:pt idx="372" formatCode="0.000">
                  <c:v>-0.21</c:v>
                </c:pt>
                <c:pt idx="373" formatCode="0.000">
                  <c:v>-0.21299999999999999</c:v>
                </c:pt>
                <c:pt idx="374" formatCode="0.000">
                  <c:v>-0.216</c:v>
                </c:pt>
                <c:pt idx="375" formatCode="0.000">
                  <c:v>-0.218</c:v>
                </c:pt>
                <c:pt idx="376" formatCode="0.000">
                  <c:v>-0.22</c:v>
                </c:pt>
                <c:pt idx="377" formatCode="0.000">
                  <c:v>-0.222</c:v>
                </c:pt>
                <c:pt idx="378" formatCode="0.000">
                  <c:v>-0.224</c:v>
                </c:pt>
                <c:pt idx="379" formatCode="0.000">
                  <c:v>-0.22500000000000001</c:v>
                </c:pt>
                <c:pt idx="380" formatCode="0.000">
                  <c:v>-0.22600000000000001</c:v>
                </c:pt>
                <c:pt idx="381" formatCode="0.000">
                  <c:v>-0.22600000000000001</c:v>
                </c:pt>
                <c:pt idx="382" formatCode="0.000">
                  <c:v>-0.22600000000000001</c:v>
                </c:pt>
                <c:pt idx="383" formatCode="0.000">
                  <c:v>-0.22600000000000001</c:v>
                </c:pt>
                <c:pt idx="384" formatCode="0.000">
                  <c:v>-0.22600000000000001</c:v>
                </c:pt>
                <c:pt idx="385" formatCode="0.000">
                  <c:v>-0.22600000000000001</c:v>
                </c:pt>
                <c:pt idx="386" formatCode="0.000">
                  <c:v>-0.22500000000000001</c:v>
                </c:pt>
                <c:pt idx="387" formatCode="0.000">
                  <c:v>-0.224</c:v>
                </c:pt>
                <c:pt idx="388" formatCode="0.000">
                  <c:v>-0.223</c:v>
                </c:pt>
                <c:pt idx="389" formatCode="0.000">
                  <c:v>-0.222</c:v>
                </c:pt>
                <c:pt idx="390" formatCode="0.000">
                  <c:v>-0.221</c:v>
                </c:pt>
                <c:pt idx="391" formatCode="0.000">
                  <c:v>-0.219</c:v>
                </c:pt>
                <c:pt idx="392" formatCode="0.000">
                  <c:v>-0.218</c:v>
                </c:pt>
                <c:pt idx="393" formatCode="0.000">
                  <c:v>-0.217</c:v>
                </c:pt>
                <c:pt idx="394" formatCode="0.000">
                  <c:v>-0.216</c:v>
                </c:pt>
                <c:pt idx="395" formatCode="0.000">
                  <c:v>-0.215</c:v>
                </c:pt>
                <c:pt idx="396" formatCode="0.000">
                  <c:v>-0.214</c:v>
                </c:pt>
                <c:pt idx="397" formatCode="0.000">
                  <c:v>-0.21299999999999999</c:v>
                </c:pt>
                <c:pt idx="398" formatCode="0.000">
                  <c:v>-0.21199999999999999</c:v>
                </c:pt>
                <c:pt idx="399" formatCode="0.000">
                  <c:v>-0.21099999999999999</c:v>
                </c:pt>
                <c:pt idx="400" formatCode="0.000">
                  <c:v>-0.21</c:v>
                </c:pt>
                <c:pt idx="401" formatCode="0.000">
                  <c:v>-0.20899999999999999</c:v>
                </c:pt>
                <c:pt idx="402" formatCode="0.000">
                  <c:v>-0.20899999999999999</c:v>
                </c:pt>
                <c:pt idx="403" formatCode="0.000">
                  <c:v>-0.20799999999999999</c:v>
                </c:pt>
                <c:pt idx="404" formatCode="0.000">
                  <c:v>-0.20699999999999999</c:v>
                </c:pt>
                <c:pt idx="405" formatCode="0.000">
                  <c:v>-0.20599999999999999</c:v>
                </c:pt>
                <c:pt idx="406" formatCode="0.000">
                  <c:v>-0.20499999999999999</c:v>
                </c:pt>
                <c:pt idx="407" formatCode="0.000">
                  <c:v>-0.20399999999999999</c:v>
                </c:pt>
                <c:pt idx="408" formatCode="0.000">
                  <c:v>-0.20200000000000001</c:v>
                </c:pt>
                <c:pt idx="409" formatCode="0.000">
                  <c:v>-0.20100000000000001</c:v>
                </c:pt>
                <c:pt idx="410" formatCode="0.000">
                  <c:v>-0.19900000000000001</c:v>
                </c:pt>
                <c:pt idx="411" formatCode="0.000">
                  <c:v>-0.19800000000000001</c:v>
                </c:pt>
                <c:pt idx="412" formatCode="0.000">
                  <c:v>-0.19600000000000001</c:v>
                </c:pt>
                <c:pt idx="413" formatCode="0.000">
                  <c:v>-0.19400000000000001</c:v>
                </c:pt>
                <c:pt idx="414" formatCode="0.000">
                  <c:v>-0.192</c:v>
                </c:pt>
                <c:pt idx="415" formatCode="0.000">
                  <c:v>-0.191</c:v>
                </c:pt>
                <c:pt idx="416" formatCode="0.000">
                  <c:v>-0.189</c:v>
                </c:pt>
                <c:pt idx="417" formatCode="0.000">
                  <c:v>-0.188</c:v>
                </c:pt>
                <c:pt idx="418" formatCode="0.000">
                  <c:v>-0.187</c:v>
                </c:pt>
                <c:pt idx="419" formatCode="0.000">
                  <c:v>-0.187</c:v>
                </c:pt>
                <c:pt idx="420" formatCode="0.000">
                  <c:v>-0.186</c:v>
                </c:pt>
                <c:pt idx="421" formatCode="0.000">
                  <c:v>-0.186</c:v>
                </c:pt>
                <c:pt idx="422" formatCode="0.000">
                  <c:v>-0.186</c:v>
                </c:pt>
                <c:pt idx="423" formatCode="0.000">
                  <c:v>-0.186</c:v>
                </c:pt>
                <c:pt idx="424" formatCode="0.000">
                  <c:v>-0.187</c:v>
                </c:pt>
                <c:pt idx="425" formatCode="0.000">
                  <c:v>-0.187</c:v>
                </c:pt>
                <c:pt idx="426" formatCode="0.000">
                  <c:v>-0.188</c:v>
                </c:pt>
                <c:pt idx="427" formatCode="0.000">
                  <c:v>-0.189</c:v>
                </c:pt>
                <c:pt idx="428" formatCode="0.000">
                  <c:v>-0.189</c:v>
                </c:pt>
                <c:pt idx="429" formatCode="0.000">
                  <c:v>-0.19</c:v>
                </c:pt>
                <c:pt idx="430" formatCode="0.000">
                  <c:v>-0.19</c:v>
                </c:pt>
                <c:pt idx="431" formatCode="0.000">
                  <c:v>-0.19</c:v>
                </c:pt>
                <c:pt idx="432" formatCode="0.000">
                  <c:v>-0.19</c:v>
                </c:pt>
                <c:pt idx="433" formatCode="0.000">
                  <c:v>-0.19</c:v>
                </c:pt>
                <c:pt idx="434" formatCode="0.000">
                  <c:v>-0.189</c:v>
                </c:pt>
                <c:pt idx="435" formatCode="0.000">
                  <c:v>-0.189</c:v>
                </c:pt>
                <c:pt idx="436" formatCode="0.000">
                  <c:v>-0.188</c:v>
                </c:pt>
                <c:pt idx="437" formatCode="0.000">
                  <c:v>-0.188</c:v>
                </c:pt>
                <c:pt idx="438" formatCode="0.000">
                  <c:v>-0.188</c:v>
                </c:pt>
                <c:pt idx="439" formatCode="0.000">
                  <c:v>-0.188</c:v>
                </c:pt>
                <c:pt idx="440" formatCode="0.000">
                  <c:v>-0.188</c:v>
                </c:pt>
                <c:pt idx="441" formatCode="0.000">
                  <c:v>-0.188</c:v>
                </c:pt>
                <c:pt idx="442" formatCode="0.000">
                  <c:v>-0.189</c:v>
                </c:pt>
                <c:pt idx="443" formatCode="0.000">
                  <c:v>-0.191</c:v>
                </c:pt>
                <c:pt idx="444" formatCode="0.000">
                  <c:v>-0.193</c:v>
                </c:pt>
                <c:pt idx="445" formatCode="0.000">
                  <c:v>-0.19500000000000001</c:v>
                </c:pt>
                <c:pt idx="446" formatCode="0.000">
                  <c:v>-0.19700000000000001</c:v>
                </c:pt>
                <c:pt idx="447" formatCode="0.000">
                  <c:v>-0.19900000000000001</c:v>
                </c:pt>
                <c:pt idx="448" formatCode="0.000">
                  <c:v>-0.20100000000000001</c:v>
                </c:pt>
                <c:pt idx="449" formatCode="0.000">
                  <c:v>-0.20200000000000001</c:v>
                </c:pt>
                <c:pt idx="450" formatCode="0.000">
                  <c:v>-0.20300000000000001</c:v>
                </c:pt>
                <c:pt idx="451" formatCode="0.000">
                  <c:v>-0.20399999999999999</c:v>
                </c:pt>
                <c:pt idx="452" formatCode="0.000">
                  <c:v>-0.20399999999999999</c:v>
                </c:pt>
                <c:pt idx="453" formatCode="0.000">
                  <c:v>-0.20399999999999999</c:v>
                </c:pt>
                <c:pt idx="454" formatCode="0.000">
                  <c:v>-0.20300000000000001</c:v>
                </c:pt>
                <c:pt idx="455" formatCode="0.000">
                  <c:v>-0.20200000000000001</c:v>
                </c:pt>
                <c:pt idx="456" formatCode="0.000">
                  <c:v>-0.20100000000000001</c:v>
                </c:pt>
                <c:pt idx="457" formatCode="0.000">
                  <c:v>-0.19900000000000001</c:v>
                </c:pt>
                <c:pt idx="458" formatCode="0.000">
                  <c:v>-0.19800000000000001</c:v>
                </c:pt>
                <c:pt idx="459" formatCode="0.000">
                  <c:v>-0.19600000000000001</c:v>
                </c:pt>
                <c:pt idx="460" formatCode="0.000">
                  <c:v>-0.19400000000000001</c:v>
                </c:pt>
                <c:pt idx="461" formatCode="0.000">
                  <c:v>-0.193</c:v>
                </c:pt>
                <c:pt idx="462" formatCode="0.000">
                  <c:v>-0.191</c:v>
                </c:pt>
                <c:pt idx="463" formatCode="0.000">
                  <c:v>-0.19</c:v>
                </c:pt>
                <c:pt idx="464" formatCode="0.000">
                  <c:v>-0.19</c:v>
                </c:pt>
                <c:pt idx="465" formatCode="0.000">
                  <c:v>-0.189</c:v>
                </c:pt>
                <c:pt idx="466" formatCode="0.000">
                  <c:v>-0.189</c:v>
                </c:pt>
                <c:pt idx="467" formatCode="0.000">
                  <c:v>-0.189</c:v>
                </c:pt>
                <c:pt idx="468" formatCode="0.000">
                  <c:v>-0.189</c:v>
                </c:pt>
                <c:pt idx="469" formatCode="0.000">
                  <c:v>-0.189</c:v>
                </c:pt>
                <c:pt idx="470" formatCode="0.000">
                  <c:v>-0.19</c:v>
                </c:pt>
                <c:pt idx="471" formatCode="0.000">
                  <c:v>-0.189</c:v>
                </c:pt>
                <c:pt idx="472" formatCode="0.000">
                  <c:v>-0.189</c:v>
                </c:pt>
                <c:pt idx="473" formatCode="0.000">
                  <c:v>-0.189</c:v>
                </c:pt>
                <c:pt idx="474" formatCode="0.000">
                  <c:v>-0.188</c:v>
                </c:pt>
                <c:pt idx="475" formatCode="0.000">
                  <c:v>-0.188</c:v>
                </c:pt>
                <c:pt idx="476" formatCode="0.000">
                  <c:v>-0.187</c:v>
                </c:pt>
                <c:pt idx="477" formatCode="0.000">
                  <c:v>-0.186</c:v>
                </c:pt>
                <c:pt idx="478" formatCode="0.000">
                  <c:v>-0.185</c:v>
                </c:pt>
                <c:pt idx="479" formatCode="0.000">
                  <c:v>-0.185</c:v>
                </c:pt>
                <c:pt idx="480" formatCode="0.000">
                  <c:v>-0.185</c:v>
                </c:pt>
                <c:pt idx="481" formatCode="0.000">
                  <c:v>-0.185</c:v>
                </c:pt>
                <c:pt idx="482" formatCode="0.000">
                  <c:v>-0.185</c:v>
                </c:pt>
                <c:pt idx="483" formatCode="0.000">
                  <c:v>-0.185</c:v>
                </c:pt>
                <c:pt idx="484" formatCode="0.000">
                  <c:v>-0.185</c:v>
                </c:pt>
                <c:pt idx="485" formatCode="0.000">
                  <c:v>-0.186</c:v>
                </c:pt>
                <c:pt idx="486" formatCode="0.000">
                  <c:v>-0.187</c:v>
                </c:pt>
                <c:pt idx="487" formatCode="0.000">
                  <c:v>-0.187</c:v>
                </c:pt>
                <c:pt idx="488" formatCode="0.000">
                  <c:v>-0.188</c:v>
                </c:pt>
                <c:pt idx="489" formatCode="0.000">
                  <c:v>-0.189</c:v>
                </c:pt>
                <c:pt idx="490" formatCode="0.000">
                  <c:v>-0.19</c:v>
                </c:pt>
                <c:pt idx="491" formatCode="0.000">
                  <c:v>-0.191</c:v>
                </c:pt>
                <c:pt idx="492" formatCode="0.000">
                  <c:v>-0.192</c:v>
                </c:pt>
                <c:pt idx="493" formatCode="0.000">
                  <c:v>-0.193</c:v>
                </c:pt>
                <c:pt idx="494" formatCode="0.000">
                  <c:v>-0.19400000000000001</c:v>
                </c:pt>
                <c:pt idx="495" formatCode="0.000">
                  <c:v>-0.19500000000000001</c:v>
                </c:pt>
                <c:pt idx="496" formatCode="0.000">
                  <c:v>-0.19600000000000001</c:v>
                </c:pt>
                <c:pt idx="497" formatCode="0.000">
                  <c:v>-0.19600000000000001</c:v>
                </c:pt>
                <c:pt idx="498" formatCode="0.000">
                  <c:v>-0.19700000000000001</c:v>
                </c:pt>
                <c:pt idx="499" formatCode="0.000">
                  <c:v>-0.19800000000000001</c:v>
                </c:pt>
                <c:pt idx="500" formatCode="0.000">
                  <c:v>-0.19800000000000001</c:v>
                </c:pt>
                <c:pt idx="501" formatCode="0.000">
                  <c:v>-0.19900000000000001</c:v>
                </c:pt>
                <c:pt idx="502" formatCode="0.000">
                  <c:v>-0.19900000000000001</c:v>
                </c:pt>
                <c:pt idx="503" formatCode="0.000">
                  <c:v>-0.2</c:v>
                </c:pt>
                <c:pt idx="504" formatCode="0.000">
                  <c:v>-0.2</c:v>
                </c:pt>
                <c:pt idx="505" formatCode="0.000">
                  <c:v>-0.20100000000000001</c:v>
                </c:pt>
                <c:pt idx="506" formatCode="0.000">
                  <c:v>-0.20100000000000001</c:v>
                </c:pt>
                <c:pt idx="507" formatCode="0.000">
                  <c:v>-0.20100000000000001</c:v>
                </c:pt>
                <c:pt idx="508" formatCode="0.000">
                  <c:v>-0.20100000000000001</c:v>
                </c:pt>
                <c:pt idx="509" formatCode="0.000">
                  <c:v>-0.20100000000000001</c:v>
                </c:pt>
                <c:pt idx="510" formatCode="0.000">
                  <c:v>-0.20100000000000001</c:v>
                </c:pt>
                <c:pt idx="511" formatCode="0.000">
                  <c:v>-0.20100000000000001</c:v>
                </c:pt>
                <c:pt idx="512" formatCode="0.000">
                  <c:v>-0.20100000000000001</c:v>
                </c:pt>
                <c:pt idx="513" formatCode="0.000">
                  <c:v>-0.20100000000000001</c:v>
                </c:pt>
                <c:pt idx="514" formatCode="0.000">
                  <c:v>-0.20100000000000001</c:v>
                </c:pt>
                <c:pt idx="515" formatCode="0.000">
                  <c:v>-0.20100000000000001</c:v>
                </c:pt>
                <c:pt idx="516" formatCode="0.000">
                  <c:v>-0.20200000000000001</c:v>
                </c:pt>
                <c:pt idx="517" formatCode="0.000">
                  <c:v>-0.20300000000000001</c:v>
                </c:pt>
                <c:pt idx="518" formatCode="0.000">
                  <c:v>-0.20399999999999999</c:v>
                </c:pt>
                <c:pt idx="519" formatCode="0.000">
                  <c:v>-0.20499999999999999</c:v>
                </c:pt>
                <c:pt idx="520" formatCode="0.000">
                  <c:v>-0.20699999999999999</c:v>
                </c:pt>
                <c:pt idx="521" formatCode="0.000">
                  <c:v>-0.20899999999999999</c:v>
                </c:pt>
                <c:pt idx="522" formatCode="0.000">
                  <c:v>-0.21199999999999999</c:v>
                </c:pt>
                <c:pt idx="523" formatCode="0.000">
                  <c:v>-0.214</c:v>
                </c:pt>
                <c:pt idx="524" formatCode="0.000">
                  <c:v>-0.217</c:v>
                </c:pt>
                <c:pt idx="525" formatCode="0.000">
                  <c:v>-0.219</c:v>
                </c:pt>
                <c:pt idx="526" formatCode="0.000">
                  <c:v>-0.22</c:v>
                </c:pt>
                <c:pt idx="527" formatCode="0.000">
                  <c:v>-0.222</c:v>
                </c:pt>
                <c:pt idx="528" formatCode="0.000">
                  <c:v>-0.222</c:v>
                </c:pt>
                <c:pt idx="529" formatCode="0.000">
                  <c:v>-0.223</c:v>
                </c:pt>
                <c:pt idx="530" formatCode="0.000">
                  <c:v>-0.222</c:v>
                </c:pt>
                <c:pt idx="531" formatCode="0.000">
                  <c:v>-0.222</c:v>
                </c:pt>
                <c:pt idx="532" formatCode="0.000">
                  <c:v>-0.22</c:v>
                </c:pt>
                <c:pt idx="533" formatCode="0.000">
                  <c:v>-0.219</c:v>
                </c:pt>
                <c:pt idx="534" formatCode="0.000">
                  <c:v>-0.217</c:v>
                </c:pt>
                <c:pt idx="535" formatCode="0.000">
                  <c:v>-0.214</c:v>
                </c:pt>
                <c:pt idx="536" formatCode="0.000">
                  <c:v>-0.21199999999999999</c:v>
                </c:pt>
                <c:pt idx="537" formatCode="0.000">
                  <c:v>-0.20899999999999999</c:v>
                </c:pt>
                <c:pt idx="538" formatCode="0.000">
                  <c:v>-0.20699999999999999</c:v>
                </c:pt>
                <c:pt idx="539" formatCode="0.000">
                  <c:v>-0.20499999999999999</c:v>
                </c:pt>
                <c:pt idx="540" formatCode="0.000">
                  <c:v>-0.20300000000000001</c:v>
                </c:pt>
                <c:pt idx="541" formatCode="0.000">
                  <c:v>-0.20200000000000001</c:v>
                </c:pt>
                <c:pt idx="542" formatCode="0.000">
                  <c:v>-0.20100000000000001</c:v>
                </c:pt>
                <c:pt idx="543" formatCode="0.000">
                  <c:v>-0.20100000000000001</c:v>
                </c:pt>
                <c:pt idx="544" formatCode="0.000">
                  <c:v>-0.2</c:v>
                </c:pt>
                <c:pt idx="545" formatCode="0.000">
                  <c:v>-0.2</c:v>
                </c:pt>
                <c:pt idx="546" formatCode="0.000">
                  <c:v>-0.20100000000000001</c:v>
                </c:pt>
                <c:pt idx="547" formatCode="0.000">
                  <c:v>-0.20100000000000001</c:v>
                </c:pt>
                <c:pt idx="548" formatCode="0.000">
                  <c:v>-0.20100000000000001</c:v>
                </c:pt>
                <c:pt idx="549" formatCode="0.000">
                  <c:v>-0.20200000000000001</c:v>
                </c:pt>
                <c:pt idx="550" formatCode="0.000">
                  <c:v>-0.20200000000000001</c:v>
                </c:pt>
                <c:pt idx="551" formatCode="0.000">
                  <c:v>-0.20200000000000001</c:v>
                </c:pt>
                <c:pt idx="552" formatCode="0.000">
                  <c:v>-0.20200000000000001</c:v>
                </c:pt>
                <c:pt idx="553" formatCode="0.000">
                  <c:v>-0.20300000000000001</c:v>
                </c:pt>
                <c:pt idx="554" formatCode="0.000">
                  <c:v>-0.20300000000000001</c:v>
                </c:pt>
                <c:pt idx="555" formatCode="0.000">
                  <c:v>-0.20300000000000001</c:v>
                </c:pt>
                <c:pt idx="556" formatCode="0.000">
                  <c:v>-0.20399999999999999</c:v>
                </c:pt>
                <c:pt idx="557" formatCode="0.000">
                  <c:v>-0.20499999999999999</c:v>
                </c:pt>
                <c:pt idx="558" formatCode="0.000">
                  <c:v>-0.20499999999999999</c:v>
                </c:pt>
                <c:pt idx="559" formatCode="0.000">
                  <c:v>-0.20599999999999999</c:v>
                </c:pt>
                <c:pt idx="560" formatCode="0.000">
                  <c:v>-0.20699999999999999</c:v>
                </c:pt>
                <c:pt idx="561" formatCode="0.000">
                  <c:v>-0.20799999999999999</c:v>
                </c:pt>
                <c:pt idx="562" formatCode="0.000">
                  <c:v>-0.20899999999999999</c:v>
                </c:pt>
                <c:pt idx="563" formatCode="0.000">
                  <c:v>-0.21</c:v>
                </c:pt>
                <c:pt idx="564" formatCode="0.000">
                  <c:v>-0.21199999999999999</c:v>
                </c:pt>
                <c:pt idx="565" formatCode="0.000">
                  <c:v>-0.21299999999999999</c:v>
                </c:pt>
                <c:pt idx="566" formatCode="0.000">
                  <c:v>-0.214</c:v>
                </c:pt>
                <c:pt idx="567" formatCode="0.000">
                  <c:v>-0.216</c:v>
                </c:pt>
                <c:pt idx="568" formatCode="0.000">
                  <c:v>-0.217</c:v>
                </c:pt>
                <c:pt idx="569" formatCode="0.000">
                  <c:v>-0.218</c:v>
                </c:pt>
                <c:pt idx="570" formatCode="0.000">
                  <c:v>-0.22</c:v>
                </c:pt>
                <c:pt idx="571" formatCode="0.000">
                  <c:v>-0.221</c:v>
                </c:pt>
                <c:pt idx="572" formatCode="0.000">
                  <c:v>-0.222</c:v>
                </c:pt>
                <c:pt idx="573" formatCode="0.000">
                  <c:v>-0.224</c:v>
                </c:pt>
                <c:pt idx="574" formatCode="0.000">
                  <c:v>-0.22500000000000001</c:v>
                </c:pt>
                <c:pt idx="575" formatCode="0.000">
                  <c:v>-0.22600000000000001</c:v>
                </c:pt>
                <c:pt idx="576" formatCode="0.000">
                  <c:v>-0.22700000000000001</c:v>
                </c:pt>
                <c:pt idx="577" formatCode="0.000">
                  <c:v>-0.22900000000000001</c:v>
                </c:pt>
                <c:pt idx="578" formatCode="0.000">
                  <c:v>-0.23</c:v>
                </c:pt>
                <c:pt idx="579" formatCode="0.000">
                  <c:v>-0.23200000000000001</c:v>
                </c:pt>
                <c:pt idx="580" formatCode="0.000">
                  <c:v>-0.23300000000000001</c:v>
                </c:pt>
                <c:pt idx="581" formatCode="0.000">
                  <c:v>-0.23400000000000001</c:v>
                </c:pt>
                <c:pt idx="582" formatCode="0.000">
                  <c:v>-0.23599999999999999</c:v>
                </c:pt>
                <c:pt idx="583" formatCode="0.000">
                  <c:v>-0.23699999999999999</c:v>
                </c:pt>
                <c:pt idx="584" formatCode="0.000">
                  <c:v>-0.23899999999999999</c:v>
                </c:pt>
                <c:pt idx="585" formatCode="0.000">
                  <c:v>-0.24</c:v>
                </c:pt>
                <c:pt idx="586" formatCode="0.000">
                  <c:v>-0.24099999999999999</c:v>
                </c:pt>
                <c:pt idx="587" formatCode="0.000">
                  <c:v>-0.24299999999999999</c:v>
                </c:pt>
              </c:numCache>
            </c:numRef>
          </c:val>
          <c:smooth val="1"/>
          <c:extLst>
            <c:ext xmlns:c16="http://schemas.microsoft.com/office/drawing/2014/chart" uri="{C3380CC4-5D6E-409C-BE32-E72D297353CC}">
              <c16:uniqueId val="{00000001-1CD8-48E9-A25E-16E609D27ED5}"/>
            </c:ext>
          </c:extLst>
        </c:ser>
        <c:ser>
          <c:idx val="2"/>
          <c:order val="2"/>
          <c:tx>
            <c:v>Workers in Top Half of Income Distribution</c:v>
          </c:tx>
          <c:spPr>
            <a:ln w="28575" cap="rnd">
              <a:solidFill>
                <a:schemeClr val="accent3"/>
              </a:solidFill>
              <a:round/>
            </a:ln>
            <a:effectLst/>
          </c:spPr>
          <c:marker>
            <c:symbol val="none"/>
          </c:marker>
          <c:cat>
            <c:numRef>
              <c:f>Sheet2!$A$2:$A$736</c:f>
              <c:numCache>
                <c:formatCode>m/d/yyyy</c:formatCode>
                <c:ptCount val="735"/>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43890</c:v>
                </c:pt>
                <c:pt idx="60">
                  <c:v>43891</c:v>
                </c:pt>
                <c:pt idx="61">
                  <c:v>43892</c:v>
                </c:pt>
                <c:pt idx="62">
                  <c:v>43893</c:v>
                </c:pt>
                <c:pt idx="63">
                  <c:v>43894</c:v>
                </c:pt>
                <c:pt idx="64">
                  <c:v>43895</c:v>
                </c:pt>
                <c:pt idx="65">
                  <c:v>43896</c:v>
                </c:pt>
                <c:pt idx="66">
                  <c:v>43897</c:v>
                </c:pt>
                <c:pt idx="67">
                  <c:v>43898</c:v>
                </c:pt>
                <c:pt idx="68">
                  <c:v>43899</c:v>
                </c:pt>
                <c:pt idx="69">
                  <c:v>43900</c:v>
                </c:pt>
                <c:pt idx="70">
                  <c:v>43901</c:v>
                </c:pt>
                <c:pt idx="71">
                  <c:v>43902</c:v>
                </c:pt>
                <c:pt idx="72">
                  <c:v>43903</c:v>
                </c:pt>
                <c:pt idx="73">
                  <c:v>43904</c:v>
                </c:pt>
                <c:pt idx="74">
                  <c:v>43905</c:v>
                </c:pt>
                <c:pt idx="75">
                  <c:v>43906</c:v>
                </c:pt>
                <c:pt idx="76">
                  <c:v>43907</c:v>
                </c:pt>
                <c:pt idx="77">
                  <c:v>43908</c:v>
                </c:pt>
                <c:pt idx="78">
                  <c:v>43909</c:v>
                </c:pt>
                <c:pt idx="79">
                  <c:v>43910</c:v>
                </c:pt>
                <c:pt idx="80">
                  <c:v>43911</c:v>
                </c:pt>
                <c:pt idx="81">
                  <c:v>43912</c:v>
                </c:pt>
                <c:pt idx="82">
                  <c:v>43913</c:v>
                </c:pt>
                <c:pt idx="83">
                  <c:v>43914</c:v>
                </c:pt>
                <c:pt idx="84">
                  <c:v>43915</c:v>
                </c:pt>
                <c:pt idx="85">
                  <c:v>43916</c:v>
                </c:pt>
                <c:pt idx="86">
                  <c:v>43917</c:v>
                </c:pt>
                <c:pt idx="87">
                  <c:v>43918</c:v>
                </c:pt>
                <c:pt idx="88">
                  <c:v>43919</c:v>
                </c:pt>
                <c:pt idx="89">
                  <c:v>43920</c:v>
                </c:pt>
                <c:pt idx="90">
                  <c:v>43921</c:v>
                </c:pt>
                <c:pt idx="91">
                  <c:v>43922</c:v>
                </c:pt>
                <c:pt idx="92">
                  <c:v>43923</c:v>
                </c:pt>
                <c:pt idx="93">
                  <c:v>43924</c:v>
                </c:pt>
                <c:pt idx="94">
                  <c:v>43925</c:v>
                </c:pt>
                <c:pt idx="95">
                  <c:v>43926</c:v>
                </c:pt>
                <c:pt idx="96">
                  <c:v>43927</c:v>
                </c:pt>
                <c:pt idx="97">
                  <c:v>43928</c:v>
                </c:pt>
                <c:pt idx="98">
                  <c:v>43929</c:v>
                </c:pt>
                <c:pt idx="99">
                  <c:v>43930</c:v>
                </c:pt>
                <c:pt idx="100">
                  <c:v>43931</c:v>
                </c:pt>
                <c:pt idx="101">
                  <c:v>43932</c:v>
                </c:pt>
                <c:pt idx="102">
                  <c:v>43933</c:v>
                </c:pt>
                <c:pt idx="103">
                  <c:v>43934</c:v>
                </c:pt>
                <c:pt idx="104">
                  <c:v>43935</c:v>
                </c:pt>
                <c:pt idx="105">
                  <c:v>43936</c:v>
                </c:pt>
                <c:pt idx="106">
                  <c:v>43937</c:v>
                </c:pt>
                <c:pt idx="107">
                  <c:v>43938</c:v>
                </c:pt>
                <c:pt idx="108">
                  <c:v>43939</c:v>
                </c:pt>
                <c:pt idx="109">
                  <c:v>43940</c:v>
                </c:pt>
                <c:pt idx="110">
                  <c:v>43941</c:v>
                </c:pt>
                <c:pt idx="111">
                  <c:v>43942</c:v>
                </c:pt>
                <c:pt idx="112">
                  <c:v>43943</c:v>
                </c:pt>
                <c:pt idx="113">
                  <c:v>43944</c:v>
                </c:pt>
                <c:pt idx="114">
                  <c:v>43945</c:v>
                </c:pt>
                <c:pt idx="115">
                  <c:v>43946</c:v>
                </c:pt>
                <c:pt idx="116">
                  <c:v>43947</c:v>
                </c:pt>
                <c:pt idx="117">
                  <c:v>43948</c:v>
                </c:pt>
                <c:pt idx="118">
                  <c:v>43949</c:v>
                </c:pt>
                <c:pt idx="119">
                  <c:v>43950</c:v>
                </c:pt>
                <c:pt idx="120">
                  <c:v>43951</c:v>
                </c:pt>
                <c:pt idx="121">
                  <c:v>43952</c:v>
                </c:pt>
                <c:pt idx="122">
                  <c:v>43953</c:v>
                </c:pt>
                <c:pt idx="123">
                  <c:v>43954</c:v>
                </c:pt>
                <c:pt idx="124">
                  <c:v>43955</c:v>
                </c:pt>
                <c:pt idx="125">
                  <c:v>43956</c:v>
                </c:pt>
                <c:pt idx="126">
                  <c:v>43957</c:v>
                </c:pt>
                <c:pt idx="127">
                  <c:v>43958</c:v>
                </c:pt>
                <c:pt idx="128">
                  <c:v>43959</c:v>
                </c:pt>
                <c:pt idx="129">
                  <c:v>43960</c:v>
                </c:pt>
                <c:pt idx="130">
                  <c:v>43961</c:v>
                </c:pt>
                <c:pt idx="131">
                  <c:v>43962</c:v>
                </c:pt>
                <c:pt idx="132">
                  <c:v>43963</c:v>
                </c:pt>
                <c:pt idx="133">
                  <c:v>43964</c:v>
                </c:pt>
                <c:pt idx="134">
                  <c:v>43965</c:v>
                </c:pt>
                <c:pt idx="135">
                  <c:v>43966</c:v>
                </c:pt>
                <c:pt idx="136">
                  <c:v>43967</c:v>
                </c:pt>
                <c:pt idx="137">
                  <c:v>43968</c:v>
                </c:pt>
                <c:pt idx="138">
                  <c:v>43969</c:v>
                </c:pt>
                <c:pt idx="139">
                  <c:v>43970</c:v>
                </c:pt>
                <c:pt idx="140">
                  <c:v>43971</c:v>
                </c:pt>
                <c:pt idx="141">
                  <c:v>43972</c:v>
                </c:pt>
                <c:pt idx="142">
                  <c:v>43973</c:v>
                </c:pt>
                <c:pt idx="143">
                  <c:v>43974</c:v>
                </c:pt>
                <c:pt idx="144">
                  <c:v>43975</c:v>
                </c:pt>
                <c:pt idx="145">
                  <c:v>43976</c:v>
                </c:pt>
                <c:pt idx="146">
                  <c:v>43977</c:v>
                </c:pt>
                <c:pt idx="147">
                  <c:v>43978</c:v>
                </c:pt>
                <c:pt idx="148">
                  <c:v>43979</c:v>
                </c:pt>
                <c:pt idx="149">
                  <c:v>43980</c:v>
                </c:pt>
                <c:pt idx="150">
                  <c:v>43981</c:v>
                </c:pt>
                <c:pt idx="151">
                  <c:v>43982</c:v>
                </c:pt>
                <c:pt idx="152">
                  <c:v>43983</c:v>
                </c:pt>
                <c:pt idx="153">
                  <c:v>43984</c:v>
                </c:pt>
                <c:pt idx="154">
                  <c:v>43985</c:v>
                </c:pt>
                <c:pt idx="155">
                  <c:v>43986</c:v>
                </c:pt>
                <c:pt idx="156">
                  <c:v>43987</c:v>
                </c:pt>
                <c:pt idx="157">
                  <c:v>43988</c:v>
                </c:pt>
                <c:pt idx="158">
                  <c:v>43989</c:v>
                </c:pt>
                <c:pt idx="159">
                  <c:v>43990</c:v>
                </c:pt>
                <c:pt idx="160">
                  <c:v>43991</c:v>
                </c:pt>
                <c:pt idx="161">
                  <c:v>43992</c:v>
                </c:pt>
                <c:pt idx="162">
                  <c:v>43993</c:v>
                </c:pt>
                <c:pt idx="163">
                  <c:v>43994</c:v>
                </c:pt>
                <c:pt idx="164">
                  <c:v>43995</c:v>
                </c:pt>
                <c:pt idx="165">
                  <c:v>43996</c:v>
                </c:pt>
                <c:pt idx="166">
                  <c:v>43997</c:v>
                </c:pt>
                <c:pt idx="167">
                  <c:v>43998</c:v>
                </c:pt>
                <c:pt idx="168">
                  <c:v>43999</c:v>
                </c:pt>
                <c:pt idx="169">
                  <c:v>44000</c:v>
                </c:pt>
                <c:pt idx="170">
                  <c:v>44001</c:v>
                </c:pt>
                <c:pt idx="171">
                  <c:v>44002</c:v>
                </c:pt>
                <c:pt idx="172">
                  <c:v>44003</c:v>
                </c:pt>
                <c:pt idx="173">
                  <c:v>44004</c:v>
                </c:pt>
                <c:pt idx="174">
                  <c:v>44005</c:v>
                </c:pt>
                <c:pt idx="175">
                  <c:v>44006</c:v>
                </c:pt>
                <c:pt idx="176">
                  <c:v>44007</c:v>
                </c:pt>
                <c:pt idx="177">
                  <c:v>44008</c:v>
                </c:pt>
                <c:pt idx="178">
                  <c:v>44009</c:v>
                </c:pt>
                <c:pt idx="179">
                  <c:v>44010</c:v>
                </c:pt>
                <c:pt idx="180">
                  <c:v>44011</c:v>
                </c:pt>
                <c:pt idx="181">
                  <c:v>44012</c:v>
                </c:pt>
                <c:pt idx="182">
                  <c:v>44013</c:v>
                </c:pt>
                <c:pt idx="183">
                  <c:v>44014</c:v>
                </c:pt>
                <c:pt idx="184">
                  <c:v>44015</c:v>
                </c:pt>
                <c:pt idx="185">
                  <c:v>44016</c:v>
                </c:pt>
                <c:pt idx="186">
                  <c:v>44017</c:v>
                </c:pt>
                <c:pt idx="187">
                  <c:v>44018</c:v>
                </c:pt>
                <c:pt idx="188">
                  <c:v>44019</c:v>
                </c:pt>
                <c:pt idx="189">
                  <c:v>44020</c:v>
                </c:pt>
                <c:pt idx="190">
                  <c:v>44021</c:v>
                </c:pt>
                <c:pt idx="191">
                  <c:v>44022</c:v>
                </c:pt>
                <c:pt idx="192">
                  <c:v>44023</c:v>
                </c:pt>
                <c:pt idx="193">
                  <c:v>44024</c:v>
                </c:pt>
                <c:pt idx="194">
                  <c:v>44025</c:v>
                </c:pt>
                <c:pt idx="195">
                  <c:v>44026</c:v>
                </c:pt>
                <c:pt idx="196">
                  <c:v>44027</c:v>
                </c:pt>
                <c:pt idx="197">
                  <c:v>44028</c:v>
                </c:pt>
                <c:pt idx="198">
                  <c:v>44029</c:v>
                </c:pt>
                <c:pt idx="199">
                  <c:v>44030</c:v>
                </c:pt>
                <c:pt idx="200">
                  <c:v>44031</c:v>
                </c:pt>
                <c:pt idx="201">
                  <c:v>44032</c:v>
                </c:pt>
                <c:pt idx="202">
                  <c:v>44033</c:v>
                </c:pt>
                <c:pt idx="203">
                  <c:v>44034</c:v>
                </c:pt>
                <c:pt idx="204">
                  <c:v>44035</c:v>
                </c:pt>
                <c:pt idx="205">
                  <c:v>44036</c:v>
                </c:pt>
                <c:pt idx="206">
                  <c:v>44037</c:v>
                </c:pt>
                <c:pt idx="207">
                  <c:v>44038</c:v>
                </c:pt>
                <c:pt idx="208">
                  <c:v>44039</c:v>
                </c:pt>
                <c:pt idx="209">
                  <c:v>44040</c:v>
                </c:pt>
                <c:pt idx="210">
                  <c:v>44041</c:v>
                </c:pt>
                <c:pt idx="211">
                  <c:v>44042</c:v>
                </c:pt>
                <c:pt idx="212">
                  <c:v>44043</c:v>
                </c:pt>
                <c:pt idx="213">
                  <c:v>44044</c:v>
                </c:pt>
                <c:pt idx="214">
                  <c:v>44045</c:v>
                </c:pt>
                <c:pt idx="215">
                  <c:v>44046</c:v>
                </c:pt>
                <c:pt idx="216">
                  <c:v>44047</c:v>
                </c:pt>
                <c:pt idx="217">
                  <c:v>44048</c:v>
                </c:pt>
                <c:pt idx="218">
                  <c:v>44049</c:v>
                </c:pt>
                <c:pt idx="219">
                  <c:v>44050</c:v>
                </c:pt>
                <c:pt idx="220">
                  <c:v>44051</c:v>
                </c:pt>
                <c:pt idx="221">
                  <c:v>44052</c:v>
                </c:pt>
                <c:pt idx="222">
                  <c:v>44053</c:v>
                </c:pt>
                <c:pt idx="223">
                  <c:v>44054</c:v>
                </c:pt>
                <c:pt idx="224">
                  <c:v>44055</c:v>
                </c:pt>
                <c:pt idx="225">
                  <c:v>44056</c:v>
                </c:pt>
                <c:pt idx="226">
                  <c:v>44057</c:v>
                </c:pt>
                <c:pt idx="227">
                  <c:v>44058</c:v>
                </c:pt>
                <c:pt idx="228">
                  <c:v>44059</c:v>
                </c:pt>
                <c:pt idx="229">
                  <c:v>44060</c:v>
                </c:pt>
                <c:pt idx="230">
                  <c:v>44061</c:v>
                </c:pt>
                <c:pt idx="231">
                  <c:v>44062</c:v>
                </c:pt>
                <c:pt idx="232">
                  <c:v>44063</c:v>
                </c:pt>
                <c:pt idx="233">
                  <c:v>44064</c:v>
                </c:pt>
                <c:pt idx="234">
                  <c:v>44065</c:v>
                </c:pt>
                <c:pt idx="235">
                  <c:v>44066</c:v>
                </c:pt>
                <c:pt idx="236">
                  <c:v>44067</c:v>
                </c:pt>
                <c:pt idx="237">
                  <c:v>44068</c:v>
                </c:pt>
                <c:pt idx="238">
                  <c:v>44069</c:v>
                </c:pt>
                <c:pt idx="239">
                  <c:v>44070</c:v>
                </c:pt>
                <c:pt idx="240">
                  <c:v>44071</c:v>
                </c:pt>
                <c:pt idx="241">
                  <c:v>44072</c:v>
                </c:pt>
                <c:pt idx="242">
                  <c:v>44073</c:v>
                </c:pt>
                <c:pt idx="243">
                  <c:v>44074</c:v>
                </c:pt>
                <c:pt idx="244">
                  <c:v>44075</c:v>
                </c:pt>
                <c:pt idx="245">
                  <c:v>44076</c:v>
                </c:pt>
                <c:pt idx="246">
                  <c:v>44077</c:v>
                </c:pt>
                <c:pt idx="247">
                  <c:v>44078</c:v>
                </c:pt>
                <c:pt idx="248">
                  <c:v>44079</c:v>
                </c:pt>
                <c:pt idx="249">
                  <c:v>44080</c:v>
                </c:pt>
                <c:pt idx="250">
                  <c:v>44081</c:v>
                </c:pt>
                <c:pt idx="251">
                  <c:v>44082</c:v>
                </c:pt>
                <c:pt idx="252">
                  <c:v>44083</c:v>
                </c:pt>
                <c:pt idx="253">
                  <c:v>44084</c:v>
                </c:pt>
                <c:pt idx="254">
                  <c:v>44085</c:v>
                </c:pt>
                <c:pt idx="255">
                  <c:v>44086</c:v>
                </c:pt>
                <c:pt idx="256">
                  <c:v>44087</c:v>
                </c:pt>
                <c:pt idx="257">
                  <c:v>44088</c:v>
                </c:pt>
                <c:pt idx="258">
                  <c:v>44089</c:v>
                </c:pt>
                <c:pt idx="259">
                  <c:v>44090</c:v>
                </c:pt>
                <c:pt idx="260">
                  <c:v>44091</c:v>
                </c:pt>
                <c:pt idx="261">
                  <c:v>44092</c:v>
                </c:pt>
                <c:pt idx="262">
                  <c:v>44093</c:v>
                </c:pt>
                <c:pt idx="263">
                  <c:v>44094</c:v>
                </c:pt>
                <c:pt idx="264">
                  <c:v>44095</c:v>
                </c:pt>
                <c:pt idx="265">
                  <c:v>44096</c:v>
                </c:pt>
                <c:pt idx="266">
                  <c:v>44097</c:v>
                </c:pt>
                <c:pt idx="267">
                  <c:v>44098</c:v>
                </c:pt>
                <c:pt idx="268">
                  <c:v>44099</c:v>
                </c:pt>
                <c:pt idx="269">
                  <c:v>44100</c:v>
                </c:pt>
                <c:pt idx="270">
                  <c:v>44101</c:v>
                </c:pt>
                <c:pt idx="271">
                  <c:v>44102</c:v>
                </c:pt>
                <c:pt idx="272">
                  <c:v>44103</c:v>
                </c:pt>
                <c:pt idx="273">
                  <c:v>44104</c:v>
                </c:pt>
                <c:pt idx="274">
                  <c:v>44105</c:v>
                </c:pt>
                <c:pt idx="275">
                  <c:v>44106</c:v>
                </c:pt>
                <c:pt idx="276">
                  <c:v>44107</c:v>
                </c:pt>
                <c:pt idx="277">
                  <c:v>44108</c:v>
                </c:pt>
                <c:pt idx="278">
                  <c:v>44109</c:v>
                </c:pt>
                <c:pt idx="279">
                  <c:v>44110</c:v>
                </c:pt>
                <c:pt idx="280">
                  <c:v>44111</c:v>
                </c:pt>
                <c:pt idx="281">
                  <c:v>44112</c:v>
                </c:pt>
                <c:pt idx="282">
                  <c:v>44113</c:v>
                </c:pt>
                <c:pt idx="283">
                  <c:v>44114</c:v>
                </c:pt>
                <c:pt idx="284">
                  <c:v>44115</c:v>
                </c:pt>
                <c:pt idx="285">
                  <c:v>44116</c:v>
                </c:pt>
                <c:pt idx="286">
                  <c:v>44117</c:v>
                </c:pt>
                <c:pt idx="287">
                  <c:v>44118</c:v>
                </c:pt>
                <c:pt idx="288">
                  <c:v>44119</c:v>
                </c:pt>
                <c:pt idx="289">
                  <c:v>44120</c:v>
                </c:pt>
                <c:pt idx="290">
                  <c:v>44121</c:v>
                </c:pt>
                <c:pt idx="291">
                  <c:v>44122</c:v>
                </c:pt>
                <c:pt idx="292">
                  <c:v>44123</c:v>
                </c:pt>
                <c:pt idx="293">
                  <c:v>44124</c:v>
                </c:pt>
                <c:pt idx="294">
                  <c:v>44125</c:v>
                </c:pt>
                <c:pt idx="295">
                  <c:v>44126</c:v>
                </c:pt>
                <c:pt idx="296">
                  <c:v>44127</c:v>
                </c:pt>
                <c:pt idx="297">
                  <c:v>44128</c:v>
                </c:pt>
                <c:pt idx="298">
                  <c:v>44129</c:v>
                </c:pt>
                <c:pt idx="299">
                  <c:v>44130</c:v>
                </c:pt>
                <c:pt idx="300">
                  <c:v>44131</c:v>
                </c:pt>
                <c:pt idx="301">
                  <c:v>44132</c:v>
                </c:pt>
                <c:pt idx="302">
                  <c:v>44133</c:v>
                </c:pt>
                <c:pt idx="303">
                  <c:v>44134</c:v>
                </c:pt>
                <c:pt idx="304">
                  <c:v>44135</c:v>
                </c:pt>
                <c:pt idx="305">
                  <c:v>44136</c:v>
                </c:pt>
                <c:pt idx="306">
                  <c:v>44137</c:v>
                </c:pt>
                <c:pt idx="307">
                  <c:v>44138</c:v>
                </c:pt>
                <c:pt idx="308">
                  <c:v>44139</c:v>
                </c:pt>
                <c:pt idx="309">
                  <c:v>44140</c:v>
                </c:pt>
                <c:pt idx="310">
                  <c:v>44141</c:v>
                </c:pt>
                <c:pt idx="311">
                  <c:v>44142</c:v>
                </c:pt>
                <c:pt idx="312">
                  <c:v>44143</c:v>
                </c:pt>
                <c:pt idx="313">
                  <c:v>44144</c:v>
                </c:pt>
                <c:pt idx="314">
                  <c:v>44145</c:v>
                </c:pt>
                <c:pt idx="315">
                  <c:v>44146</c:v>
                </c:pt>
                <c:pt idx="316">
                  <c:v>44147</c:v>
                </c:pt>
                <c:pt idx="317">
                  <c:v>44148</c:v>
                </c:pt>
                <c:pt idx="318">
                  <c:v>44149</c:v>
                </c:pt>
                <c:pt idx="319">
                  <c:v>44150</c:v>
                </c:pt>
                <c:pt idx="320">
                  <c:v>44151</c:v>
                </c:pt>
                <c:pt idx="321">
                  <c:v>44152</c:v>
                </c:pt>
                <c:pt idx="322">
                  <c:v>44153</c:v>
                </c:pt>
                <c:pt idx="323">
                  <c:v>44154</c:v>
                </c:pt>
                <c:pt idx="324">
                  <c:v>44155</c:v>
                </c:pt>
                <c:pt idx="325">
                  <c:v>44156</c:v>
                </c:pt>
                <c:pt idx="326">
                  <c:v>44157</c:v>
                </c:pt>
                <c:pt idx="327">
                  <c:v>44158</c:v>
                </c:pt>
                <c:pt idx="328">
                  <c:v>44159</c:v>
                </c:pt>
                <c:pt idx="329">
                  <c:v>44160</c:v>
                </c:pt>
                <c:pt idx="330">
                  <c:v>44161</c:v>
                </c:pt>
                <c:pt idx="331">
                  <c:v>44162</c:v>
                </c:pt>
                <c:pt idx="332">
                  <c:v>44163</c:v>
                </c:pt>
                <c:pt idx="333">
                  <c:v>44164</c:v>
                </c:pt>
                <c:pt idx="334">
                  <c:v>44165</c:v>
                </c:pt>
                <c:pt idx="335">
                  <c:v>44166</c:v>
                </c:pt>
                <c:pt idx="336">
                  <c:v>44167</c:v>
                </c:pt>
                <c:pt idx="337">
                  <c:v>44168</c:v>
                </c:pt>
                <c:pt idx="338">
                  <c:v>44169</c:v>
                </c:pt>
                <c:pt idx="339">
                  <c:v>44170</c:v>
                </c:pt>
                <c:pt idx="340">
                  <c:v>44171</c:v>
                </c:pt>
                <c:pt idx="341">
                  <c:v>44172</c:v>
                </c:pt>
                <c:pt idx="342">
                  <c:v>44173</c:v>
                </c:pt>
                <c:pt idx="343">
                  <c:v>44174</c:v>
                </c:pt>
                <c:pt idx="344">
                  <c:v>44175</c:v>
                </c:pt>
                <c:pt idx="345">
                  <c:v>44176</c:v>
                </c:pt>
                <c:pt idx="346">
                  <c:v>44177</c:v>
                </c:pt>
                <c:pt idx="347">
                  <c:v>44178</c:v>
                </c:pt>
                <c:pt idx="348">
                  <c:v>44179</c:v>
                </c:pt>
                <c:pt idx="349">
                  <c:v>44180</c:v>
                </c:pt>
                <c:pt idx="350">
                  <c:v>44181</c:v>
                </c:pt>
                <c:pt idx="351">
                  <c:v>44182</c:v>
                </c:pt>
                <c:pt idx="352">
                  <c:v>44183</c:v>
                </c:pt>
                <c:pt idx="353">
                  <c:v>44184</c:v>
                </c:pt>
                <c:pt idx="354">
                  <c:v>44185</c:v>
                </c:pt>
                <c:pt idx="355">
                  <c:v>44186</c:v>
                </c:pt>
                <c:pt idx="356">
                  <c:v>44187</c:v>
                </c:pt>
                <c:pt idx="357">
                  <c:v>44188</c:v>
                </c:pt>
                <c:pt idx="358">
                  <c:v>44189</c:v>
                </c:pt>
                <c:pt idx="359">
                  <c:v>44190</c:v>
                </c:pt>
                <c:pt idx="360">
                  <c:v>44191</c:v>
                </c:pt>
                <c:pt idx="361">
                  <c:v>44192</c:v>
                </c:pt>
                <c:pt idx="362">
                  <c:v>44193</c:v>
                </c:pt>
                <c:pt idx="363">
                  <c:v>44194</c:v>
                </c:pt>
                <c:pt idx="364">
                  <c:v>44195</c:v>
                </c:pt>
                <c:pt idx="365">
                  <c:v>44196</c:v>
                </c:pt>
                <c:pt idx="366">
                  <c:v>44197</c:v>
                </c:pt>
                <c:pt idx="367">
                  <c:v>44198</c:v>
                </c:pt>
                <c:pt idx="368">
                  <c:v>44199</c:v>
                </c:pt>
                <c:pt idx="369">
                  <c:v>44200</c:v>
                </c:pt>
                <c:pt idx="370">
                  <c:v>44201</c:v>
                </c:pt>
                <c:pt idx="371">
                  <c:v>44202</c:v>
                </c:pt>
                <c:pt idx="372">
                  <c:v>44203</c:v>
                </c:pt>
                <c:pt idx="373">
                  <c:v>44204</c:v>
                </c:pt>
                <c:pt idx="374">
                  <c:v>44205</c:v>
                </c:pt>
                <c:pt idx="375">
                  <c:v>44206</c:v>
                </c:pt>
                <c:pt idx="376">
                  <c:v>44207</c:v>
                </c:pt>
                <c:pt idx="377">
                  <c:v>44208</c:v>
                </c:pt>
                <c:pt idx="378">
                  <c:v>44209</c:v>
                </c:pt>
                <c:pt idx="379">
                  <c:v>44210</c:v>
                </c:pt>
                <c:pt idx="380">
                  <c:v>44211</c:v>
                </c:pt>
                <c:pt idx="381">
                  <c:v>44212</c:v>
                </c:pt>
                <c:pt idx="382">
                  <c:v>44213</c:v>
                </c:pt>
                <c:pt idx="383">
                  <c:v>44214</c:v>
                </c:pt>
                <c:pt idx="384">
                  <c:v>44215</c:v>
                </c:pt>
                <c:pt idx="385">
                  <c:v>44216</c:v>
                </c:pt>
                <c:pt idx="386">
                  <c:v>44217</c:v>
                </c:pt>
                <c:pt idx="387">
                  <c:v>44218</c:v>
                </c:pt>
                <c:pt idx="388">
                  <c:v>44219</c:v>
                </c:pt>
                <c:pt idx="389">
                  <c:v>44220</c:v>
                </c:pt>
                <c:pt idx="390">
                  <c:v>44221</c:v>
                </c:pt>
                <c:pt idx="391">
                  <c:v>44222</c:v>
                </c:pt>
                <c:pt idx="392">
                  <c:v>44223</c:v>
                </c:pt>
                <c:pt idx="393">
                  <c:v>44224</c:v>
                </c:pt>
                <c:pt idx="394">
                  <c:v>44225</c:v>
                </c:pt>
                <c:pt idx="395">
                  <c:v>44226</c:v>
                </c:pt>
                <c:pt idx="396">
                  <c:v>44227</c:v>
                </c:pt>
                <c:pt idx="397">
                  <c:v>44228</c:v>
                </c:pt>
                <c:pt idx="398">
                  <c:v>44229</c:v>
                </c:pt>
                <c:pt idx="399">
                  <c:v>44230</c:v>
                </c:pt>
                <c:pt idx="400">
                  <c:v>44231</c:v>
                </c:pt>
                <c:pt idx="401">
                  <c:v>44232</c:v>
                </c:pt>
                <c:pt idx="402">
                  <c:v>44233</c:v>
                </c:pt>
                <c:pt idx="403">
                  <c:v>44234</c:v>
                </c:pt>
                <c:pt idx="404">
                  <c:v>44235</c:v>
                </c:pt>
                <c:pt idx="405">
                  <c:v>44236</c:v>
                </c:pt>
                <c:pt idx="406">
                  <c:v>44237</c:v>
                </c:pt>
                <c:pt idx="407">
                  <c:v>44238</c:v>
                </c:pt>
                <c:pt idx="408">
                  <c:v>44239</c:v>
                </c:pt>
                <c:pt idx="409">
                  <c:v>44240</c:v>
                </c:pt>
                <c:pt idx="410">
                  <c:v>44241</c:v>
                </c:pt>
                <c:pt idx="411">
                  <c:v>44242</c:v>
                </c:pt>
                <c:pt idx="412">
                  <c:v>44243</c:v>
                </c:pt>
                <c:pt idx="413">
                  <c:v>44244</c:v>
                </c:pt>
                <c:pt idx="414">
                  <c:v>44245</c:v>
                </c:pt>
                <c:pt idx="415">
                  <c:v>44246</c:v>
                </c:pt>
                <c:pt idx="416">
                  <c:v>44247</c:v>
                </c:pt>
                <c:pt idx="417">
                  <c:v>44248</c:v>
                </c:pt>
                <c:pt idx="418">
                  <c:v>44249</c:v>
                </c:pt>
                <c:pt idx="419">
                  <c:v>44250</c:v>
                </c:pt>
                <c:pt idx="420">
                  <c:v>44251</c:v>
                </c:pt>
                <c:pt idx="421">
                  <c:v>44252</c:v>
                </c:pt>
                <c:pt idx="422">
                  <c:v>44253</c:v>
                </c:pt>
                <c:pt idx="423">
                  <c:v>44254</c:v>
                </c:pt>
                <c:pt idx="424">
                  <c:v>44255</c:v>
                </c:pt>
                <c:pt idx="425">
                  <c:v>44256</c:v>
                </c:pt>
                <c:pt idx="426">
                  <c:v>44257</c:v>
                </c:pt>
                <c:pt idx="427">
                  <c:v>44258</c:v>
                </c:pt>
                <c:pt idx="428">
                  <c:v>44259</c:v>
                </c:pt>
                <c:pt idx="429">
                  <c:v>44260</c:v>
                </c:pt>
                <c:pt idx="430">
                  <c:v>44261</c:v>
                </c:pt>
                <c:pt idx="431">
                  <c:v>44262</c:v>
                </c:pt>
                <c:pt idx="432">
                  <c:v>44263</c:v>
                </c:pt>
                <c:pt idx="433">
                  <c:v>44264</c:v>
                </c:pt>
                <c:pt idx="434">
                  <c:v>44265</c:v>
                </c:pt>
                <c:pt idx="435">
                  <c:v>44266</c:v>
                </c:pt>
                <c:pt idx="436">
                  <c:v>44267</c:v>
                </c:pt>
                <c:pt idx="437">
                  <c:v>44268</c:v>
                </c:pt>
                <c:pt idx="438">
                  <c:v>44269</c:v>
                </c:pt>
                <c:pt idx="439">
                  <c:v>44270</c:v>
                </c:pt>
                <c:pt idx="440">
                  <c:v>44271</c:v>
                </c:pt>
                <c:pt idx="441">
                  <c:v>44272</c:v>
                </c:pt>
                <c:pt idx="442">
                  <c:v>44273</c:v>
                </c:pt>
                <c:pt idx="443">
                  <c:v>44274</c:v>
                </c:pt>
                <c:pt idx="444">
                  <c:v>44275</c:v>
                </c:pt>
                <c:pt idx="445">
                  <c:v>44276</c:v>
                </c:pt>
                <c:pt idx="446">
                  <c:v>44277</c:v>
                </c:pt>
                <c:pt idx="447">
                  <c:v>44278</c:v>
                </c:pt>
                <c:pt idx="448">
                  <c:v>44279</c:v>
                </c:pt>
                <c:pt idx="449">
                  <c:v>44280</c:v>
                </c:pt>
                <c:pt idx="450">
                  <c:v>44281</c:v>
                </c:pt>
                <c:pt idx="451">
                  <c:v>44282</c:v>
                </c:pt>
                <c:pt idx="452">
                  <c:v>44283</c:v>
                </c:pt>
                <c:pt idx="453">
                  <c:v>44284</c:v>
                </c:pt>
                <c:pt idx="454">
                  <c:v>44285</c:v>
                </c:pt>
                <c:pt idx="455">
                  <c:v>44286</c:v>
                </c:pt>
                <c:pt idx="456">
                  <c:v>44287</c:v>
                </c:pt>
                <c:pt idx="457">
                  <c:v>44288</c:v>
                </c:pt>
                <c:pt idx="458">
                  <c:v>44289</c:v>
                </c:pt>
                <c:pt idx="459">
                  <c:v>44290</c:v>
                </c:pt>
                <c:pt idx="460">
                  <c:v>44291</c:v>
                </c:pt>
                <c:pt idx="461">
                  <c:v>44292</c:v>
                </c:pt>
                <c:pt idx="462">
                  <c:v>44293</c:v>
                </c:pt>
                <c:pt idx="463">
                  <c:v>44294</c:v>
                </c:pt>
                <c:pt idx="464">
                  <c:v>44295</c:v>
                </c:pt>
                <c:pt idx="465">
                  <c:v>44296</c:v>
                </c:pt>
                <c:pt idx="466">
                  <c:v>44297</c:v>
                </c:pt>
                <c:pt idx="467">
                  <c:v>44298</c:v>
                </c:pt>
                <c:pt idx="468">
                  <c:v>44299</c:v>
                </c:pt>
                <c:pt idx="469">
                  <c:v>44300</c:v>
                </c:pt>
                <c:pt idx="470">
                  <c:v>44301</c:v>
                </c:pt>
                <c:pt idx="471">
                  <c:v>44302</c:v>
                </c:pt>
                <c:pt idx="472">
                  <c:v>44303</c:v>
                </c:pt>
                <c:pt idx="473">
                  <c:v>44304</c:v>
                </c:pt>
                <c:pt idx="474">
                  <c:v>44305</c:v>
                </c:pt>
                <c:pt idx="475">
                  <c:v>44306</c:v>
                </c:pt>
                <c:pt idx="476">
                  <c:v>44307</c:v>
                </c:pt>
                <c:pt idx="477">
                  <c:v>44308</c:v>
                </c:pt>
                <c:pt idx="478">
                  <c:v>44309</c:v>
                </c:pt>
                <c:pt idx="479">
                  <c:v>44310</c:v>
                </c:pt>
                <c:pt idx="480">
                  <c:v>44311</c:v>
                </c:pt>
                <c:pt idx="481">
                  <c:v>44312</c:v>
                </c:pt>
                <c:pt idx="482">
                  <c:v>44313</c:v>
                </c:pt>
                <c:pt idx="483">
                  <c:v>44314</c:v>
                </c:pt>
                <c:pt idx="484">
                  <c:v>44315</c:v>
                </c:pt>
                <c:pt idx="485">
                  <c:v>44316</c:v>
                </c:pt>
                <c:pt idx="486">
                  <c:v>44317</c:v>
                </c:pt>
                <c:pt idx="487">
                  <c:v>44318</c:v>
                </c:pt>
                <c:pt idx="488">
                  <c:v>44319</c:v>
                </c:pt>
                <c:pt idx="489">
                  <c:v>44320</c:v>
                </c:pt>
                <c:pt idx="490">
                  <c:v>44321</c:v>
                </c:pt>
                <c:pt idx="491">
                  <c:v>44322</c:v>
                </c:pt>
                <c:pt idx="492">
                  <c:v>44323</c:v>
                </c:pt>
                <c:pt idx="493">
                  <c:v>44324</c:v>
                </c:pt>
                <c:pt idx="494">
                  <c:v>44325</c:v>
                </c:pt>
                <c:pt idx="495">
                  <c:v>44326</c:v>
                </c:pt>
                <c:pt idx="496">
                  <c:v>44327</c:v>
                </c:pt>
                <c:pt idx="497">
                  <c:v>44328</c:v>
                </c:pt>
                <c:pt idx="498">
                  <c:v>44329</c:v>
                </c:pt>
                <c:pt idx="499">
                  <c:v>44330</c:v>
                </c:pt>
                <c:pt idx="500">
                  <c:v>44331</c:v>
                </c:pt>
                <c:pt idx="501">
                  <c:v>44332</c:v>
                </c:pt>
                <c:pt idx="502">
                  <c:v>44333</c:v>
                </c:pt>
                <c:pt idx="503">
                  <c:v>44334</c:v>
                </c:pt>
                <c:pt idx="504">
                  <c:v>44335</c:v>
                </c:pt>
                <c:pt idx="505">
                  <c:v>44336</c:v>
                </c:pt>
                <c:pt idx="506">
                  <c:v>44337</c:v>
                </c:pt>
                <c:pt idx="507">
                  <c:v>44338</c:v>
                </c:pt>
                <c:pt idx="508">
                  <c:v>44339</c:v>
                </c:pt>
                <c:pt idx="509">
                  <c:v>44340</c:v>
                </c:pt>
                <c:pt idx="510">
                  <c:v>44341</c:v>
                </c:pt>
                <c:pt idx="511">
                  <c:v>44342</c:v>
                </c:pt>
                <c:pt idx="512">
                  <c:v>44343</c:v>
                </c:pt>
                <c:pt idx="513">
                  <c:v>44344</c:v>
                </c:pt>
                <c:pt idx="514">
                  <c:v>44345</c:v>
                </c:pt>
                <c:pt idx="515">
                  <c:v>44346</c:v>
                </c:pt>
                <c:pt idx="516">
                  <c:v>44347</c:v>
                </c:pt>
                <c:pt idx="517">
                  <c:v>44348</c:v>
                </c:pt>
                <c:pt idx="518">
                  <c:v>44349</c:v>
                </c:pt>
                <c:pt idx="519">
                  <c:v>44350</c:v>
                </c:pt>
                <c:pt idx="520">
                  <c:v>44351</c:v>
                </c:pt>
                <c:pt idx="521">
                  <c:v>44352</c:v>
                </c:pt>
                <c:pt idx="522">
                  <c:v>44353</c:v>
                </c:pt>
                <c:pt idx="523">
                  <c:v>44354</c:v>
                </c:pt>
                <c:pt idx="524">
                  <c:v>44355</c:v>
                </c:pt>
                <c:pt idx="525">
                  <c:v>44356</c:v>
                </c:pt>
                <c:pt idx="526">
                  <c:v>44357</c:v>
                </c:pt>
                <c:pt idx="527">
                  <c:v>44358</c:v>
                </c:pt>
                <c:pt idx="528">
                  <c:v>44359</c:v>
                </c:pt>
                <c:pt idx="529">
                  <c:v>44360</c:v>
                </c:pt>
                <c:pt idx="530">
                  <c:v>44361</c:v>
                </c:pt>
                <c:pt idx="531">
                  <c:v>44362</c:v>
                </c:pt>
                <c:pt idx="532">
                  <c:v>44363</c:v>
                </c:pt>
                <c:pt idx="533">
                  <c:v>44364</c:v>
                </c:pt>
                <c:pt idx="534">
                  <c:v>44365</c:v>
                </c:pt>
                <c:pt idx="535">
                  <c:v>44366</c:v>
                </c:pt>
                <c:pt idx="536">
                  <c:v>44367</c:v>
                </c:pt>
                <c:pt idx="537">
                  <c:v>44368</c:v>
                </c:pt>
                <c:pt idx="538">
                  <c:v>44369</c:v>
                </c:pt>
                <c:pt idx="539">
                  <c:v>44370</c:v>
                </c:pt>
                <c:pt idx="540">
                  <c:v>44371</c:v>
                </c:pt>
                <c:pt idx="541">
                  <c:v>44372</c:v>
                </c:pt>
                <c:pt idx="542">
                  <c:v>44373</c:v>
                </c:pt>
                <c:pt idx="543">
                  <c:v>44374</c:v>
                </c:pt>
                <c:pt idx="544">
                  <c:v>44375</c:v>
                </c:pt>
                <c:pt idx="545">
                  <c:v>44376</c:v>
                </c:pt>
                <c:pt idx="546">
                  <c:v>44377</c:v>
                </c:pt>
                <c:pt idx="547">
                  <c:v>44378</c:v>
                </c:pt>
                <c:pt idx="548">
                  <c:v>44379</c:v>
                </c:pt>
                <c:pt idx="549">
                  <c:v>44380</c:v>
                </c:pt>
                <c:pt idx="550">
                  <c:v>44381</c:v>
                </c:pt>
                <c:pt idx="551">
                  <c:v>44382</c:v>
                </c:pt>
                <c:pt idx="552">
                  <c:v>44383</c:v>
                </c:pt>
                <c:pt idx="553">
                  <c:v>44384</c:v>
                </c:pt>
                <c:pt idx="554">
                  <c:v>44385</c:v>
                </c:pt>
                <c:pt idx="555">
                  <c:v>44386</c:v>
                </c:pt>
                <c:pt idx="556">
                  <c:v>44387</c:v>
                </c:pt>
                <c:pt idx="557">
                  <c:v>44388</c:v>
                </c:pt>
                <c:pt idx="558">
                  <c:v>44389</c:v>
                </c:pt>
                <c:pt idx="559">
                  <c:v>44390</c:v>
                </c:pt>
                <c:pt idx="560">
                  <c:v>44391</c:v>
                </c:pt>
                <c:pt idx="561">
                  <c:v>44392</c:v>
                </c:pt>
                <c:pt idx="562">
                  <c:v>44393</c:v>
                </c:pt>
                <c:pt idx="563">
                  <c:v>44394</c:v>
                </c:pt>
                <c:pt idx="564">
                  <c:v>44395</c:v>
                </c:pt>
                <c:pt idx="565">
                  <c:v>44396</c:v>
                </c:pt>
                <c:pt idx="566">
                  <c:v>44397</c:v>
                </c:pt>
                <c:pt idx="567">
                  <c:v>44398</c:v>
                </c:pt>
                <c:pt idx="568">
                  <c:v>44399</c:v>
                </c:pt>
                <c:pt idx="569">
                  <c:v>44400</c:v>
                </c:pt>
                <c:pt idx="570">
                  <c:v>44401</c:v>
                </c:pt>
                <c:pt idx="571">
                  <c:v>44402</c:v>
                </c:pt>
                <c:pt idx="572">
                  <c:v>44403</c:v>
                </c:pt>
                <c:pt idx="573">
                  <c:v>44404</c:v>
                </c:pt>
                <c:pt idx="574">
                  <c:v>44405</c:v>
                </c:pt>
                <c:pt idx="575">
                  <c:v>44406</c:v>
                </c:pt>
                <c:pt idx="576">
                  <c:v>44407</c:v>
                </c:pt>
                <c:pt idx="577">
                  <c:v>44408</c:v>
                </c:pt>
                <c:pt idx="578">
                  <c:v>44409</c:v>
                </c:pt>
                <c:pt idx="579">
                  <c:v>44410</c:v>
                </c:pt>
                <c:pt idx="580">
                  <c:v>44411</c:v>
                </c:pt>
                <c:pt idx="581">
                  <c:v>44412</c:v>
                </c:pt>
                <c:pt idx="582">
                  <c:v>44413</c:v>
                </c:pt>
                <c:pt idx="583">
                  <c:v>44414</c:v>
                </c:pt>
                <c:pt idx="584">
                  <c:v>44415</c:v>
                </c:pt>
                <c:pt idx="585">
                  <c:v>44416</c:v>
                </c:pt>
                <c:pt idx="586">
                  <c:v>44417</c:v>
                </c:pt>
                <c:pt idx="587">
                  <c:v>44418</c:v>
                </c:pt>
                <c:pt idx="588">
                  <c:v>44419</c:v>
                </c:pt>
                <c:pt idx="589">
                  <c:v>44420</c:v>
                </c:pt>
                <c:pt idx="590">
                  <c:v>44421</c:v>
                </c:pt>
                <c:pt idx="591">
                  <c:v>44422</c:v>
                </c:pt>
                <c:pt idx="592">
                  <c:v>44423</c:v>
                </c:pt>
                <c:pt idx="593">
                  <c:v>44424</c:v>
                </c:pt>
                <c:pt idx="594">
                  <c:v>44425</c:v>
                </c:pt>
                <c:pt idx="595">
                  <c:v>44426</c:v>
                </c:pt>
                <c:pt idx="596">
                  <c:v>44427</c:v>
                </c:pt>
                <c:pt idx="597">
                  <c:v>44428</c:v>
                </c:pt>
                <c:pt idx="598">
                  <c:v>44429</c:v>
                </c:pt>
                <c:pt idx="599">
                  <c:v>44430</c:v>
                </c:pt>
                <c:pt idx="600">
                  <c:v>44431</c:v>
                </c:pt>
                <c:pt idx="601">
                  <c:v>44432</c:v>
                </c:pt>
                <c:pt idx="602">
                  <c:v>44433</c:v>
                </c:pt>
                <c:pt idx="603">
                  <c:v>44434</c:v>
                </c:pt>
                <c:pt idx="604">
                  <c:v>44435</c:v>
                </c:pt>
                <c:pt idx="605">
                  <c:v>44436</c:v>
                </c:pt>
                <c:pt idx="606">
                  <c:v>44437</c:v>
                </c:pt>
                <c:pt idx="607">
                  <c:v>44438</c:v>
                </c:pt>
                <c:pt idx="608">
                  <c:v>44439</c:v>
                </c:pt>
                <c:pt idx="609">
                  <c:v>44440</c:v>
                </c:pt>
                <c:pt idx="610">
                  <c:v>44441</c:v>
                </c:pt>
                <c:pt idx="611">
                  <c:v>44442</c:v>
                </c:pt>
                <c:pt idx="612">
                  <c:v>44443</c:v>
                </c:pt>
                <c:pt idx="613">
                  <c:v>44444</c:v>
                </c:pt>
                <c:pt idx="614">
                  <c:v>44445</c:v>
                </c:pt>
                <c:pt idx="615">
                  <c:v>44446</c:v>
                </c:pt>
                <c:pt idx="616">
                  <c:v>44447</c:v>
                </c:pt>
                <c:pt idx="617">
                  <c:v>44448</c:v>
                </c:pt>
                <c:pt idx="618">
                  <c:v>44449</c:v>
                </c:pt>
                <c:pt idx="619">
                  <c:v>44450</c:v>
                </c:pt>
                <c:pt idx="620">
                  <c:v>44451</c:v>
                </c:pt>
                <c:pt idx="621">
                  <c:v>44452</c:v>
                </c:pt>
                <c:pt idx="622">
                  <c:v>44453</c:v>
                </c:pt>
                <c:pt idx="623">
                  <c:v>44454</c:v>
                </c:pt>
                <c:pt idx="624">
                  <c:v>44455</c:v>
                </c:pt>
                <c:pt idx="625">
                  <c:v>44456</c:v>
                </c:pt>
                <c:pt idx="626">
                  <c:v>44457</c:v>
                </c:pt>
                <c:pt idx="627">
                  <c:v>44458</c:v>
                </c:pt>
                <c:pt idx="628">
                  <c:v>44459</c:v>
                </c:pt>
                <c:pt idx="629">
                  <c:v>44460</c:v>
                </c:pt>
                <c:pt idx="630">
                  <c:v>44461</c:v>
                </c:pt>
                <c:pt idx="631">
                  <c:v>44462</c:v>
                </c:pt>
                <c:pt idx="632">
                  <c:v>44463</c:v>
                </c:pt>
                <c:pt idx="633">
                  <c:v>44464</c:v>
                </c:pt>
                <c:pt idx="634">
                  <c:v>44465</c:v>
                </c:pt>
                <c:pt idx="635">
                  <c:v>44466</c:v>
                </c:pt>
                <c:pt idx="636">
                  <c:v>44467</c:v>
                </c:pt>
                <c:pt idx="637">
                  <c:v>44468</c:v>
                </c:pt>
                <c:pt idx="638">
                  <c:v>44469</c:v>
                </c:pt>
                <c:pt idx="639">
                  <c:v>44470</c:v>
                </c:pt>
                <c:pt idx="640">
                  <c:v>44471</c:v>
                </c:pt>
                <c:pt idx="641">
                  <c:v>44472</c:v>
                </c:pt>
                <c:pt idx="642">
                  <c:v>44473</c:v>
                </c:pt>
                <c:pt idx="643">
                  <c:v>44474</c:v>
                </c:pt>
                <c:pt idx="644">
                  <c:v>44475</c:v>
                </c:pt>
                <c:pt idx="645">
                  <c:v>44476</c:v>
                </c:pt>
                <c:pt idx="646">
                  <c:v>44477</c:v>
                </c:pt>
                <c:pt idx="647">
                  <c:v>44478</c:v>
                </c:pt>
                <c:pt idx="648">
                  <c:v>44479</c:v>
                </c:pt>
                <c:pt idx="649">
                  <c:v>44480</c:v>
                </c:pt>
                <c:pt idx="650">
                  <c:v>44481</c:v>
                </c:pt>
                <c:pt idx="651">
                  <c:v>44482</c:v>
                </c:pt>
                <c:pt idx="652">
                  <c:v>44483</c:v>
                </c:pt>
                <c:pt idx="653">
                  <c:v>44484</c:v>
                </c:pt>
                <c:pt idx="654">
                  <c:v>44485</c:v>
                </c:pt>
                <c:pt idx="655">
                  <c:v>44486</c:v>
                </c:pt>
                <c:pt idx="656">
                  <c:v>44487</c:v>
                </c:pt>
                <c:pt idx="657">
                  <c:v>44488</c:v>
                </c:pt>
                <c:pt idx="658">
                  <c:v>44489</c:v>
                </c:pt>
                <c:pt idx="659">
                  <c:v>44490</c:v>
                </c:pt>
                <c:pt idx="660">
                  <c:v>44491</c:v>
                </c:pt>
                <c:pt idx="661">
                  <c:v>44492</c:v>
                </c:pt>
                <c:pt idx="662">
                  <c:v>44493</c:v>
                </c:pt>
                <c:pt idx="663">
                  <c:v>44494</c:v>
                </c:pt>
                <c:pt idx="664">
                  <c:v>44495</c:v>
                </c:pt>
                <c:pt idx="665">
                  <c:v>44496</c:v>
                </c:pt>
                <c:pt idx="666">
                  <c:v>44497</c:v>
                </c:pt>
                <c:pt idx="667">
                  <c:v>44498</c:v>
                </c:pt>
                <c:pt idx="668">
                  <c:v>44499</c:v>
                </c:pt>
                <c:pt idx="669">
                  <c:v>44500</c:v>
                </c:pt>
                <c:pt idx="670">
                  <c:v>44501</c:v>
                </c:pt>
                <c:pt idx="671">
                  <c:v>44502</c:v>
                </c:pt>
                <c:pt idx="672">
                  <c:v>44503</c:v>
                </c:pt>
                <c:pt idx="673">
                  <c:v>44504</c:v>
                </c:pt>
                <c:pt idx="674">
                  <c:v>44505</c:v>
                </c:pt>
                <c:pt idx="675">
                  <c:v>44506</c:v>
                </c:pt>
                <c:pt idx="676">
                  <c:v>44507</c:v>
                </c:pt>
                <c:pt idx="677">
                  <c:v>44514</c:v>
                </c:pt>
                <c:pt idx="678">
                  <c:v>44508</c:v>
                </c:pt>
                <c:pt idx="679">
                  <c:v>44509</c:v>
                </c:pt>
                <c:pt idx="680">
                  <c:v>44510</c:v>
                </c:pt>
                <c:pt idx="681">
                  <c:v>44511</c:v>
                </c:pt>
                <c:pt idx="682">
                  <c:v>44512</c:v>
                </c:pt>
                <c:pt idx="683">
                  <c:v>44513</c:v>
                </c:pt>
                <c:pt idx="684">
                  <c:v>44515</c:v>
                </c:pt>
                <c:pt idx="685">
                  <c:v>44516</c:v>
                </c:pt>
                <c:pt idx="686">
                  <c:v>44517</c:v>
                </c:pt>
                <c:pt idx="687">
                  <c:v>44518</c:v>
                </c:pt>
                <c:pt idx="688">
                  <c:v>44519</c:v>
                </c:pt>
                <c:pt idx="689">
                  <c:v>44520</c:v>
                </c:pt>
                <c:pt idx="690">
                  <c:v>44521</c:v>
                </c:pt>
                <c:pt idx="691">
                  <c:v>44522</c:v>
                </c:pt>
                <c:pt idx="692">
                  <c:v>44523</c:v>
                </c:pt>
                <c:pt idx="693">
                  <c:v>44524</c:v>
                </c:pt>
                <c:pt idx="694">
                  <c:v>44525</c:v>
                </c:pt>
                <c:pt idx="695">
                  <c:v>44526</c:v>
                </c:pt>
                <c:pt idx="696">
                  <c:v>44527</c:v>
                </c:pt>
                <c:pt idx="697">
                  <c:v>44528</c:v>
                </c:pt>
                <c:pt idx="698">
                  <c:v>44529</c:v>
                </c:pt>
                <c:pt idx="699">
                  <c:v>44530</c:v>
                </c:pt>
                <c:pt idx="700">
                  <c:v>44531</c:v>
                </c:pt>
                <c:pt idx="701">
                  <c:v>44532</c:v>
                </c:pt>
                <c:pt idx="702">
                  <c:v>44533</c:v>
                </c:pt>
                <c:pt idx="703">
                  <c:v>44534</c:v>
                </c:pt>
                <c:pt idx="704">
                  <c:v>44535</c:v>
                </c:pt>
                <c:pt idx="705">
                  <c:v>44536</c:v>
                </c:pt>
                <c:pt idx="706">
                  <c:v>44537</c:v>
                </c:pt>
                <c:pt idx="707">
                  <c:v>44538</c:v>
                </c:pt>
                <c:pt idx="708">
                  <c:v>44539</c:v>
                </c:pt>
                <c:pt idx="709">
                  <c:v>44540</c:v>
                </c:pt>
                <c:pt idx="710">
                  <c:v>44541</c:v>
                </c:pt>
                <c:pt idx="711">
                  <c:v>44542</c:v>
                </c:pt>
                <c:pt idx="712">
                  <c:v>44543</c:v>
                </c:pt>
                <c:pt idx="713">
                  <c:v>44544</c:v>
                </c:pt>
                <c:pt idx="714">
                  <c:v>44545</c:v>
                </c:pt>
                <c:pt idx="715">
                  <c:v>44546</c:v>
                </c:pt>
                <c:pt idx="716">
                  <c:v>44547</c:v>
                </c:pt>
                <c:pt idx="717">
                  <c:v>44548</c:v>
                </c:pt>
                <c:pt idx="718">
                  <c:v>44549</c:v>
                </c:pt>
                <c:pt idx="719">
                  <c:v>44550</c:v>
                </c:pt>
                <c:pt idx="720">
                  <c:v>44551</c:v>
                </c:pt>
                <c:pt idx="721">
                  <c:v>44552</c:v>
                </c:pt>
                <c:pt idx="722">
                  <c:v>44553</c:v>
                </c:pt>
                <c:pt idx="723">
                  <c:v>44554</c:v>
                </c:pt>
                <c:pt idx="724">
                  <c:v>44555</c:v>
                </c:pt>
                <c:pt idx="725">
                  <c:v>44556</c:v>
                </c:pt>
                <c:pt idx="726">
                  <c:v>44557</c:v>
                </c:pt>
                <c:pt idx="727">
                  <c:v>44558</c:v>
                </c:pt>
                <c:pt idx="728">
                  <c:v>44559</c:v>
                </c:pt>
                <c:pt idx="729">
                  <c:v>44560</c:v>
                </c:pt>
                <c:pt idx="730">
                  <c:v>44561</c:v>
                </c:pt>
                <c:pt idx="731">
                  <c:v>44562</c:v>
                </c:pt>
                <c:pt idx="732">
                  <c:v>44563</c:v>
                </c:pt>
                <c:pt idx="733">
                  <c:v>44564</c:v>
                </c:pt>
                <c:pt idx="734">
                  <c:v>44565</c:v>
                </c:pt>
              </c:numCache>
            </c:numRef>
          </c:cat>
          <c:val>
            <c:numRef>
              <c:f>Sheet2!$D$2:$D$736</c:f>
              <c:numCache>
                <c:formatCode>General</c:formatCode>
                <c:ptCount val="735"/>
                <c:pt idx="13" formatCode="0.000">
                  <c:v>-4.8599999999999997E-3</c:v>
                </c:pt>
                <c:pt idx="14" formatCode="0.000">
                  <c:v>-3.64E-3</c:v>
                </c:pt>
                <c:pt idx="15" formatCode="0.000">
                  <c:v>-2.4599999999999999E-3</c:v>
                </c:pt>
                <c:pt idx="16" formatCode="0.000">
                  <c:v>-1.3600000000000001E-3</c:v>
                </c:pt>
                <c:pt idx="17" formatCode="0.000">
                  <c:v>-3.6900000000000002E-4</c:v>
                </c:pt>
                <c:pt idx="18" formatCode="0.000">
                  <c:v>4.9899999999999999E-4</c:v>
                </c:pt>
                <c:pt idx="19" formatCode="0.000">
                  <c:v>1.25E-3</c:v>
                </c:pt>
                <c:pt idx="20" formatCode="0.000">
                  <c:v>1.91E-3</c:v>
                </c:pt>
                <c:pt idx="21" formatCode="0.000">
                  <c:v>2.5000000000000001E-3</c:v>
                </c:pt>
                <c:pt idx="22" formatCode="0.000">
                  <c:v>3.0400000000000002E-3</c:v>
                </c:pt>
                <c:pt idx="23" formatCode="0.000">
                  <c:v>3.5599999999999998E-3</c:v>
                </c:pt>
                <c:pt idx="24" formatCode="0.000">
                  <c:v>4.0800000000000003E-3</c:v>
                </c:pt>
                <c:pt idx="25" formatCode="0.000">
                  <c:v>4.6100000000000004E-3</c:v>
                </c:pt>
                <c:pt idx="26" formatCode="0.000">
                  <c:v>5.1500000000000001E-3</c:v>
                </c:pt>
                <c:pt idx="27" formatCode="0.000">
                  <c:v>5.7000000000000002E-3</c:v>
                </c:pt>
                <c:pt idx="28" formatCode="0.000">
                  <c:v>6.2500000000000003E-3</c:v>
                </c:pt>
                <c:pt idx="29" formatCode="0.000">
                  <c:v>6.7799999999999996E-3</c:v>
                </c:pt>
                <c:pt idx="30" formatCode="0.000">
                  <c:v>7.2899999999999996E-3</c:v>
                </c:pt>
                <c:pt idx="31" formatCode="0.000">
                  <c:v>7.7600000000000004E-3</c:v>
                </c:pt>
                <c:pt idx="32" formatCode="0.000">
                  <c:v>8.2100000000000003E-3</c:v>
                </c:pt>
                <c:pt idx="33" formatCode="0.000">
                  <c:v>8.6499999999999997E-3</c:v>
                </c:pt>
                <c:pt idx="34" formatCode="0.000">
                  <c:v>9.0699999999999999E-3</c:v>
                </c:pt>
                <c:pt idx="35" formatCode="0.000">
                  <c:v>9.4900000000000002E-3</c:v>
                </c:pt>
                <c:pt idx="36" formatCode="0.000">
                  <c:v>9.9299999999999996E-3</c:v>
                </c:pt>
                <c:pt idx="37" formatCode="0.000">
                  <c:v>1.04E-2</c:v>
                </c:pt>
                <c:pt idx="38" formatCode="0.000">
                  <c:v>1.09E-2</c:v>
                </c:pt>
                <c:pt idx="39" formatCode="0.000">
                  <c:v>1.1299999999999999E-2</c:v>
                </c:pt>
                <c:pt idx="40" formatCode="0.000">
                  <c:v>1.18E-2</c:v>
                </c:pt>
                <c:pt idx="41" formatCode="0.000">
                  <c:v>1.23E-2</c:v>
                </c:pt>
                <c:pt idx="42" formatCode="0.000">
                  <c:v>1.2800000000000001E-2</c:v>
                </c:pt>
                <c:pt idx="43" formatCode="0.000">
                  <c:v>1.3299999999999999E-2</c:v>
                </c:pt>
                <c:pt idx="44" formatCode="0.000">
                  <c:v>1.37E-2</c:v>
                </c:pt>
                <c:pt idx="45" formatCode="0.000">
                  <c:v>1.4200000000000001E-2</c:v>
                </c:pt>
                <c:pt idx="46" formatCode="0.000">
                  <c:v>1.46E-2</c:v>
                </c:pt>
                <c:pt idx="47" formatCode="0.000">
                  <c:v>1.4999999999999999E-2</c:v>
                </c:pt>
                <c:pt idx="48" formatCode="0.000">
                  <c:v>1.54E-2</c:v>
                </c:pt>
                <c:pt idx="49" formatCode="0.000">
                  <c:v>1.5699999999999999E-2</c:v>
                </c:pt>
                <c:pt idx="50" formatCode="0.000">
                  <c:v>1.5800000000000002E-2</c:v>
                </c:pt>
                <c:pt idx="51" formatCode="0.000">
                  <c:v>1.5900000000000001E-2</c:v>
                </c:pt>
                <c:pt idx="52" formatCode="0.000">
                  <c:v>1.5800000000000002E-2</c:v>
                </c:pt>
                <c:pt idx="53" formatCode="0.000">
                  <c:v>1.5599999999999999E-2</c:v>
                </c:pt>
                <c:pt idx="54" formatCode="0.000">
                  <c:v>1.5299999999999999E-2</c:v>
                </c:pt>
                <c:pt idx="55" formatCode="0.000">
                  <c:v>1.4800000000000001E-2</c:v>
                </c:pt>
                <c:pt idx="56" formatCode="0.000">
                  <c:v>1.43E-2</c:v>
                </c:pt>
                <c:pt idx="57" formatCode="0.000">
                  <c:v>1.38E-2</c:v>
                </c:pt>
                <c:pt idx="58" formatCode="0.000">
                  <c:v>1.3299999999999999E-2</c:v>
                </c:pt>
                <c:pt idx="59" formatCode="0.000">
                  <c:v>1.2800000000000001E-2</c:v>
                </c:pt>
                <c:pt idx="60" formatCode="0.000">
                  <c:v>1.24E-2</c:v>
                </c:pt>
                <c:pt idx="61" formatCode="0.000">
                  <c:v>1.21E-2</c:v>
                </c:pt>
                <c:pt idx="62" formatCode="0.000">
                  <c:v>1.1900000000000001E-2</c:v>
                </c:pt>
                <c:pt idx="63" formatCode="0.000">
                  <c:v>1.1599999999999999E-2</c:v>
                </c:pt>
                <c:pt idx="64" formatCode="0.000">
                  <c:v>1.15E-2</c:v>
                </c:pt>
                <c:pt idx="65" formatCode="0.000">
                  <c:v>1.1299999999999999E-2</c:v>
                </c:pt>
                <c:pt idx="66" formatCode="0.000">
                  <c:v>1.0999999999999999E-2</c:v>
                </c:pt>
                <c:pt idx="67" formatCode="0.000">
                  <c:v>1.0699999999999999E-2</c:v>
                </c:pt>
                <c:pt idx="68" formatCode="0.000">
                  <c:v>1.01E-2</c:v>
                </c:pt>
                <c:pt idx="69" formatCode="0.000">
                  <c:v>9.2700000000000005E-3</c:v>
                </c:pt>
                <c:pt idx="70" formatCode="0.000">
                  <c:v>8.0700000000000008E-3</c:v>
                </c:pt>
                <c:pt idx="71" formatCode="0.000">
                  <c:v>6.4400000000000004E-3</c:v>
                </c:pt>
                <c:pt idx="72" formatCode="0.000">
                  <c:v>4.1900000000000001E-3</c:v>
                </c:pt>
                <c:pt idx="73" formatCode="0.000">
                  <c:v>1.2899999999999999E-3</c:v>
                </c:pt>
                <c:pt idx="74" formatCode="0.000">
                  <c:v>-2.2699999999999999E-3</c:v>
                </c:pt>
                <c:pt idx="75" formatCode="0.000">
                  <c:v>-6.4900000000000001E-3</c:v>
                </c:pt>
                <c:pt idx="76" formatCode="0.000">
                  <c:v>-1.14E-2</c:v>
                </c:pt>
                <c:pt idx="77" formatCode="0.000">
                  <c:v>-1.6899999999999998E-2</c:v>
                </c:pt>
                <c:pt idx="78" formatCode="0.000">
                  <c:v>-2.3099999999999999E-2</c:v>
                </c:pt>
                <c:pt idx="79" formatCode="0.000">
                  <c:v>-2.9899999999999999E-2</c:v>
                </c:pt>
                <c:pt idx="80" formatCode="0.000">
                  <c:v>-3.6999999999999998E-2</c:v>
                </c:pt>
                <c:pt idx="81" formatCode="0.000">
                  <c:v>-4.4600000000000001E-2</c:v>
                </c:pt>
                <c:pt idx="82" formatCode="0.000">
                  <c:v>-5.2499999999999998E-2</c:v>
                </c:pt>
                <c:pt idx="83" formatCode="0.000">
                  <c:v>-6.0499999999999998E-2</c:v>
                </c:pt>
                <c:pt idx="84" formatCode="0.000">
                  <c:v>-6.8699999999999997E-2</c:v>
                </c:pt>
                <c:pt idx="85" formatCode="0.000">
                  <c:v>-7.6799999999999993E-2</c:v>
                </c:pt>
                <c:pt idx="86" formatCode="0.000">
                  <c:v>-8.48E-2</c:v>
                </c:pt>
                <c:pt idx="87" formatCode="0.000">
                  <c:v>-9.2499999999999999E-2</c:v>
                </c:pt>
                <c:pt idx="88" formatCode="0.000">
                  <c:v>-0.1</c:v>
                </c:pt>
                <c:pt idx="89" formatCode="0.000">
                  <c:v>-0.107</c:v>
                </c:pt>
                <c:pt idx="90" formatCode="0.000">
                  <c:v>-0.114</c:v>
                </c:pt>
                <c:pt idx="91" formatCode="0.000">
                  <c:v>-0.121</c:v>
                </c:pt>
                <c:pt idx="92" formatCode="0.000">
                  <c:v>-0.127</c:v>
                </c:pt>
                <c:pt idx="93" formatCode="0.000">
                  <c:v>-0.13300000000000001</c:v>
                </c:pt>
                <c:pt idx="94" formatCode="0.000">
                  <c:v>-0.13800000000000001</c:v>
                </c:pt>
                <c:pt idx="95" formatCode="0.000">
                  <c:v>-0.14299999999999999</c:v>
                </c:pt>
                <c:pt idx="96" formatCode="0.000">
                  <c:v>-0.14799999999999999</c:v>
                </c:pt>
                <c:pt idx="97" formatCode="0.000">
                  <c:v>-0.152</c:v>
                </c:pt>
                <c:pt idx="98" formatCode="0.000">
                  <c:v>-0.156</c:v>
                </c:pt>
                <c:pt idx="99" formatCode="0.000">
                  <c:v>-0.16</c:v>
                </c:pt>
                <c:pt idx="100" formatCode="0.000">
                  <c:v>-0.16300000000000001</c:v>
                </c:pt>
                <c:pt idx="101" formatCode="0.000">
                  <c:v>-0.16500000000000001</c:v>
                </c:pt>
                <c:pt idx="102" formatCode="0.000">
                  <c:v>-0.16700000000000001</c:v>
                </c:pt>
                <c:pt idx="103" formatCode="0.000">
                  <c:v>-0.16800000000000001</c:v>
                </c:pt>
                <c:pt idx="104" formatCode="0.000">
                  <c:v>-0.16900000000000001</c:v>
                </c:pt>
                <c:pt idx="105" formatCode="0.000">
                  <c:v>-0.17</c:v>
                </c:pt>
                <c:pt idx="106" formatCode="0.000">
                  <c:v>-0.17</c:v>
                </c:pt>
                <c:pt idx="107" formatCode="0.000">
                  <c:v>-0.17</c:v>
                </c:pt>
                <c:pt idx="108" formatCode="0.000">
                  <c:v>-0.17</c:v>
                </c:pt>
                <c:pt idx="109" formatCode="0.000">
                  <c:v>-0.17</c:v>
                </c:pt>
                <c:pt idx="110" formatCode="0.000">
                  <c:v>-0.16900000000000001</c:v>
                </c:pt>
                <c:pt idx="111" formatCode="0.000">
                  <c:v>-0.16900000000000001</c:v>
                </c:pt>
                <c:pt idx="112" formatCode="0.000">
                  <c:v>-0.16800000000000001</c:v>
                </c:pt>
                <c:pt idx="113" formatCode="0.000">
                  <c:v>-0.16700000000000001</c:v>
                </c:pt>
                <c:pt idx="114" formatCode="0.000">
                  <c:v>-0.16700000000000001</c:v>
                </c:pt>
                <c:pt idx="115" formatCode="0.000">
                  <c:v>-0.16600000000000001</c:v>
                </c:pt>
                <c:pt idx="116" formatCode="0.000">
                  <c:v>-0.16500000000000001</c:v>
                </c:pt>
                <c:pt idx="117" formatCode="0.000">
                  <c:v>-0.16400000000000001</c:v>
                </c:pt>
                <c:pt idx="118" formatCode="0.000">
                  <c:v>-0.16300000000000001</c:v>
                </c:pt>
                <c:pt idx="119" formatCode="0.000">
                  <c:v>-0.16200000000000001</c:v>
                </c:pt>
                <c:pt idx="120" formatCode="0.000">
                  <c:v>-0.16</c:v>
                </c:pt>
                <c:pt idx="121" formatCode="0.000">
                  <c:v>-0.159</c:v>
                </c:pt>
                <c:pt idx="122" formatCode="0.000">
                  <c:v>-0.158</c:v>
                </c:pt>
                <c:pt idx="123" formatCode="0.000">
                  <c:v>-0.156</c:v>
                </c:pt>
                <c:pt idx="124" formatCode="0.000">
                  <c:v>-0.154</c:v>
                </c:pt>
                <c:pt idx="125" formatCode="0.000">
                  <c:v>-0.152</c:v>
                </c:pt>
                <c:pt idx="126" formatCode="0.000">
                  <c:v>-0.15</c:v>
                </c:pt>
                <c:pt idx="127" formatCode="0.000">
                  <c:v>-0.14699999999999999</c:v>
                </c:pt>
                <c:pt idx="128" formatCode="0.000">
                  <c:v>-0.14399999999999999</c:v>
                </c:pt>
                <c:pt idx="129" formatCode="0.000">
                  <c:v>-0.14199999999999999</c:v>
                </c:pt>
                <c:pt idx="130" formatCode="0.000">
                  <c:v>-0.13900000000000001</c:v>
                </c:pt>
                <c:pt idx="131" formatCode="0.000">
                  <c:v>-0.13600000000000001</c:v>
                </c:pt>
                <c:pt idx="132" formatCode="0.000">
                  <c:v>-0.13300000000000001</c:v>
                </c:pt>
                <c:pt idx="133" formatCode="0.000">
                  <c:v>-0.13</c:v>
                </c:pt>
                <c:pt idx="134" formatCode="0.000">
                  <c:v>-0.127</c:v>
                </c:pt>
                <c:pt idx="135" formatCode="0.000">
                  <c:v>-0.124</c:v>
                </c:pt>
                <c:pt idx="136" formatCode="0.000">
                  <c:v>-0.121</c:v>
                </c:pt>
                <c:pt idx="137" formatCode="0.000">
                  <c:v>-0.11799999999999999</c:v>
                </c:pt>
                <c:pt idx="138" formatCode="0.000">
                  <c:v>-0.11600000000000001</c:v>
                </c:pt>
                <c:pt idx="139" formatCode="0.000">
                  <c:v>-0.113</c:v>
                </c:pt>
                <c:pt idx="140" formatCode="0.000">
                  <c:v>-0.11</c:v>
                </c:pt>
                <c:pt idx="141" formatCode="0.000">
                  <c:v>-0.108</c:v>
                </c:pt>
                <c:pt idx="142" formatCode="0.000">
                  <c:v>-0.105</c:v>
                </c:pt>
                <c:pt idx="143" formatCode="0.000">
                  <c:v>-0.10299999999999999</c:v>
                </c:pt>
                <c:pt idx="144" formatCode="0.000">
                  <c:v>-0.1</c:v>
                </c:pt>
                <c:pt idx="145" formatCode="0.000">
                  <c:v>-9.8199999999999996E-2</c:v>
                </c:pt>
                <c:pt idx="146" formatCode="0.000">
                  <c:v>-9.6000000000000002E-2</c:v>
                </c:pt>
                <c:pt idx="147" formatCode="0.000">
                  <c:v>-9.3799999999999994E-2</c:v>
                </c:pt>
                <c:pt idx="148" formatCode="0.000">
                  <c:v>-9.1700000000000004E-2</c:v>
                </c:pt>
                <c:pt idx="149" formatCode="0.000">
                  <c:v>-8.9599999999999999E-2</c:v>
                </c:pt>
                <c:pt idx="150" formatCode="0.000">
                  <c:v>-8.7499999999999994E-2</c:v>
                </c:pt>
                <c:pt idx="151" formatCode="0.000">
                  <c:v>-8.5500000000000007E-2</c:v>
                </c:pt>
                <c:pt idx="152" formatCode="0.000">
                  <c:v>-8.3599999999999994E-2</c:v>
                </c:pt>
                <c:pt idx="153" formatCode="0.000">
                  <c:v>-8.1799999999999998E-2</c:v>
                </c:pt>
                <c:pt idx="154" formatCode="0.000">
                  <c:v>-0.08</c:v>
                </c:pt>
                <c:pt idx="155" formatCode="0.000">
                  <c:v>-7.8399999999999997E-2</c:v>
                </c:pt>
                <c:pt idx="156" formatCode="0.000">
                  <c:v>-7.6799999999999993E-2</c:v>
                </c:pt>
                <c:pt idx="157" formatCode="0.000">
                  <c:v>-7.5300000000000006E-2</c:v>
                </c:pt>
                <c:pt idx="158" formatCode="0.000">
                  <c:v>-7.3999999999999996E-2</c:v>
                </c:pt>
                <c:pt idx="159" formatCode="0.000">
                  <c:v>-7.2700000000000001E-2</c:v>
                </c:pt>
                <c:pt idx="160" formatCode="0.000">
                  <c:v>-7.1499999999999994E-2</c:v>
                </c:pt>
                <c:pt idx="161" formatCode="0.000">
                  <c:v>-7.0400000000000004E-2</c:v>
                </c:pt>
                <c:pt idx="162" formatCode="0.000">
                  <c:v>-6.9400000000000003E-2</c:v>
                </c:pt>
                <c:pt idx="163" formatCode="0.000">
                  <c:v>-6.8500000000000005E-2</c:v>
                </c:pt>
                <c:pt idx="164" formatCode="0.000">
                  <c:v>-6.7699999999999996E-2</c:v>
                </c:pt>
                <c:pt idx="165" formatCode="0.000">
                  <c:v>-6.7000000000000004E-2</c:v>
                </c:pt>
                <c:pt idx="166" formatCode="0.000">
                  <c:v>-6.6500000000000004E-2</c:v>
                </c:pt>
                <c:pt idx="167" formatCode="0.000">
                  <c:v>-6.6000000000000003E-2</c:v>
                </c:pt>
                <c:pt idx="168" formatCode="0.000">
                  <c:v>-6.5600000000000006E-2</c:v>
                </c:pt>
                <c:pt idx="169" formatCode="0.000">
                  <c:v>-6.54E-2</c:v>
                </c:pt>
                <c:pt idx="170" formatCode="0.000">
                  <c:v>-6.5299999999999997E-2</c:v>
                </c:pt>
                <c:pt idx="171" formatCode="0.000">
                  <c:v>-6.5199999999999994E-2</c:v>
                </c:pt>
                <c:pt idx="172" formatCode="0.000">
                  <c:v>-6.5299999999999997E-2</c:v>
                </c:pt>
                <c:pt idx="173" formatCode="0.000">
                  <c:v>-6.54E-2</c:v>
                </c:pt>
                <c:pt idx="174" formatCode="0.000">
                  <c:v>-6.5600000000000006E-2</c:v>
                </c:pt>
                <c:pt idx="175" formatCode="0.000">
                  <c:v>-6.5799999999999997E-2</c:v>
                </c:pt>
                <c:pt idx="176" formatCode="0.000">
                  <c:v>-6.6100000000000006E-2</c:v>
                </c:pt>
                <c:pt idx="177" formatCode="0.000">
                  <c:v>-6.6400000000000001E-2</c:v>
                </c:pt>
                <c:pt idx="178" formatCode="0.000">
                  <c:v>-6.6699999999999995E-2</c:v>
                </c:pt>
                <c:pt idx="179" formatCode="0.000">
                  <c:v>-6.7100000000000007E-2</c:v>
                </c:pt>
                <c:pt idx="180" formatCode="0.000">
                  <c:v>-6.7400000000000002E-2</c:v>
                </c:pt>
                <c:pt idx="181" formatCode="0.000">
                  <c:v>-6.7699999999999996E-2</c:v>
                </c:pt>
                <c:pt idx="182" formatCode="0.000">
                  <c:v>-6.8000000000000005E-2</c:v>
                </c:pt>
                <c:pt idx="183" formatCode="0.000">
                  <c:v>-6.83E-2</c:v>
                </c:pt>
                <c:pt idx="184" formatCode="0.000">
                  <c:v>-6.8599999999999994E-2</c:v>
                </c:pt>
                <c:pt idx="185" formatCode="0.000">
                  <c:v>-6.9000000000000006E-2</c:v>
                </c:pt>
                <c:pt idx="186" formatCode="0.000">
                  <c:v>-6.9400000000000003E-2</c:v>
                </c:pt>
                <c:pt idx="187" formatCode="0.000">
                  <c:v>-6.9800000000000001E-2</c:v>
                </c:pt>
                <c:pt idx="188" formatCode="0.000">
                  <c:v>-7.0300000000000001E-2</c:v>
                </c:pt>
                <c:pt idx="189" formatCode="0.000">
                  <c:v>-7.0800000000000002E-2</c:v>
                </c:pt>
                <c:pt idx="190" formatCode="0.000">
                  <c:v>-7.1300000000000002E-2</c:v>
                </c:pt>
                <c:pt idx="191" formatCode="0.000">
                  <c:v>-7.1900000000000006E-2</c:v>
                </c:pt>
                <c:pt idx="192" formatCode="0.000">
                  <c:v>-7.2599999999999998E-2</c:v>
                </c:pt>
                <c:pt idx="193" formatCode="0.000">
                  <c:v>-7.3300000000000004E-2</c:v>
                </c:pt>
                <c:pt idx="194" formatCode="0.000">
                  <c:v>-7.3999999999999996E-2</c:v>
                </c:pt>
                <c:pt idx="195" formatCode="0.000">
                  <c:v>-7.4800000000000005E-2</c:v>
                </c:pt>
                <c:pt idx="196" formatCode="0.000">
                  <c:v>-7.5499999999999998E-2</c:v>
                </c:pt>
                <c:pt idx="197" formatCode="0.000">
                  <c:v>-7.6200000000000004E-2</c:v>
                </c:pt>
                <c:pt idx="198" formatCode="0.000">
                  <c:v>-7.6899999999999996E-2</c:v>
                </c:pt>
                <c:pt idx="199" formatCode="0.000">
                  <c:v>-7.7499999999999999E-2</c:v>
                </c:pt>
                <c:pt idx="200" formatCode="0.000">
                  <c:v>-7.7899999999999997E-2</c:v>
                </c:pt>
                <c:pt idx="201" formatCode="0.000">
                  <c:v>-7.8299999999999995E-2</c:v>
                </c:pt>
                <c:pt idx="202" formatCode="0.000">
                  <c:v>-7.8600000000000003E-2</c:v>
                </c:pt>
                <c:pt idx="203" formatCode="0.000">
                  <c:v>-7.8799999999999995E-2</c:v>
                </c:pt>
                <c:pt idx="204" formatCode="0.000">
                  <c:v>-7.9000000000000001E-2</c:v>
                </c:pt>
                <c:pt idx="205" formatCode="0.000">
                  <c:v>-7.9000000000000001E-2</c:v>
                </c:pt>
                <c:pt idx="206" formatCode="0.000">
                  <c:v>-7.8899999999999998E-2</c:v>
                </c:pt>
                <c:pt idx="207" formatCode="0.000">
                  <c:v>-7.8799999999999995E-2</c:v>
                </c:pt>
                <c:pt idx="208" formatCode="0.000">
                  <c:v>-7.85E-2</c:v>
                </c:pt>
                <c:pt idx="209" formatCode="0.000">
                  <c:v>-7.8299999999999995E-2</c:v>
                </c:pt>
                <c:pt idx="210" formatCode="0.000">
                  <c:v>-7.8E-2</c:v>
                </c:pt>
                <c:pt idx="211" formatCode="0.000">
                  <c:v>-7.7700000000000005E-2</c:v>
                </c:pt>
                <c:pt idx="212" formatCode="0.000">
                  <c:v>-7.7499999999999999E-2</c:v>
                </c:pt>
                <c:pt idx="213" formatCode="0.000">
                  <c:v>-7.7299999999999994E-2</c:v>
                </c:pt>
                <c:pt idx="214" formatCode="0.000">
                  <c:v>-7.7200000000000005E-2</c:v>
                </c:pt>
                <c:pt idx="215" formatCode="0.000">
                  <c:v>-7.7200000000000005E-2</c:v>
                </c:pt>
                <c:pt idx="216" formatCode="0.000">
                  <c:v>-7.7200000000000005E-2</c:v>
                </c:pt>
                <c:pt idx="217" formatCode="0.000">
                  <c:v>-7.7299999999999994E-2</c:v>
                </c:pt>
                <c:pt idx="218" formatCode="0.000">
                  <c:v>-7.7399999999999997E-2</c:v>
                </c:pt>
                <c:pt idx="219" formatCode="0.000">
                  <c:v>-7.7600000000000002E-2</c:v>
                </c:pt>
                <c:pt idx="220" formatCode="0.000">
                  <c:v>-7.7899999999999997E-2</c:v>
                </c:pt>
                <c:pt idx="221" formatCode="0.000">
                  <c:v>-7.8200000000000006E-2</c:v>
                </c:pt>
                <c:pt idx="222" formatCode="0.000">
                  <c:v>-7.8600000000000003E-2</c:v>
                </c:pt>
                <c:pt idx="223" formatCode="0.000">
                  <c:v>-7.8899999999999998E-2</c:v>
                </c:pt>
                <c:pt idx="224" formatCode="0.000">
                  <c:v>-7.9299999999999995E-2</c:v>
                </c:pt>
                <c:pt idx="225" formatCode="0.000">
                  <c:v>-7.9600000000000004E-2</c:v>
                </c:pt>
                <c:pt idx="226" formatCode="0.000">
                  <c:v>-7.9899999999999999E-2</c:v>
                </c:pt>
                <c:pt idx="227" formatCode="0.000">
                  <c:v>-0.08</c:v>
                </c:pt>
                <c:pt idx="228" formatCode="0.000">
                  <c:v>-8.0100000000000005E-2</c:v>
                </c:pt>
                <c:pt idx="229" formatCode="0.000">
                  <c:v>-0.08</c:v>
                </c:pt>
                <c:pt idx="230" formatCode="0.000">
                  <c:v>-7.9899999999999999E-2</c:v>
                </c:pt>
                <c:pt idx="231" formatCode="0.000">
                  <c:v>-7.9600000000000004E-2</c:v>
                </c:pt>
                <c:pt idx="232" formatCode="0.000">
                  <c:v>-7.9299999999999995E-2</c:v>
                </c:pt>
                <c:pt idx="233" formatCode="0.000">
                  <c:v>-7.8899999999999998E-2</c:v>
                </c:pt>
                <c:pt idx="234" formatCode="0.000">
                  <c:v>-7.85E-2</c:v>
                </c:pt>
                <c:pt idx="235" formatCode="0.000">
                  <c:v>-7.8100000000000003E-2</c:v>
                </c:pt>
                <c:pt idx="236" formatCode="0.000">
                  <c:v>-7.7700000000000005E-2</c:v>
                </c:pt>
                <c:pt idx="237" formatCode="0.000">
                  <c:v>-7.7299999999999994E-2</c:v>
                </c:pt>
                <c:pt idx="238" formatCode="0.000">
                  <c:v>-7.6899999999999996E-2</c:v>
                </c:pt>
                <c:pt idx="239" formatCode="0.000">
                  <c:v>-7.6600000000000001E-2</c:v>
                </c:pt>
                <c:pt idx="240" formatCode="0.000">
                  <c:v>-7.6399999999999996E-2</c:v>
                </c:pt>
                <c:pt idx="241" formatCode="0.000">
                  <c:v>-7.6200000000000004E-2</c:v>
                </c:pt>
                <c:pt idx="242" formatCode="0.000">
                  <c:v>-7.5999999999999998E-2</c:v>
                </c:pt>
                <c:pt idx="243" formatCode="0.000">
                  <c:v>-7.5899999999999995E-2</c:v>
                </c:pt>
                <c:pt idx="244" formatCode="0.000">
                  <c:v>-7.5800000000000006E-2</c:v>
                </c:pt>
                <c:pt idx="245" formatCode="0.000">
                  <c:v>-7.5700000000000003E-2</c:v>
                </c:pt>
                <c:pt idx="246" formatCode="0.000">
                  <c:v>-7.5700000000000003E-2</c:v>
                </c:pt>
                <c:pt idx="247" formatCode="0.000">
                  <c:v>-7.5600000000000001E-2</c:v>
                </c:pt>
                <c:pt idx="248" formatCode="0.000">
                  <c:v>-7.5499999999999998E-2</c:v>
                </c:pt>
                <c:pt idx="249" formatCode="0.000">
                  <c:v>-7.5499999999999998E-2</c:v>
                </c:pt>
                <c:pt idx="250" formatCode="0.000">
                  <c:v>-7.5399999999999995E-2</c:v>
                </c:pt>
                <c:pt idx="251" formatCode="0.000">
                  <c:v>-7.5200000000000003E-2</c:v>
                </c:pt>
                <c:pt idx="252" formatCode="0.000">
                  <c:v>-7.51E-2</c:v>
                </c:pt>
                <c:pt idx="253" formatCode="0.000">
                  <c:v>-7.4899999999999994E-2</c:v>
                </c:pt>
                <c:pt idx="254" formatCode="0.000">
                  <c:v>-7.46E-2</c:v>
                </c:pt>
                <c:pt idx="255" formatCode="0.000">
                  <c:v>-7.4300000000000005E-2</c:v>
                </c:pt>
                <c:pt idx="256" formatCode="0.000">
                  <c:v>-7.3999999999999996E-2</c:v>
                </c:pt>
                <c:pt idx="257" formatCode="0.000">
                  <c:v>-7.3700000000000002E-2</c:v>
                </c:pt>
                <c:pt idx="258" formatCode="0.000">
                  <c:v>-7.3300000000000004E-2</c:v>
                </c:pt>
                <c:pt idx="259" formatCode="0.000">
                  <c:v>-7.2800000000000004E-2</c:v>
                </c:pt>
                <c:pt idx="260" formatCode="0.000">
                  <c:v>-7.2400000000000006E-2</c:v>
                </c:pt>
                <c:pt idx="261" formatCode="0.000">
                  <c:v>-7.1900000000000006E-2</c:v>
                </c:pt>
                <c:pt idx="262" formatCode="0.000">
                  <c:v>-7.1300000000000002E-2</c:v>
                </c:pt>
                <c:pt idx="263" formatCode="0.000">
                  <c:v>-7.0800000000000002E-2</c:v>
                </c:pt>
                <c:pt idx="264" formatCode="0.000">
                  <c:v>-7.0300000000000001E-2</c:v>
                </c:pt>
                <c:pt idx="265" formatCode="0.000">
                  <c:v>-6.9900000000000004E-2</c:v>
                </c:pt>
                <c:pt idx="266" formatCode="0.000">
                  <c:v>-6.9699999999999998E-2</c:v>
                </c:pt>
                <c:pt idx="267" formatCode="0.000">
                  <c:v>-6.9599999999999995E-2</c:v>
                </c:pt>
                <c:pt idx="268" formatCode="0.000">
                  <c:v>-6.9699999999999998E-2</c:v>
                </c:pt>
                <c:pt idx="269" formatCode="0.000">
                  <c:v>-7.0099999999999996E-2</c:v>
                </c:pt>
                <c:pt idx="270" formatCode="0.000">
                  <c:v>-7.0599999999999996E-2</c:v>
                </c:pt>
                <c:pt idx="271" formatCode="0.000">
                  <c:v>-7.1300000000000002E-2</c:v>
                </c:pt>
                <c:pt idx="272" formatCode="0.000">
                  <c:v>-7.1999999999999995E-2</c:v>
                </c:pt>
                <c:pt idx="273" formatCode="0.000">
                  <c:v>-7.2800000000000004E-2</c:v>
                </c:pt>
                <c:pt idx="274" formatCode="0.000">
                  <c:v>-7.3499999999999996E-2</c:v>
                </c:pt>
                <c:pt idx="275" formatCode="0.000">
                  <c:v>-7.3999999999999996E-2</c:v>
                </c:pt>
                <c:pt idx="276" formatCode="0.000">
                  <c:v>-7.4399999999999994E-2</c:v>
                </c:pt>
                <c:pt idx="277" formatCode="0.000">
                  <c:v>-7.46E-2</c:v>
                </c:pt>
                <c:pt idx="278" formatCode="0.000">
                  <c:v>-7.4499999999999997E-2</c:v>
                </c:pt>
                <c:pt idx="279" formatCode="0.000">
                  <c:v>-7.4300000000000005E-2</c:v>
                </c:pt>
                <c:pt idx="280" formatCode="0.000">
                  <c:v>-7.3899999999999993E-2</c:v>
                </c:pt>
                <c:pt idx="281" formatCode="0.000">
                  <c:v>-7.3300000000000004E-2</c:v>
                </c:pt>
                <c:pt idx="282" formatCode="0.000">
                  <c:v>-7.2499999999999995E-2</c:v>
                </c:pt>
                <c:pt idx="283" formatCode="0.000">
                  <c:v>-7.17E-2</c:v>
                </c:pt>
                <c:pt idx="284" formatCode="0.000">
                  <c:v>-7.0800000000000002E-2</c:v>
                </c:pt>
                <c:pt idx="285" formatCode="0.000">
                  <c:v>-6.9900000000000004E-2</c:v>
                </c:pt>
                <c:pt idx="286" formatCode="0.000">
                  <c:v>-6.9000000000000006E-2</c:v>
                </c:pt>
                <c:pt idx="287" formatCode="0.000">
                  <c:v>-6.8199999999999997E-2</c:v>
                </c:pt>
                <c:pt idx="288" formatCode="0.000">
                  <c:v>-6.7500000000000004E-2</c:v>
                </c:pt>
                <c:pt idx="289" formatCode="0.000">
                  <c:v>-6.6799999999999998E-2</c:v>
                </c:pt>
                <c:pt idx="290" formatCode="0.000">
                  <c:v>-6.6199999999999995E-2</c:v>
                </c:pt>
                <c:pt idx="291" formatCode="0.000">
                  <c:v>-6.5799999999999997E-2</c:v>
                </c:pt>
                <c:pt idx="292" formatCode="0.000">
                  <c:v>-6.5299999999999997E-2</c:v>
                </c:pt>
                <c:pt idx="293" formatCode="0.000">
                  <c:v>-6.5000000000000002E-2</c:v>
                </c:pt>
                <c:pt idx="294" formatCode="0.000">
                  <c:v>-6.4699999999999994E-2</c:v>
                </c:pt>
                <c:pt idx="295" formatCode="0.000">
                  <c:v>-6.4500000000000002E-2</c:v>
                </c:pt>
                <c:pt idx="296" formatCode="0.000">
                  <c:v>-6.4399999999999999E-2</c:v>
                </c:pt>
                <c:pt idx="297" formatCode="0.000">
                  <c:v>-6.4399999999999999E-2</c:v>
                </c:pt>
                <c:pt idx="298" formatCode="0.000">
                  <c:v>-6.4500000000000002E-2</c:v>
                </c:pt>
                <c:pt idx="299" formatCode="0.000">
                  <c:v>-6.4699999999999994E-2</c:v>
                </c:pt>
                <c:pt idx="300" formatCode="0.000">
                  <c:v>-6.5000000000000002E-2</c:v>
                </c:pt>
                <c:pt idx="301" formatCode="0.000">
                  <c:v>-6.5199999999999994E-2</c:v>
                </c:pt>
                <c:pt idx="302" formatCode="0.000">
                  <c:v>-6.54E-2</c:v>
                </c:pt>
                <c:pt idx="303" formatCode="0.000">
                  <c:v>-6.5600000000000006E-2</c:v>
                </c:pt>
                <c:pt idx="304" formatCode="0.000">
                  <c:v>-6.5600000000000006E-2</c:v>
                </c:pt>
                <c:pt idx="305" formatCode="0.000">
                  <c:v>-6.5500000000000003E-2</c:v>
                </c:pt>
                <c:pt idx="306" formatCode="0.000">
                  <c:v>-6.54E-2</c:v>
                </c:pt>
                <c:pt idx="307" formatCode="0.000">
                  <c:v>-6.5100000000000005E-2</c:v>
                </c:pt>
                <c:pt idx="308" formatCode="0.000">
                  <c:v>-6.4799999999999996E-2</c:v>
                </c:pt>
                <c:pt idx="309" formatCode="0.000">
                  <c:v>-6.4399999999999999E-2</c:v>
                </c:pt>
                <c:pt idx="310" formatCode="0.000">
                  <c:v>-6.4000000000000001E-2</c:v>
                </c:pt>
                <c:pt idx="311" formatCode="0.000">
                  <c:v>-6.3700000000000007E-2</c:v>
                </c:pt>
                <c:pt idx="312" formatCode="0.000">
                  <c:v>-6.3399999999999998E-2</c:v>
                </c:pt>
                <c:pt idx="313" formatCode="0.000">
                  <c:v>-6.3200000000000006E-2</c:v>
                </c:pt>
                <c:pt idx="314" formatCode="0.000">
                  <c:v>-6.3100000000000003E-2</c:v>
                </c:pt>
                <c:pt idx="315" formatCode="0.000">
                  <c:v>-6.3E-2</c:v>
                </c:pt>
                <c:pt idx="316" formatCode="0.000">
                  <c:v>-6.3E-2</c:v>
                </c:pt>
                <c:pt idx="317" formatCode="0.000">
                  <c:v>-6.3E-2</c:v>
                </c:pt>
                <c:pt idx="318" formatCode="0.000">
                  <c:v>-6.3100000000000003E-2</c:v>
                </c:pt>
                <c:pt idx="319" formatCode="0.000">
                  <c:v>-6.3299999999999995E-2</c:v>
                </c:pt>
                <c:pt idx="320" formatCode="0.000">
                  <c:v>-6.3500000000000001E-2</c:v>
                </c:pt>
                <c:pt idx="321" formatCode="0.000">
                  <c:v>-6.3700000000000007E-2</c:v>
                </c:pt>
                <c:pt idx="322" formatCode="0.000">
                  <c:v>-6.3899999999999998E-2</c:v>
                </c:pt>
                <c:pt idx="323" formatCode="0.000">
                  <c:v>-6.4199999999999993E-2</c:v>
                </c:pt>
                <c:pt idx="324" formatCode="0.000">
                  <c:v>-6.4399999999999999E-2</c:v>
                </c:pt>
                <c:pt idx="325" formatCode="0.000">
                  <c:v>-6.4699999999999994E-2</c:v>
                </c:pt>
                <c:pt idx="326" formatCode="0.000">
                  <c:v>-6.4899999999999999E-2</c:v>
                </c:pt>
                <c:pt idx="327" formatCode="0.000">
                  <c:v>-6.5199999999999994E-2</c:v>
                </c:pt>
                <c:pt idx="328" formatCode="0.000">
                  <c:v>-6.5500000000000003E-2</c:v>
                </c:pt>
                <c:pt idx="329" formatCode="0.000">
                  <c:v>-6.5799999999999997E-2</c:v>
                </c:pt>
                <c:pt idx="330" formatCode="0.000">
                  <c:v>-6.6199999999999995E-2</c:v>
                </c:pt>
                <c:pt idx="331" formatCode="0.000">
                  <c:v>-6.6600000000000006E-2</c:v>
                </c:pt>
                <c:pt idx="332" formatCode="0.000">
                  <c:v>-6.7199999999999996E-2</c:v>
                </c:pt>
                <c:pt idx="333" formatCode="0.000">
                  <c:v>-6.7699999999999996E-2</c:v>
                </c:pt>
                <c:pt idx="334" formatCode="0.000">
                  <c:v>-6.83E-2</c:v>
                </c:pt>
                <c:pt idx="335" formatCode="0.000">
                  <c:v>-6.88E-2</c:v>
                </c:pt>
                <c:pt idx="336" formatCode="0.000">
                  <c:v>-6.93E-2</c:v>
                </c:pt>
                <c:pt idx="337" formatCode="0.000">
                  <c:v>-6.9800000000000001E-2</c:v>
                </c:pt>
                <c:pt idx="338" formatCode="0.000">
                  <c:v>-7.0099999999999996E-2</c:v>
                </c:pt>
                <c:pt idx="339" formatCode="0.000">
                  <c:v>-7.0300000000000001E-2</c:v>
                </c:pt>
                <c:pt idx="340" formatCode="0.000">
                  <c:v>-7.0400000000000004E-2</c:v>
                </c:pt>
                <c:pt idx="341" formatCode="0.000">
                  <c:v>-7.0599999999999996E-2</c:v>
                </c:pt>
                <c:pt idx="342" formatCode="0.000">
                  <c:v>-7.0699999999999999E-2</c:v>
                </c:pt>
                <c:pt idx="343" formatCode="0.000">
                  <c:v>-7.0999999999999994E-2</c:v>
                </c:pt>
                <c:pt idx="344" formatCode="0.000">
                  <c:v>-7.1499999999999994E-2</c:v>
                </c:pt>
                <c:pt idx="345" formatCode="0.000">
                  <c:v>-7.22E-2</c:v>
                </c:pt>
                <c:pt idx="346" formatCode="0.000">
                  <c:v>-7.3099999999999998E-2</c:v>
                </c:pt>
                <c:pt idx="347" formatCode="0.000">
                  <c:v>-7.4300000000000005E-2</c:v>
                </c:pt>
                <c:pt idx="348" formatCode="0.000">
                  <c:v>-7.5700000000000003E-2</c:v>
                </c:pt>
                <c:pt idx="349" formatCode="0.000">
                  <c:v>-7.7100000000000002E-2</c:v>
                </c:pt>
                <c:pt idx="350" formatCode="0.000">
                  <c:v>-7.85E-2</c:v>
                </c:pt>
                <c:pt idx="351" formatCode="0.000">
                  <c:v>-7.9799999999999996E-2</c:v>
                </c:pt>
                <c:pt idx="352" formatCode="0.000">
                  <c:v>-8.0799999999999997E-2</c:v>
                </c:pt>
                <c:pt idx="353" formatCode="0.000">
                  <c:v>-8.1500000000000003E-2</c:v>
                </c:pt>
                <c:pt idx="354" formatCode="0.000">
                  <c:v>-8.1699999999999995E-2</c:v>
                </c:pt>
                <c:pt idx="355" formatCode="0.000">
                  <c:v>-8.1600000000000006E-2</c:v>
                </c:pt>
                <c:pt idx="356" formatCode="0.000">
                  <c:v>-8.1100000000000005E-2</c:v>
                </c:pt>
                <c:pt idx="357" formatCode="0.000">
                  <c:v>-8.0299999999999996E-2</c:v>
                </c:pt>
                <c:pt idx="358" formatCode="0.000">
                  <c:v>-7.9200000000000007E-2</c:v>
                </c:pt>
                <c:pt idx="359" formatCode="0.000">
                  <c:v>-7.8E-2</c:v>
                </c:pt>
                <c:pt idx="360" formatCode="0.000">
                  <c:v>-7.6799999999999993E-2</c:v>
                </c:pt>
                <c:pt idx="361" formatCode="0.000">
                  <c:v>-7.5700000000000003E-2</c:v>
                </c:pt>
                <c:pt idx="362" formatCode="0.000">
                  <c:v>-7.4700000000000003E-2</c:v>
                </c:pt>
                <c:pt idx="363" formatCode="0.000">
                  <c:v>-7.3899999999999993E-2</c:v>
                </c:pt>
                <c:pt idx="364" formatCode="0.000">
                  <c:v>-7.3499999999999996E-2</c:v>
                </c:pt>
                <c:pt idx="365" formatCode="0.000">
                  <c:v>-7.3300000000000004E-2</c:v>
                </c:pt>
                <c:pt idx="366" formatCode="0.000">
                  <c:v>-7.3400000000000007E-2</c:v>
                </c:pt>
                <c:pt idx="367" formatCode="0.000">
                  <c:v>-7.3800000000000004E-2</c:v>
                </c:pt>
                <c:pt idx="368" formatCode="0.000">
                  <c:v>-7.4700000000000003E-2</c:v>
                </c:pt>
                <c:pt idx="369" formatCode="0.000">
                  <c:v>-7.5800000000000006E-2</c:v>
                </c:pt>
                <c:pt idx="370" formatCode="0.000">
                  <c:v>-7.7100000000000002E-2</c:v>
                </c:pt>
                <c:pt idx="371" formatCode="0.000">
                  <c:v>-7.85E-2</c:v>
                </c:pt>
                <c:pt idx="372" formatCode="0.000">
                  <c:v>-7.9699999999999993E-2</c:v>
                </c:pt>
                <c:pt idx="373" formatCode="0.000">
                  <c:v>-8.1000000000000003E-2</c:v>
                </c:pt>
                <c:pt idx="374" formatCode="0.000">
                  <c:v>-8.2000000000000003E-2</c:v>
                </c:pt>
                <c:pt idx="375" formatCode="0.000">
                  <c:v>-8.2600000000000007E-2</c:v>
                </c:pt>
                <c:pt idx="376" formatCode="0.000">
                  <c:v>-8.2900000000000001E-2</c:v>
                </c:pt>
                <c:pt idx="377" formatCode="0.000">
                  <c:v>-8.2900000000000001E-2</c:v>
                </c:pt>
                <c:pt idx="378" formatCode="0.000">
                  <c:v>-8.2600000000000007E-2</c:v>
                </c:pt>
                <c:pt idx="379" formatCode="0.000">
                  <c:v>-8.2199999999999995E-2</c:v>
                </c:pt>
                <c:pt idx="380" formatCode="0.000">
                  <c:v>-8.1600000000000006E-2</c:v>
                </c:pt>
                <c:pt idx="381" formatCode="0.000">
                  <c:v>-8.1000000000000003E-2</c:v>
                </c:pt>
                <c:pt idx="382" formatCode="0.000">
                  <c:v>-8.0299999999999996E-2</c:v>
                </c:pt>
                <c:pt idx="383" formatCode="0.000">
                  <c:v>-7.9600000000000004E-2</c:v>
                </c:pt>
                <c:pt idx="384" formatCode="0.000">
                  <c:v>-7.8799999999999995E-2</c:v>
                </c:pt>
                <c:pt idx="385" formatCode="0.000">
                  <c:v>-7.8100000000000003E-2</c:v>
                </c:pt>
                <c:pt idx="386" formatCode="0.000">
                  <c:v>-7.7200000000000005E-2</c:v>
                </c:pt>
                <c:pt idx="387" formatCode="0.000">
                  <c:v>-7.6399999999999996E-2</c:v>
                </c:pt>
                <c:pt idx="388" formatCode="0.000">
                  <c:v>-7.5499999999999998E-2</c:v>
                </c:pt>
                <c:pt idx="389" formatCode="0.000">
                  <c:v>-7.46E-2</c:v>
                </c:pt>
                <c:pt idx="390" formatCode="0.000">
                  <c:v>-7.3700000000000002E-2</c:v>
                </c:pt>
                <c:pt idx="391" formatCode="0.000">
                  <c:v>-7.2700000000000001E-2</c:v>
                </c:pt>
                <c:pt idx="392" formatCode="0.000">
                  <c:v>-7.1800000000000003E-2</c:v>
                </c:pt>
                <c:pt idx="393" formatCode="0.000">
                  <c:v>-7.0800000000000002E-2</c:v>
                </c:pt>
                <c:pt idx="394" formatCode="0.000">
                  <c:v>-6.9800000000000001E-2</c:v>
                </c:pt>
                <c:pt idx="395" formatCode="0.000">
                  <c:v>-6.8699999999999997E-2</c:v>
                </c:pt>
                <c:pt idx="396" formatCode="0.000">
                  <c:v>-6.7699999999999996E-2</c:v>
                </c:pt>
                <c:pt idx="397" formatCode="0.000">
                  <c:v>-6.6600000000000006E-2</c:v>
                </c:pt>
                <c:pt idx="398" formatCode="0.000">
                  <c:v>-6.5500000000000003E-2</c:v>
                </c:pt>
                <c:pt idx="399" formatCode="0.000">
                  <c:v>-6.4299999999999996E-2</c:v>
                </c:pt>
                <c:pt idx="400" formatCode="0.000">
                  <c:v>-6.3100000000000003E-2</c:v>
                </c:pt>
                <c:pt idx="401" formatCode="0.000">
                  <c:v>-6.1899999999999997E-2</c:v>
                </c:pt>
                <c:pt idx="402" formatCode="0.000">
                  <c:v>-6.0600000000000001E-2</c:v>
                </c:pt>
                <c:pt idx="403" formatCode="0.000">
                  <c:v>-5.9299999999999999E-2</c:v>
                </c:pt>
                <c:pt idx="404" formatCode="0.000">
                  <c:v>-5.79E-2</c:v>
                </c:pt>
                <c:pt idx="405" formatCode="0.000">
                  <c:v>-5.6599999999999998E-2</c:v>
                </c:pt>
                <c:pt idx="406" formatCode="0.000">
                  <c:v>-5.5100000000000003E-2</c:v>
                </c:pt>
                <c:pt idx="407" formatCode="0.000">
                  <c:v>-5.3699999999999998E-2</c:v>
                </c:pt>
                <c:pt idx="408" formatCode="0.000">
                  <c:v>-5.21E-2</c:v>
                </c:pt>
                <c:pt idx="409" formatCode="0.000">
                  <c:v>-5.04E-2</c:v>
                </c:pt>
                <c:pt idx="410" formatCode="0.000">
                  <c:v>-4.8599999999999997E-2</c:v>
                </c:pt>
                <c:pt idx="411" formatCode="0.000">
                  <c:v>-4.6699999999999998E-2</c:v>
                </c:pt>
                <c:pt idx="412" formatCode="0.000">
                  <c:v>-4.4600000000000001E-2</c:v>
                </c:pt>
                <c:pt idx="413" formatCode="0.000">
                  <c:v>-4.2500000000000003E-2</c:v>
                </c:pt>
                <c:pt idx="414" formatCode="0.000">
                  <c:v>-4.0300000000000002E-2</c:v>
                </c:pt>
                <c:pt idx="415" formatCode="0.000">
                  <c:v>-3.8199999999999998E-2</c:v>
                </c:pt>
                <c:pt idx="416" formatCode="0.000">
                  <c:v>-3.61E-2</c:v>
                </c:pt>
                <c:pt idx="417" formatCode="0.000">
                  <c:v>-3.4200000000000001E-2</c:v>
                </c:pt>
                <c:pt idx="418" formatCode="0.000">
                  <c:v>-3.2399999999999998E-2</c:v>
                </c:pt>
                <c:pt idx="419" formatCode="0.000">
                  <c:v>-3.0599999999999999E-2</c:v>
                </c:pt>
                <c:pt idx="420" formatCode="0.000">
                  <c:v>-2.9000000000000001E-2</c:v>
                </c:pt>
                <c:pt idx="421" formatCode="0.000">
                  <c:v>-2.7400000000000001E-2</c:v>
                </c:pt>
                <c:pt idx="422" formatCode="0.000">
                  <c:v>-2.5899999999999999E-2</c:v>
                </c:pt>
                <c:pt idx="423" formatCode="0.000">
                  <c:v>-2.4400000000000002E-2</c:v>
                </c:pt>
                <c:pt idx="424" formatCode="0.000">
                  <c:v>-2.3E-2</c:v>
                </c:pt>
                <c:pt idx="425" formatCode="0.000">
                  <c:v>-2.1499999999999998E-2</c:v>
                </c:pt>
                <c:pt idx="426" formatCode="0.000">
                  <c:v>-2.01E-2</c:v>
                </c:pt>
                <c:pt idx="427" formatCode="0.000">
                  <c:v>-1.8599999999999998E-2</c:v>
                </c:pt>
                <c:pt idx="428" formatCode="0.000">
                  <c:v>-1.7100000000000001E-2</c:v>
                </c:pt>
                <c:pt idx="429" formatCode="0.000">
                  <c:v>-1.55E-2</c:v>
                </c:pt>
                <c:pt idx="430" formatCode="0.000">
                  <c:v>-1.3899999999999999E-2</c:v>
                </c:pt>
                <c:pt idx="431" formatCode="0.000">
                  <c:v>-1.24E-2</c:v>
                </c:pt>
                <c:pt idx="432" formatCode="0.000">
                  <c:v>-1.0800000000000001E-2</c:v>
                </c:pt>
                <c:pt idx="433" formatCode="0.000">
                  <c:v>-9.3799999999999994E-3</c:v>
                </c:pt>
                <c:pt idx="434" formatCode="0.000">
                  <c:v>-8.0199999999999994E-3</c:v>
                </c:pt>
                <c:pt idx="435" formatCode="0.000">
                  <c:v>-6.7999999999999996E-3</c:v>
                </c:pt>
                <c:pt idx="436" formatCode="0.000">
                  <c:v>-5.94E-3</c:v>
                </c:pt>
                <c:pt idx="437" formatCode="0.000">
                  <c:v>-5.45E-3</c:v>
                </c:pt>
                <c:pt idx="438" formatCode="0.000">
                  <c:v>-5.3400000000000001E-3</c:v>
                </c:pt>
                <c:pt idx="439" formatCode="0.000">
                  <c:v>-5.5900000000000004E-3</c:v>
                </c:pt>
                <c:pt idx="440" formatCode="0.000">
                  <c:v>-6.1900000000000002E-3</c:v>
                </c:pt>
                <c:pt idx="441" formatCode="0.000">
                  <c:v>-7.1199999999999996E-3</c:v>
                </c:pt>
                <c:pt idx="442" formatCode="0.000">
                  <c:v>-8.3400000000000002E-3</c:v>
                </c:pt>
                <c:pt idx="443" formatCode="0.000">
                  <c:v>-9.6699999999999998E-3</c:v>
                </c:pt>
                <c:pt idx="444" formatCode="0.000">
                  <c:v>-1.0999999999999999E-2</c:v>
                </c:pt>
                <c:pt idx="445" formatCode="0.000">
                  <c:v>-1.24E-2</c:v>
                </c:pt>
                <c:pt idx="446" formatCode="0.000">
                  <c:v>-1.37E-2</c:v>
                </c:pt>
                <c:pt idx="447" formatCode="0.000">
                  <c:v>-1.4999999999999999E-2</c:v>
                </c:pt>
                <c:pt idx="448" formatCode="0.000">
                  <c:v>-1.61E-2</c:v>
                </c:pt>
                <c:pt idx="449" formatCode="0.000">
                  <c:v>-1.6899999999999998E-2</c:v>
                </c:pt>
                <c:pt idx="450" formatCode="0.000">
                  <c:v>-1.7600000000000001E-2</c:v>
                </c:pt>
                <c:pt idx="451" formatCode="0.000">
                  <c:v>-1.7999999999999999E-2</c:v>
                </c:pt>
                <c:pt idx="452" formatCode="0.000">
                  <c:v>-1.8100000000000002E-2</c:v>
                </c:pt>
                <c:pt idx="453" formatCode="0.000">
                  <c:v>-1.7999999999999999E-2</c:v>
                </c:pt>
                <c:pt idx="454" formatCode="0.000">
                  <c:v>-1.77E-2</c:v>
                </c:pt>
                <c:pt idx="455" formatCode="0.000">
                  <c:v>-1.72E-2</c:v>
                </c:pt>
                <c:pt idx="456" formatCode="0.000">
                  <c:v>-1.66E-2</c:v>
                </c:pt>
                <c:pt idx="457" formatCode="0.000">
                  <c:v>-1.5800000000000002E-2</c:v>
                </c:pt>
                <c:pt idx="458" formatCode="0.000">
                  <c:v>-1.49E-2</c:v>
                </c:pt>
                <c:pt idx="459" formatCode="0.000">
                  <c:v>-1.4E-2</c:v>
                </c:pt>
                <c:pt idx="460" formatCode="0.000">
                  <c:v>-1.3100000000000001E-2</c:v>
                </c:pt>
                <c:pt idx="461" formatCode="0.000">
                  <c:v>-1.21E-2</c:v>
                </c:pt>
                <c:pt idx="462" formatCode="0.000">
                  <c:v>-1.1299999999999999E-2</c:v>
                </c:pt>
                <c:pt idx="463" formatCode="0.000">
                  <c:v>-1.06E-2</c:v>
                </c:pt>
                <c:pt idx="464" formatCode="0.000">
                  <c:v>-0.01</c:v>
                </c:pt>
                <c:pt idx="465" formatCode="0.000">
                  <c:v>-9.6600000000000002E-3</c:v>
                </c:pt>
                <c:pt idx="466" formatCode="0.000">
                  <c:v>-9.4999999999999998E-3</c:v>
                </c:pt>
                <c:pt idx="467" formatCode="0.000">
                  <c:v>-9.5200000000000007E-3</c:v>
                </c:pt>
                <c:pt idx="468" formatCode="0.000">
                  <c:v>-9.7000000000000003E-3</c:v>
                </c:pt>
                <c:pt idx="469" formatCode="0.000">
                  <c:v>-0.01</c:v>
                </c:pt>
                <c:pt idx="470" formatCode="0.000">
                  <c:v>-1.04E-2</c:v>
                </c:pt>
                <c:pt idx="471" formatCode="0.000">
                  <c:v>-1.09E-2</c:v>
                </c:pt>
                <c:pt idx="472" formatCode="0.000">
                  <c:v>-1.14E-2</c:v>
                </c:pt>
                <c:pt idx="473" formatCode="0.000">
                  <c:v>-1.1900000000000001E-2</c:v>
                </c:pt>
                <c:pt idx="474" formatCode="0.000">
                  <c:v>-1.2500000000000001E-2</c:v>
                </c:pt>
                <c:pt idx="475" formatCode="0.000">
                  <c:v>-1.2999999999999999E-2</c:v>
                </c:pt>
                <c:pt idx="476" formatCode="0.000">
                  <c:v>-1.35E-2</c:v>
                </c:pt>
                <c:pt idx="477" formatCode="0.000">
                  <c:v>-1.3899999999999999E-2</c:v>
                </c:pt>
                <c:pt idx="478" formatCode="0.000">
                  <c:v>-1.43E-2</c:v>
                </c:pt>
                <c:pt idx="479" formatCode="0.000">
                  <c:v>-1.46E-2</c:v>
                </c:pt>
                <c:pt idx="480" formatCode="0.000">
                  <c:v>-1.49E-2</c:v>
                </c:pt>
                <c:pt idx="481" formatCode="0.000">
                  <c:v>-1.4999999999999999E-2</c:v>
                </c:pt>
                <c:pt idx="482" formatCode="0.000">
                  <c:v>-1.5100000000000001E-2</c:v>
                </c:pt>
                <c:pt idx="483" formatCode="0.000">
                  <c:v>-1.5100000000000001E-2</c:v>
                </c:pt>
                <c:pt idx="484" formatCode="0.000">
                  <c:v>-1.49E-2</c:v>
                </c:pt>
                <c:pt idx="485" formatCode="0.000">
                  <c:v>-1.47E-2</c:v>
                </c:pt>
                <c:pt idx="486" formatCode="0.000">
                  <c:v>-1.43E-2</c:v>
                </c:pt>
                <c:pt idx="487" formatCode="0.000">
                  <c:v>-1.38E-2</c:v>
                </c:pt>
                <c:pt idx="488" formatCode="0.000">
                  <c:v>-1.32E-2</c:v>
                </c:pt>
                <c:pt idx="489" formatCode="0.000">
                  <c:v>-1.26E-2</c:v>
                </c:pt>
                <c:pt idx="490" formatCode="0.000">
                  <c:v>-1.2E-2</c:v>
                </c:pt>
                <c:pt idx="491" formatCode="0.000">
                  <c:v>-1.14E-2</c:v>
                </c:pt>
                <c:pt idx="492" formatCode="0.000">
                  <c:v>-1.0800000000000001E-2</c:v>
                </c:pt>
                <c:pt idx="493" formatCode="0.000">
                  <c:v>-1.03E-2</c:v>
                </c:pt>
                <c:pt idx="494" formatCode="0.000">
                  <c:v>-9.9799999999999993E-3</c:v>
                </c:pt>
                <c:pt idx="495" formatCode="0.000">
                  <c:v>-9.7800000000000005E-3</c:v>
                </c:pt>
                <c:pt idx="496" formatCode="0.000">
                  <c:v>-9.7199999999999995E-3</c:v>
                </c:pt>
                <c:pt idx="497" formatCode="0.000">
                  <c:v>-9.7800000000000005E-3</c:v>
                </c:pt>
                <c:pt idx="498" formatCode="0.000">
                  <c:v>-9.9799999999999993E-3</c:v>
                </c:pt>
                <c:pt idx="499" formatCode="0.000">
                  <c:v>-1.0200000000000001E-2</c:v>
                </c:pt>
                <c:pt idx="500" formatCode="0.000">
                  <c:v>-1.0500000000000001E-2</c:v>
                </c:pt>
                <c:pt idx="501" formatCode="0.000">
                  <c:v>-1.0800000000000001E-2</c:v>
                </c:pt>
                <c:pt idx="502" formatCode="0.000">
                  <c:v>-1.11E-2</c:v>
                </c:pt>
                <c:pt idx="503" formatCode="0.000">
                  <c:v>-1.14E-2</c:v>
                </c:pt>
                <c:pt idx="504" formatCode="0.000">
                  <c:v>-1.1599999999999999E-2</c:v>
                </c:pt>
                <c:pt idx="505" formatCode="0.000">
                  <c:v>-1.18E-2</c:v>
                </c:pt>
                <c:pt idx="506" formatCode="0.000">
                  <c:v>-1.2E-2</c:v>
                </c:pt>
                <c:pt idx="507" formatCode="0.000">
                  <c:v>-1.2200000000000001E-2</c:v>
                </c:pt>
                <c:pt idx="508" formatCode="0.000">
                  <c:v>-1.24E-2</c:v>
                </c:pt>
                <c:pt idx="509" formatCode="0.000">
                  <c:v>-1.2500000000000001E-2</c:v>
                </c:pt>
                <c:pt idx="510" formatCode="0.000">
                  <c:v>-1.26E-2</c:v>
                </c:pt>
                <c:pt idx="511" formatCode="0.000">
                  <c:v>-1.2699999999999999E-2</c:v>
                </c:pt>
                <c:pt idx="512" formatCode="0.000">
                  <c:v>-1.2699999999999999E-2</c:v>
                </c:pt>
                <c:pt idx="513" formatCode="0.000">
                  <c:v>-1.2699999999999999E-2</c:v>
                </c:pt>
                <c:pt idx="514" formatCode="0.000">
                  <c:v>-1.26E-2</c:v>
                </c:pt>
                <c:pt idx="515" formatCode="0.000">
                  <c:v>-1.2500000000000001E-2</c:v>
                </c:pt>
                <c:pt idx="516" formatCode="0.000">
                  <c:v>-1.24E-2</c:v>
                </c:pt>
                <c:pt idx="517" formatCode="0.000">
                  <c:v>-1.24E-2</c:v>
                </c:pt>
                <c:pt idx="518" formatCode="0.000">
                  <c:v>-1.24E-2</c:v>
                </c:pt>
                <c:pt idx="519" formatCode="0.000">
                  <c:v>-1.24E-2</c:v>
                </c:pt>
                <c:pt idx="520" formatCode="0.000">
                  <c:v>-1.26E-2</c:v>
                </c:pt>
                <c:pt idx="521" formatCode="0.000">
                  <c:v>-1.29E-2</c:v>
                </c:pt>
                <c:pt idx="522" formatCode="0.000">
                  <c:v>-1.32E-2</c:v>
                </c:pt>
                <c:pt idx="523" formatCode="0.000">
                  <c:v>-1.3599999999999999E-2</c:v>
                </c:pt>
                <c:pt idx="524" formatCode="0.000">
                  <c:v>-1.3899999999999999E-2</c:v>
                </c:pt>
                <c:pt idx="525" formatCode="0.000">
                  <c:v>-1.41E-2</c:v>
                </c:pt>
                <c:pt idx="526" formatCode="0.000">
                  <c:v>-1.4200000000000001E-2</c:v>
                </c:pt>
                <c:pt idx="527" formatCode="0.000">
                  <c:v>-1.41E-2</c:v>
                </c:pt>
                <c:pt idx="528" formatCode="0.000">
                  <c:v>-1.38E-2</c:v>
                </c:pt>
                <c:pt idx="529" formatCode="0.000">
                  <c:v>-1.3299999999999999E-2</c:v>
                </c:pt>
                <c:pt idx="530" formatCode="0.000">
                  <c:v>-1.26E-2</c:v>
                </c:pt>
                <c:pt idx="531" formatCode="0.000">
                  <c:v>-1.17E-2</c:v>
                </c:pt>
                <c:pt idx="532" formatCode="0.000">
                  <c:v>-1.06E-2</c:v>
                </c:pt>
                <c:pt idx="533" formatCode="0.000">
                  <c:v>-9.3699999999999999E-3</c:v>
                </c:pt>
                <c:pt idx="534" formatCode="0.000">
                  <c:v>-7.9699999999999997E-3</c:v>
                </c:pt>
                <c:pt idx="535" formatCode="0.000">
                  <c:v>-6.4999999999999997E-3</c:v>
                </c:pt>
                <c:pt idx="536" formatCode="0.000">
                  <c:v>-5.0400000000000002E-3</c:v>
                </c:pt>
                <c:pt idx="537" formatCode="0.000">
                  <c:v>-3.65E-3</c:v>
                </c:pt>
                <c:pt idx="538" formatCode="0.000">
                  <c:v>-2.3999999999999998E-3</c:v>
                </c:pt>
                <c:pt idx="539" formatCode="0.000">
                  <c:v>-1.3699999999999999E-3</c:v>
                </c:pt>
                <c:pt idx="540" formatCode="0.000">
                  <c:v>-6.0999999999999997E-4</c:v>
                </c:pt>
                <c:pt idx="541" formatCode="0.000">
                  <c:v>-1.9599999999999999E-4</c:v>
                </c:pt>
                <c:pt idx="542" formatCode="0.000">
                  <c:v>-7.2100000000000004E-5</c:v>
                </c:pt>
                <c:pt idx="543" formatCode="0.000">
                  <c:v>-1.83E-4</c:v>
                </c:pt>
                <c:pt idx="544" formatCode="0.000">
                  <c:v>-4.6900000000000002E-4</c:v>
                </c:pt>
                <c:pt idx="545" formatCode="0.000">
                  <c:v>-8.6600000000000002E-4</c:v>
                </c:pt>
                <c:pt idx="546" formatCode="0.000">
                  <c:v>-1.31E-3</c:v>
                </c:pt>
                <c:pt idx="547" formatCode="0.000">
                  <c:v>-1.74E-3</c:v>
                </c:pt>
                <c:pt idx="548" formatCode="0.000">
                  <c:v>-2.0899999999999998E-3</c:v>
                </c:pt>
                <c:pt idx="549" formatCode="0.000">
                  <c:v>-2.3500000000000001E-3</c:v>
                </c:pt>
                <c:pt idx="550" formatCode="0.000">
                  <c:v>-2.49E-3</c:v>
                </c:pt>
                <c:pt idx="551" formatCode="0.000">
                  <c:v>-2.5200000000000001E-3</c:v>
                </c:pt>
                <c:pt idx="552" formatCode="0.000">
                  <c:v>-2.4299999999999999E-3</c:v>
                </c:pt>
                <c:pt idx="553" formatCode="0.000">
                  <c:v>-2.2399999999999998E-3</c:v>
                </c:pt>
                <c:pt idx="554" formatCode="0.000">
                  <c:v>-1.9499999999999999E-3</c:v>
                </c:pt>
                <c:pt idx="555" formatCode="0.000">
                  <c:v>-1.6299999999999999E-3</c:v>
                </c:pt>
                <c:pt idx="556" formatCode="0.000">
                  <c:v>-1.31E-3</c:v>
                </c:pt>
                <c:pt idx="557" formatCode="0.000">
                  <c:v>-1.0300000000000001E-3</c:v>
                </c:pt>
                <c:pt idx="558" formatCode="0.000">
                  <c:v>-8.0500000000000005E-4</c:v>
                </c:pt>
                <c:pt idx="559" formatCode="0.000">
                  <c:v>-6.4300000000000002E-4</c:v>
                </c:pt>
                <c:pt idx="560" formatCode="0.000">
                  <c:v>-5.4299999999999997E-4</c:v>
                </c:pt>
                <c:pt idx="561" formatCode="0.000">
                  <c:v>-5.0000000000000001E-4</c:v>
                </c:pt>
                <c:pt idx="562" formatCode="0.000">
                  <c:v>-4.6200000000000001E-4</c:v>
                </c:pt>
                <c:pt idx="563" formatCode="0.000">
                  <c:v>-3.8200000000000002E-4</c:v>
                </c:pt>
                <c:pt idx="564" formatCode="0.000">
                  <c:v>-2.3599999999999999E-4</c:v>
                </c:pt>
                <c:pt idx="565" formatCode="0.000">
                  <c:v>-2.4199999999999999E-5</c:v>
                </c:pt>
                <c:pt idx="566" formatCode="0.000">
                  <c:v>2.42E-4</c:v>
                </c:pt>
                <c:pt idx="567" formatCode="0.000">
                  <c:v>5.4500000000000002E-4</c:v>
                </c:pt>
                <c:pt idx="568" formatCode="0.000">
                  <c:v>8.6300000000000005E-4</c:v>
                </c:pt>
                <c:pt idx="569" formatCode="0.000">
                  <c:v>1.1800000000000001E-3</c:v>
                </c:pt>
                <c:pt idx="570" formatCode="0.000">
                  <c:v>1.4499999999999999E-3</c:v>
                </c:pt>
                <c:pt idx="571" formatCode="0.000">
                  <c:v>1.65E-3</c:v>
                </c:pt>
                <c:pt idx="572" formatCode="0.000">
                  <c:v>1.7799999999999999E-3</c:v>
                </c:pt>
                <c:pt idx="573" formatCode="0.000">
                  <c:v>1.83E-3</c:v>
                </c:pt>
                <c:pt idx="574" formatCode="0.000">
                  <c:v>1.7899999999999999E-3</c:v>
                </c:pt>
                <c:pt idx="575" formatCode="0.000">
                  <c:v>1.67E-3</c:v>
                </c:pt>
                <c:pt idx="576" formatCode="0.000">
                  <c:v>1.4499999999999999E-3</c:v>
                </c:pt>
                <c:pt idx="577" formatCode="0.000">
                  <c:v>1.17E-3</c:v>
                </c:pt>
                <c:pt idx="578" formatCode="0.000">
                  <c:v>8.1800000000000004E-4</c:v>
                </c:pt>
                <c:pt idx="579" formatCode="0.000">
                  <c:v>4.3600000000000003E-4</c:v>
                </c:pt>
                <c:pt idx="580" formatCode="0.000">
                  <c:v>4.9599999999999999E-5</c:v>
                </c:pt>
                <c:pt idx="581" formatCode="0.000">
                  <c:v>-3.1E-4</c:v>
                </c:pt>
                <c:pt idx="582" formatCode="0.000">
                  <c:v>-6.11E-4</c:v>
                </c:pt>
                <c:pt idx="583" formatCode="0.000">
                  <c:v>-8.2299999999999995E-4</c:v>
                </c:pt>
                <c:pt idx="584" formatCode="0.000">
                  <c:v>-9.3800000000000003E-4</c:v>
                </c:pt>
                <c:pt idx="585" formatCode="0.000">
                  <c:v>-9.6500000000000004E-4</c:v>
                </c:pt>
                <c:pt idx="586" formatCode="0.000">
                  <c:v>-9.3199999999999999E-4</c:v>
                </c:pt>
                <c:pt idx="587" formatCode="0.000">
                  <c:v>-8.7200000000000005E-4</c:v>
                </c:pt>
              </c:numCache>
            </c:numRef>
          </c:val>
          <c:smooth val="1"/>
          <c:extLst>
            <c:ext xmlns:c16="http://schemas.microsoft.com/office/drawing/2014/chart" uri="{C3380CC4-5D6E-409C-BE32-E72D297353CC}">
              <c16:uniqueId val="{00000002-1CD8-48E9-A25E-16E609D27ED5}"/>
            </c:ext>
          </c:extLst>
        </c:ser>
        <c:dLbls>
          <c:showLegendKey val="0"/>
          <c:showVal val="0"/>
          <c:showCatName val="0"/>
          <c:showSerName val="0"/>
          <c:showPercent val="0"/>
          <c:showBubbleSize val="0"/>
        </c:dLbls>
        <c:smooth val="0"/>
        <c:axId val="59968895"/>
        <c:axId val="59968063"/>
      </c:lineChart>
      <c:dateAx>
        <c:axId val="59968895"/>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9968063"/>
        <c:crossesAt val="-0.35000000000000003"/>
        <c:auto val="1"/>
        <c:lblOffset val="100"/>
        <c:baseTimeUnit val="days"/>
        <c:minorUnit val="1"/>
        <c:minorTimeUnit val="days"/>
      </c:dateAx>
      <c:valAx>
        <c:axId val="599680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99688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a:t>San</a:t>
            </a:r>
            <a:r>
              <a:rPr lang="en-US" sz="2000" b="1" baseline="0"/>
              <a:t> Diego Inflation</a:t>
            </a:r>
            <a:endParaRPr lang="en-US" sz="2000" b="1"/>
          </a:p>
        </c:rich>
      </c:tx>
      <c:layout>
        <c:manualLayout>
          <c:xMode val="edge"/>
          <c:yMode val="edge"/>
          <c:x val="0.4802777777777778"/>
          <c:y val="0.1649825274409914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layout>
                <c:manualLayout>
                  <c:x val="0"/>
                  <c:y val="0.14837124526100903"/>
                </c:manualLayout>
              </c:layout>
              <c:tx>
                <c:rich>
                  <a:bodyPr/>
                  <a:lstStyle/>
                  <a:p>
                    <a:fld id="{CBAA8037-B77C-4E56-AED1-033D5C7B47A9}" type="VALUE">
                      <a:rPr lang="en-US" sz="2000" b="1"/>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799-4936-B5E4-EC6077ABC69F}"/>
                </c:ext>
              </c:extLst>
            </c:dLbl>
            <c:dLbl>
              <c:idx val="1"/>
              <c:layout>
                <c:manualLayout>
                  <c:x val="-1.0185067526415994E-16"/>
                  <c:y val="0.30511191309419655"/>
                </c:manualLayout>
              </c:layout>
              <c:tx>
                <c:rich>
                  <a:bodyPr/>
                  <a:lstStyle/>
                  <a:p>
                    <a:fld id="{CC426212-B049-4AD6-B132-A3DBC6159D88}" type="VALUE">
                      <a:rPr lang="en-US" sz="2000" b="1"/>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799-4936-B5E4-EC6077ABC69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 SD Inflation'!$F$42:$F$43</c:f>
              <c:strCache>
                <c:ptCount val="2"/>
                <c:pt idx="0">
                  <c:v>2011-2020 Average</c:v>
                </c:pt>
                <c:pt idx="1">
                  <c:v>September 2021</c:v>
                </c:pt>
              </c:strCache>
            </c:strRef>
          </c:cat>
          <c:val>
            <c:numRef>
              <c:f>'CA SD Inflation'!$G$42:$G$43</c:f>
              <c:numCache>
                <c:formatCode>0.0%</c:formatCode>
                <c:ptCount val="2"/>
                <c:pt idx="0">
                  <c:v>2.1600000000000001E-2</c:v>
                </c:pt>
                <c:pt idx="1">
                  <c:v>6.4691912771848825E-2</c:v>
                </c:pt>
              </c:numCache>
            </c:numRef>
          </c:val>
          <c:extLst>
            <c:ext xmlns:c16="http://schemas.microsoft.com/office/drawing/2014/chart" uri="{C3380CC4-5D6E-409C-BE32-E72D297353CC}">
              <c16:uniqueId val="{00000002-5799-4936-B5E4-EC6077ABC69F}"/>
            </c:ext>
          </c:extLst>
        </c:ser>
        <c:dLbls>
          <c:dLblPos val="inBase"/>
          <c:showLegendKey val="0"/>
          <c:showVal val="1"/>
          <c:showCatName val="0"/>
          <c:showSerName val="0"/>
          <c:showPercent val="0"/>
          <c:showBubbleSize val="0"/>
        </c:dLbls>
        <c:gapWidth val="219"/>
        <c:overlap val="-27"/>
        <c:axId val="614368976"/>
        <c:axId val="614347760"/>
      </c:barChart>
      <c:catAx>
        <c:axId val="61436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14347760"/>
        <c:crosses val="autoZero"/>
        <c:auto val="1"/>
        <c:lblAlgn val="ctr"/>
        <c:lblOffset val="100"/>
        <c:noMultiLvlLbl val="0"/>
      </c:catAx>
      <c:valAx>
        <c:axId val="6143477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4368976"/>
        <c:crosses val="autoZero"/>
        <c:crossBetween val="between"/>
      </c:valAx>
      <c:spPr>
        <a:noFill/>
        <a:ln>
          <a:noFill/>
        </a:ln>
        <a:effectLst/>
      </c:spPr>
    </c:plotArea>
    <c:plotVisOnly val="1"/>
    <c:dispBlanksAs val="gap"/>
    <c:showDLblsOverMax val="0"/>
  </c:chart>
  <c:spPr>
    <a:solidFill>
      <a:schemeClr val="bg1">
        <a:alpha val="70000"/>
      </a:schemeClr>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94191422728205"/>
          <c:y val="5.0925925925925923E-2"/>
          <c:w val="0.88828701615145955"/>
          <c:h val="0.79520355341340876"/>
        </c:manualLayout>
      </c:layout>
      <c:barChart>
        <c:barDir val="col"/>
        <c:grouping val="clustered"/>
        <c:varyColors val="0"/>
        <c:ser>
          <c:idx val="0"/>
          <c:order val="0"/>
          <c:spPr>
            <a:solidFill>
              <a:schemeClr val="accent1"/>
            </a:solidFill>
            <a:ln>
              <a:noFill/>
            </a:ln>
            <a:effectLst/>
          </c:spPr>
          <c:invertIfNegative val="0"/>
          <c:dPt>
            <c:idx val="14"/>
            <c:invertIfNegative val="0"/>
            <c:bubble3D val="0"/>
            <c:spPr>
              <a:solidFill>
                <a:schemeClr val="accent2">
                  <a:lumMod val="75000"/>
                </a:schemeClr>
              </a:solidFill>
              <a:ln>
                <a:noFill/>
              </a:ln>
              <a:effectLst/>
            </c:spPr>
            <c:extLst>
              <c:ext xmlns:c16="http://schemas.microsoft.com/office/drawing/2014/chart" uri="{C3380CC4-5D6E-409C-BE32-E72D297353CC}">
                <c16:uniqueId val="{00000001-AA52-47C4-8527-DAC75FF764DF}"/>
              </c:ext>
            </c:extLst>
          </c:dPt>
          <c:dLbls>
            <c:dLbl>
              <c:idx val="14"/>
              <c:tx>
                <c:rich>
                  <a:bodyPr/>
                  <a:lstStyle/>
                  <a:p>
                    <a:fld id="{69F6004F-5272-4C9E-8CB5-F41A8B0FB507}"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A52-47C4-8527-DAC75FF764DF}"/>
                </c:ext>
              </c:extLst>
            </c:dLbl>
            <c:numFmt formatCode="&quot;$&quot;#,\K" sourceLinked="0"/>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charts!$E$16:$E$30</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charts!$G$16:$G$30</c:f>
              <c:numCache>
                <c:formatCode>General</c:formatCode>
                <c:ptCount val="15"/>
                <c:pt idx="0">
                  <c:v>579325.75</c:v>
                </c:pt>
                <c:pt idx="1">
                  <c:v>409967.58333333331</c:v>
                </c:pt>
                <c:pt idx="2">
                  <c:v>358755</c:v>
                </c:pt>
                <c:pt idx="3">
                  <c:v>384925.83333333331</c:v>
                </c:pt>
                <c:pt idx="4">
                  <c:v>370182.5</c:v>
                </c:pt>
                <c:pt idx="5">
                  <c:v>384935</c:v>
                </c:pt>
                <c:pt idx="6">
                  <c:v>460725.83333333331</c:v>
                </c:pt>
                <c:pt idx="7">
                  <c:v>500035</c:v>
                </c:pt>
                <c:pt idx="8">
                  <c:v>530075.83333333337</c:v>
                </c:pt>
                <c:pt idx="9">
                  <c:v>556593.33333333337</c:v>
                </c:pt>
                <c:pt idx="10">
                  <c:v>594966.66666666663</c:v>
                </c:pt>
                <c:pt idx="11">
                  <c:v>631283.33333333337</c:v>
                </c:pt>
                <c:pt idx="12">
                  <c:v>643795.83333333337</c:v>
                </c:pt>
                <c:pt idx="13">
                  <c:v>701213.33333333337</c:v>
                </c:pt>
                <c:pt idx="14">
                  <c:v>825329.09090909094</c:v>
                </c:pt>
              </c:numCache>
            </c:numRef>
          </c:val>
          <c:extLst>
            <c:ext xmlns:c16="http://schemas.microsoft.com/office/drawing/2014/chart" uri="{C3380CC4-5D6E-409C-BE32-E72D297353CC}">
              <c16:uniqueId val="{00000000-1DFA-402C-B050-759E3617D0D9}"/>
            </c:ext>
          </c:extLst>
        </c:ser>
        <c:dLbls>
          <c:showLegendKey val="0"/>
          <c:showVal val="0"/>
          <c:showCatName val="0"/>
          <c:showSerName val="0"/>
          <c:showPercent val="0"/>
          <c:showBubbleSize val="0"/>
        </c:dLbls>
        <c:gapWidth val="50"/>
        <c:overlap val="-27"/>
        <c:axId val="1499650815"/>
        <c:axId val="452050687"/>
      </c:barChart>
      <c:catAx>
        <c:axId val="1499650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52050687"/>
        <c:crosses val="autoZero"/>
        <c:auto val="1"/>
        <c:lblAlgn val="ctr"/>
        <c:lblOffset val="100"/>
        <c:tickLblSkip val="1"/>
        <c:noMultiLvlLbl val="0"/>
      </c:catAx>
      <c:valAx>
        <c:axId val="452050687"/>
        <c:scaling>
          <c:orientation val="minMax"/>
          <c:min val="1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Dollars in Thousands</a:t>
                </a:r>
              </a:p>
            </c:rich>
          </c:tx>
          <c:layout>
            <c:manualLayout>
              <c:xMode val="edge"/>
              <c:yMode val="edge"/>
              <c:x val="9.7940124290343492E-3"/>
              <c:y val="0.27473213688270803"/>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quot;$&quot;#,"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996508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96592527189725E-2"/>
          <c:y val="1.4615700643084121E-2"/>
          <c:w val="0.91198422097162235"/>
          <c:h val="0.89973335540590871"/>
        </c:manualLayout>
      </c:layout>
      <c:barChart>
        <c:barDir val="col"/>
        <c:grouping val="stacked"/>
        <c:varyColors val="0"/>
        <c:ser>
          <c:idx val="0"/>
          <c:order val="2"/>
          <c:spPr>
            <a:solidFill>
              <a:srgbClr val="ACCBF9"/>
            </a:solidFill>
            <a:ln w="9525" cap="flat" cmpd="sng" algn="ctr">
              <a:noFill/>
              <a:round/>
            </a:ln>
            <a:effectLst/>
          </c:spPr>
          <c:invertIfNegative val="0"/>
          <c:cat>
            <c:numRef>
              <c:f>'SD housing permits'!$A$27:$A$77</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'SD housing permits'!$D$27:$D$77</c:f>
              <c:numCache>
                <c:formatCode>_(* #,##0_);_(* \(#,##0\);_(* "-"??_);_(@_)</c:formatCode>
                <c:ptCount val="51"/>
                <c:pt idx="0">
                  <c:v>23019</c:v>
                </c:pt>
                <c:pt idx="1">
                  <c:v>36841</c:v>
                </c:pt>
                <c:pt idx="2">
                  <c:v>38409</c:v>
                </c:pt>
                <c:pt idx="3">
                  <c:v>23976</c:v>
                </c:pt>
                <c:pt idx="4">
                  <c:v>14774</c:v>
                </c:pt>
                <c:pt idx="5">
                  <c:v>13458</c:v>
                </c:pt>
                <c:pt idx="6">
                  <c:v>29003</c:v>
                </c:pt>
                <c:pt idx="7">
                  <c:v>36681</c:v>
                </c:pt>
                <c:pt idx="8">
                  <c:v>28148</c:v>
                </c:pt>
                <c:pt idx="9">
                  <c:v>19555</c:v>
                </c:pt>
                <c:pt idx="10">
                  <c:v>12941</c:v>
                </c:pt>
                <c:pt idx="11">
                  <c:v>9294</c:v>
                </c:pt>
                <c:pt idx="12">
                  <c:v>7697</c:v>
                </c:pt>
                <c:pt idx="13">
                  <c:v>21308</c:v>
                </c:pt>
                <c:pt idx="14">
                  <c:v>33399</c:v>
                </c:pt>
                <c:pt idx="15">
                  <c:v>39121</c:v>
                </c:pt>
                <c:pt idx="16">
                  <c:v>43561</c:v>
                </c:pt>
                <c:pt idx="17">
                  <c:v>31327</c:v>
                </c:pt>
                <c:pt idx="18">
                  <c:v>28394</c:v>
                </c:pt>
                <c:pt idx="19">
                  <c:v>18710</c:v>
                </c:pt>
                <c:pt idx="20">
                  <c:v>15796</c:v>
                </c:pt>
                <c:pt idx="21">
                  <c:v>7908</c:v>
                </c:pt>
                <c:pt idx="22">
                  <c:v>6059</c:v>
                </c:pt>
                <c:pt idx="23">
                  <c:v>5602</c:v>
                </c:pt>
                <c:pt idx="24">
                  <c:v>6935</c:v>
                </c:pt>
                <c:pt idx="25">
                  <c:v>6608</c:v>
                </c:pt>
                <c:pt idx="26">
                  <c:v>6868</c:v>
                </c:pt>
                <c:pt idx="27">
                  <c:v>11402</c:v>
                </c:pt>
                <c:pt idx="28">
                  <c:v>12173</c:v>
                </c:pt>
                <c:pt idx="29">
                  <c:v>16427</c:v>
                </c:pt>
                <c:pt idx="30">
                  <c:v>15927</c:v>
                </c:pt>
                <c:pt idx="31">
                  <c:v>15638</c:v>
                </c:pt>
                <c:pt idx="32">
                  <c:v>15738</c:v>
                </c:pt>
                <c:pt idx="33">
                  <c:v>18314</c:v>
                </c:pt>
                <c:pt idx="34">
                  <c:v>17306</c:v>
                </c:pt>
                <c:pt idx="35">
                  <c:v>15258</c:v>
                </c:pt>
                <c:pt idx="36">
                  <c:v>10777</c:v>
                </c:pt>
                <c:pt idx="37">
                  <c:v>7445</c:v>
                </c:pt>
                <c:pt idx="38">
                  <c:v>5154</c:v>
                </c:pt>
                <c:pt idx="39">
                  <c:v>2990</c:v>
                </c:pt>
                <c:pt idx="40">
                  <c:v>3346</c:v>
                </c:pt>
                <c:pt idx="41">
                  <c:v>5220</c:v>
                </c:pt>
                <c:pt idx="42">
                  <c:v>6193</c:v>
                </c:pt>
                <c:pt idx="43">
                  <c:v>8447</c:v>
                </c:pt>
                <c:pt idx="44">
                  <c:v>6586</c:v>
                </c:pt>
                <c:pt idx="45">
                  <c:v>9975</c:v>
                </c:pt>
                <c:pt idx="46">
                  <c:v>9972</c:v>
                </c:pt>
                <c:pt idx="47">
                  <c:v>9580</c:v>
                </c:pt>
                <c:pt idx="48">
                  <c:v>9579</c:v>
                </c:pt>
                <c:pt idx="49">
                  <c:v>8053</c:v>
                </c:pt>
                <c:pt idx="50">
                  <c:v>9486</c:v>
                </c:pt>
              </c:numCache>
            </c:numRef>
          </c:val>
          <c:extLst>
            <c:ext xmlns:c16="http://schemas.microsoft.com/office/drawing/2014/chart" uri="{C3380CC4-5D6E-409C-BE32-E72D297353CC}">
              <c16:uniqueId val="{00000000-B46F-4798-8636-120ABE4EE134}"/>
            </c:ext>
          </c:extLst>
        </c:ser>
        <c:dLbls>
          <c:showLegendKey val="0"/>
          <c:showVal val="0"/>
          <c:showCatName val="0"/>
          <c:showSerName val="0"/>
          <c:showPercent val="0"/>
          <c:showBubbleSize val="0"/>
        </c:dLbls>
        <c:gapWidth val="25"/>
        <c:overlap val="100"/>
        <c:axId val="871409736"/>
        <c:axId val="871411048"/>
      </c:barChart>
      <c:lineChart>
        <c:grouping val="standard"/>
        <c:varyColors val="0"/>
        <c:ser>
          <c:idx val="3"/>
          <c:order val="3"/>
          <c:tx>
            <c:strRef>
              <c:f>'SD housing permits'!$L$6</c:f>
              <c:strCache>
                <c:ptCount val="1"/>
                <c:pt idx="0">
                  <c:v>Decade average</c:v>
                </c:pt>
              </c:strCache>
            </c:strRef>
          </c:tx>
          <c:spPr>
            <a:ln w="28575" cap="rnd">
              <a:noFill/>
              <a:prstDash val="sysDash"/>
              <a:round/>
            </a:ln>
            <a:effectLst/>
          </c:spPr>
          <c:marker>
            <c:symbol val="dash"/>
            <c:size val="5"/>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28575" cap="flat" cmpd="sng" algn="ctr">
                <a:solidFill>
                  <a:srgbClr val="5B9BD5">
                    <a:lumMod val="75000"/>
                  </a:srgbClr>
                </a:solidFill>
                <a:round/>
              </a:ln>
              <a:effectLst/>
            </c:spPr>
          </c:marker>
          <c:dPt>
            <c:idx val="0"/>
            <c:marker>
              <c:symbol val="dash"/>
              <c:size val="5"/>
              <c:spPr>
                <a:solidFill>
                  <a:srgbClr val="4A66AC"/>
                </a:solidFill>
                <a:ln w="28575" cap="flat" cmpd="sng" algn="ctr">
                  <a:solidFill>
                    <a:srgbClr val="5B9BD5">
                      <a:lumMod val="75000"/>
                    </a:srgbClr>
                  </a:solidFill>
                  <a:round/>
                </a:ln>
                <a:effectLst/>
              </c:spPr>
            </c:marker>
            <c:bubble3D val="0"/>
            <c:extLst>
              <c:ext xmlns:c16="http://schemas.microsoft.com/office/drawing/2014/chart" uri="{C3380CC4-5D6E-409C-BE32-E72D297353CC}">
                <c16:uniqueId val="{00000000-46D2-4E30-B603-B35C8DCA85F3}"/>
              </c:ext>
            </c:extLst>
          </c:dPt>
          <c:dLbls>
            <c:dLbl>
              <c:idx val="5"/>
              <c:layout>
                <c:manualLayout>
                  <c:x val="-4.5609760156054883E-2"/>
                  <c:y val="-7.6397972949697093E-2"/>
                </c:manualLayout>
              </c:layout>
              <c:tx>
                <c:rich>
                  <a:bodyPr/>
                  <a:lstStyle/>
                  <a:p>
                    <a:fld id="{8E3F17D7-716B-4F3E-9C61-9553C6E19BA6}" type="VALUE">
                      <a:rPr lang="en-US">
                        <a:solidFill>
                          <a:schemeClr val="accent5">
                            <a:lumMod val="75000"/>
                          </a:schemeClr>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46F-4798-8636-120ABE4EE134}"/>
                </c:ext>
              </c:extLst>
            </c:dLbl>
            <c:dLbl>
              <c:idx val="14"/>
              <c:layout>
                <c:manualLayout>
                  <c:x val="7.5924481125571056E-2"/>
                  <c:y val="-8.449387518969724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accent5">
                          <a:lumMod val="7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2428700098676111E-2"/>
                      <c:h val="4.213146565979238E-2"/>
                    </c:manualLayout>
                  </c15:layout>
                </c:ext>
                <c:ext xmlns:c16="http://schemas.microsoft.com/office/drawing/2014/chart" uri="{C3380CC4-5D6E-409C-BE32-E72D297353CC}">
                  <c16:uniqueId val="{00000002-B46F-4798-8636-120ABE4EE134}"/>
                </c:ext>
              </c:extLst>
            </c:dLbl>
            <c:dLbl>
              <c:idx val="25"/>
              <c:layout>
                <c:manualLayout>
                  <c:x val="-4.6019882900123946E-2"/>
                  <c:y val="-7.89445410135065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6F-4798-8636-120ABE4EE134}"/>
                </c:ext>
              </c:extLst>
            </c:dLbl>
            <c:dLbl>
              <c:idx val="34"/>
              <c:layout>
                <c:manualLayout>
                  <c:x val="4.7517308665082289E-2"/>
                  <c:y val="-0.1191910722819845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46F-4798-8636-120ABE4EE134}"/>
                </c:ext>
              </c:extLst>
            </c:dLbl>
            <c:dLbl>
              <c:idx val="44"/>
              <c:layout>
                <c:manualLayout>
                  <c:x val="-3.9035249644980161E-2"/>
                  <c:y val="-7.89445410135066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46F-4798-8636-120ABE4EE134}"/>
                </c:ext>
              </c:extLst>
            </c:dLbl>
            <c:dLbl>
              <c:idx val="56"/>
              <c:layout>
                <c:manualLayout>
                  <c:x val="-4.3143657508661008E-3"/>
                  <c:y val="-4.0743847919577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46F-4798-8636-120ABE4EE134}"/>
                </c:ext>
              </c:extLst>
            </c:dLbl>
            <c:dLbl>
              <c:idx val="64"/>
              <c:layout>
                <c:manualLayout>
                  <c:x val="-8.6287315017323056E-3"/>
                  <c:y val="-6.87552433642869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46F-4798-8636-120ABE4EE13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lumMod val="7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'SD housing permits'!$A$27:$A$76</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'SD housing permits'!$L$27:$L$76</c:f>
              <c:numCache>
                <c:formatCode>_(* #,##0_);_(* \(#,##0\);_(* "-"??_);_(@_)</c:formatCode>
                <c:ptCount val="50"/>
                <c:pt idx="0">
                  <c:v>26386.400000000001</c:v>
                </c:pt>
                <c:pt idx="1">
                  <c:v>26386.400000000001</c:v>
                </c:pt>
                <c:pt idx="2">
                  <c:v>26386.400000000001</c:v>
                </c:pt>
                <c:pt idx="3">
                  <c:v>26386.400000000001</c:v>
                </c:pt>
                <c:pt idx="4">
                  <c:v>26386.400000000001</c:v>
                </c:pt>
                <c:pt idx="5">
                  <c:v>26386.400000000001</c:v>
                </c:pt>
                <c:pt idx="6">
                  <c:v>26386.400000000001</c:v>
                </c:pt>
                <c:pt idx="7">
                  <c:v>26386.400000000001</c:v>
                </c:pt>
                <c:pt idx="8">
                  <c:v>26386.400000000001</c:v>
                </c:pt>
                <c:pt idx="9">
                  <c:v>26386.400000000001</c:v>
                </c:pt>
                <c:pt idx="10">
                  <c:v>24575.200000000001</c:v>
                </c:pt>
                <c:pt idx="11">
                  <c:v>24575.200000000001</c:v>
                </c:pt>
                <c:pt idx="12">
                  <c:v>24575.200000000001</c:v>
                </c:pt>
                <c:pt idx="13">
                  <c:v>24575.200000000001</c:v>
                </c:pt>
                <c:pt idx="14">
                  <c:v>24575.200000000001</c:v>
                </c:pt>
                <c:pt idx="15">
                  <c:v>24575.200000000001</c:v>
                </c:pt>
                <c:pt idx="16">
                  <c:v>24575.200000000001</c:v>
                </c:pt>
                <c:pt idx="17">
                  <c:v>24575.200000000001</c:v>
                </c:pt>
                <c:pt idx="18">
                  <c:v>24575.200000000001</c:v>
                </c:pt>
                <c:pt idx="19">
                  <c:v>24575.200000000001</c:v>
                </c:pt>
                <c:pt idx="20">
                  <c:v>9577.7999999999993</c:v>
                </c:pt>
                <c:pt idx="21">
                  <c:v>9577.7999999999993</c:v>
                </c:pt>
                <c:pt idx="22">
                  <c:v>9577.7999999999993</c:v>
                </c:pt>
                <c:pt idx="23">
                  <c:v>9577.7999999999993</c:v>
                </c:pt>
                <c:pt idx="24">
                  <c:v>9577.7999999999993</c:v>
                </c:pt>
                <c:pt idx="25">
                  <c:v>9577.7999999999993</c:v>
                </c:pt>
                <c:pt idx="26">
                  <c:v>9577.7999999999993</c:v>
                </c:pt>
                <c:pt idx="27">
                  <c:v>9577.7999999999993</c:v>
                </c:pt>
                <c:pt idx="28">
                  <c:v>9577.7999999999993</c:v>
                </c:pt>
                <c:pt idx="29">
                  <c:v>9577.7999999999993</c:v>
                </c:pt>
                <c:pt idx="30">
                  <c:v>12454.7</c:v>
                </c:pt>
                <c:pt idx="31">
                  <c:v>12454.7</c:v>
                </c:pt>
                <c:pt idx="32">
                  <c:v>12454.7</c:v>
                </c:pt>
                <c:pt idx="33">
                  <c:v>12454.7</c:v>
                </c:pt>
                <c:pt idx="34">
                  <c:v>12454.7</c:v>
                </c:pt>
                <c:pt idx="35">
                  <c:v>12454.7</c:v>
                </c:pt>
                <c:pt idx="36">
                  <c:v>12454.7</c:v>
                </c:pt>
                <c:pt idx="37">
                  <c:v>12454.7</c:v>
                </c:pt>
                <c:pt idx="38">
                  <c:v>12454.7</c:v>
                </c:pt>
                <c:pt idx="39">
                  <c:v>12454.7</c:v>
                </c:pt>
                <c:pt idx="40">
                  <c:v>7695.1</c:v>
                </c:pt>
                <c:pt idx="41">
                  <c:v>7695.1</c:v>
                </c:pt>
                <c:pt idx="42">
                  <c:v>7695.1</c:v>
                </c:pt>
                <c:pt idx="43">
                  <c:v>7695.1</c:v>
                </c:pt>
                <c:pt idx="44">
                  <c:v>7695.1</c:v>
                </c:pt>
                <c:pt idx="45">
                  <c:v>7695.1</c:v>
                </c:pt>
                <c:pt idx="46">
                  <c:v>7695.1</c:v>
                </c:pt>
                <c:pt idx="47">
                  <c:v>7695.1</c:v>
                </c:pt>
                <c:pt idx="48">
                  <c:v>7695.1</c:v>
                </c:pt>
                <c:pt idx="49">
                  <c:v>7695.1</c:v>
                </c:pt>
              </c:numCache>
            </c:numRef>
          </c:val>
          <c:smooth val="0"/>
          <c:extLst>
            <c:ext xmlns:c16="http://schemas.microsoft.com/office/drawing/2014/chart" uri="{C3380CC4-5D6E-409C-BE32-E72D297353CC}">
              <c16:uniqueId val="{00000008-B46F-4798-8636-120ABE4EE134}"/>
            </c:ext>
          </c:extLst>
        </c:ser>
        <c:dLbls>
          <c:showLegendKey val="0"/>
          <c:showVal val="0"/>
          <c:showCatName val="0"/>
          <c:showSerName val="0"/>
          <c:showPercent val="0"/>
          <c:showBubbleSize val="0"/>
        </c:dLbls>
        <c:marker val="1"/>
        <c:smooth val="0"/>
        <c:axId val="871409736"/>
        <c:axId val="871411048"/>
        <c:extLst>
          <c:ext xmlns:c15="http://schemas.microsoft.com/office/drawing/2012/chart" uri="{02D57815-91ED-43cb-92C2-25804820EDAC}">
            <c15:filteredLineSeries>
              <c15:ser>
                <c:idx val="1"/>
                <c:order val="0"/>
                <c:tx>
                  <c:v>MA5</c:v>
                </c:tx>
                <c:spPr>
                  <a:ln w="12700" cap="rnd">
                    <a:solidFill>
                      <a:schemeClr val="accent2"/>
                    </a:solidFill>
                    <a:round/>
                  </a:ln>
                  <a:effectLst/>
                </c:spPr>
                <c:marker>
                  <c:symbol val="none"/>
                </c:marker>
                <c:cat>
                  <c:numRef>
                    <c:extLst>
                      <c:ext uri="{02D57815-91ED-43cb-92C2-25804820EDAC}">
                        <c15:formulaRef>
                          <c15:sqref>'SD housing permits'!$A$27:$A$76</c15:sqref>
                        </c15:formulaRef>
                      </c:ext>
                    </c:extLst>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Lit>
                    <c:formatCode>General</c:formatCode>
                    <c:ptCount val="48"/>
                    <c:pt idx="24">
                      <c:v>27403.8</c:v>
                    </c:pt>
                    <c:pt idx="25">
                      <c:v>25491.599999999999</c:v>
                    </c:pt>
                    <c:pt idx="26">
                      <c:v>23924</c:v>
                    </c:pt>
                    <c:pt idx="27">
                      <c:v>23578.400000000001</c:v>
                    </c:pt>
                    <c:pt idx="28">
                      <c:v>24412.799999999999</c:v>
                    </c:pt>
                    <c:pt idx="29">
                      <c:v>25369</c:v>
                    </c:pt>
                    <c:pt idx="30">
                      <c:v>25265.599999999999</c:v>
                    </c:pt>
                    <c:pt idx="31">
                      <c:v>21323.8</c:v>
                    </c:pt>
                    <c:pt idx="32">
                      <c:v>15527</c:v>
                    </c:pt>
                    <c:pt idx="33">
                      <c:v>14159</c:v>
                    </c:pt>
                    <c:pt idx="34">
                      <c:v>16927.8</c:v>
                    </c:pt>
                    <c:pt idx="35">
                      <c:v>22163.8</c:v>
                    </c:pt>
                    <c:pt idx="36">
                      <c:v>29017.200000000001</c:v>
                    </c:pt>
                    <c:pt idx="37">
                      <c:v>33743.199999999997</c:v>
                    </c:pt>
                    <c:pt idx="38">
                      <c:v>35160.400000000001</c:v>
                    </c:pt>
                    <c:pt idx="39">
                      <c:v>32222.6</c:v>
                    </c:pt>
                    <c:pt idx="40">
                      <c:v>27557.599999999999</c:v>
                    </c:pt>
                    <c:pt idx="41">
                      <c:v>20427</c:v>
                    </c:pt>
                    <c:pt idx="42">
                      <c:v>15373.4</c:v>
                    </c:pt>
                    <c:pt idx="43">
                      <c:v>10815</c:v>
                    </c:pt>
                    <c:pt idx="44">
                      <c:v>8460</c:v>
                    </c:pt>
                    <c:pt idx="45">
                      <c:v>6622.4</c:v>
                    </c:pt>
                    <c:pt idx="46">
                      <c:v>6414.4</c:v>
                    </c:pt>
                    <c:pt idx="47">
                      <c:v>7483</c:v>
                    </c:pt>
                  </c:numLit>
                </c:val>
                <c:smooth val="0"/>
                <c:extLst>
                  <c:ext xmlns:c16="http://schemas.microsoft.com/office/drawing/2014/chart" uri="{C3380CC4-5D6E-409C-BE32-E72D297353CC}">
                    <c16:uniqueId val="{00000009-B46F-4798-8636-120ABE4EE134}"/>
                  </c:ext>
                </c:extLst>
              </c15:ser>
            </c15:filteredLineSeries>
            <c15:filteredLineSeries>
              <c15:ser>
                <c:idx val="2"/>
                <c:order val="1"/>
                <c:tx>
                  <c:v>MA10</c:v>
                </c:tx>
                <c:spPr>
                  <a:ln w="12700"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'SD housing permits'!$A$27:$A$76</c15:sqref>
                        </c15:formulaRef>
                      </c:ext>
                    </c:extLst>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Lit>
                    <c:formatCode>General</c:formatCode>
                    <c:ptCount val="48"/>
                    <c:pt idx="29">
                      <c:v>26386.400000000001</c:v>
                    </c:pt>
                    <c:pt idx="30">
                      <c:v>25378.6</c:v>
                    </c:pt>
                    <c:pt idx="31">
                      <c:v>22623.9</c:v>
                    </c:pt>
                    <c:pt idx="32">
                      <c:v>19552.7</c:v>
                    </c:pt>
                    <c:pt idx="33">
                      <c:v>19285.900000000001</c:v>
                    </c:pt>
                    <c:pt idx="34">
                      <c:v>21148.400000000001</c:v>
                    </c:pt>
                    <c:pt idx="35">
                      <c:v>23714.7</c:v>
                    </c:pt>
                    <c:pt idx="36">
                      <c:v>25170.5</c:v>
                    </c:pt>
                    <c:pt idx="37">
                      <c:v>24635.1</c:v>
                    </c:pt>
                    <c:pt idx="38">
                      <c:v>24659.7</c:v>
                    </c:pt>
                    <c:pt idx="39">
                      <c:v>24575.200000000001</c:v>
                    </c:pt>
                    <c:pt idx="40">
                      <c:v>24860.7</c:v>
                    </c:pt>
                    <c:pt idx="41">
                      <c:v>24722.1</c:v>
                    </c:pt>
                    <c:pt idx="42">
                      <c:v>24558.3</c:v>
                    </c:pt>
                    <c:pt idx="43">
                      <c:v>22987.7</c:v>
                    </c:pt>
                    <c:pt idx="44">
                      <c:v>20341.3</c:v>
                    </c:pt>
                    <c:pt idx="45">
                      <c:v>17090</c:v>
                    </c:pt>
                    <c:pt idx="46">
                      <c:v>13420.7</c:v>
                    </c:pt>
                    <c:pt idx="47">
                      <c:v>11428.2</c:v>
                    </c:pt>
                  </c:numLit>
                </c:val>
                <c:smooth val="0"/>
                <c:extLst xmlns:c15="http://schemas.microsoft.com/office/drawing/2012/chart">
                  <c:ext xmlns:c16="http://schemas.microsoft.com/office/drawing/2014/chart" uri="{C3380CC4-5D6E-409C-BE32-E72D297353CC}">
                    <c16:uniqueId val="{0000000A-B46F-4798-8636-120ABE4EE134}"/>
                  </c:ext>
                </c:extLst>
              </c15:ser>
            </c15:filteredLineSeries>
            <c15:filteredLineSeries>
              <c15:ser>
                <c:idx val="6"/>
                <c:order val="4"/>
                <c:tx>
                  <c:v>avg_2000</c:v>
                </c:tx>
                <c:spPr>
                  <a:ln w="28575" cap="rnd">
                    <a:solidFill>
                      <a:srgbClr val="0070C0"/>
                    </a:solidFill>
                    <a:prstDash val="sysDash"/>
                    <a:round/>
                  </a:ln>
                  <a:effectLst/>
                </c:spPr>
                <c:marker>
                  <c:symbol val="none"/>
                </c:marker>
                <c:cat>
                  <c:numRef>
                    <c:extLst xmlns:c15="http://schemas.microsoft.com/office/drawing/2012/chart">
                      <c:ext xmlns:c15="http://schemas.microsoft.com/office/drawing/2012/chart" uri="{02D57815-91ED-43cb-92C2-25804820EDAC}">
                        <c15:formulaRef>
                          <c15:sqref>'SD housing permits'!$A$27:$A$76</c15:sqref>
                        </c15:formulaRef>
                      </c:ext>
                    </c:extLst>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Lit>
                    <c:formatCode>General</c:formatCode>
                    <c:ptCount val="48"/>
                  </c:numLit>
                </c:val>
                <c:smooth val="0"/>
                <c:extLst xmlns:c15="http://schemas.microsoft.com/office/drawing/2012/chart">
                  <c:ext xmlns:c16="http://schemas.microsoft.com/office/drawing/2014/chart" uri="{C3380CC4-5D6E-409C-BE32-E72D297353CC}">
                    <c16:uniqueId val="{0000000B-B46F-4798-8636-120ABE4EE134}"/>
                  </c:ext>
                </c:extLst>
              </c15:ser>
            </c15:filteredLineSeries>
            <c15:filteredLineSeries>
              <c15:ser>
                <c:idx val="7"/>
                <c:order val="5"/>
                <c:tx>
                  <c:v>avg_2010*</c:v>
                </c:tx>
                <c:spPr>
                  <a:ln w="28575" cap="rnd">
                    <a:solidFill>
                      <a:srgbClr val="0070C0"/>
                    </a:solidFill>
                    <a:prstDash val="sysDash"/>
                    <a:round/>
                  </a:ln>
                  <a:effectLst/>
                </c:spPr>
                <c:marker>
                  <c:symbol val="none"/>
                </c:marker>
                <c:cat>
                  <c:numRef>
                    <c:extLst xmlns:c15="http://schemas.microsoft.com/office/drawing/2012/chart">
                      <c:ext xmlns:c15="http://schemas.microsoft.com/office/drawing/2012/chart" uri="{02D57815-91ED-43cb-92C2-25804820EDAC}">
                        <c15:formulaRef>
                          <c15:sqref>'SD housing permits'!$A$27:$A$76</c15:sqref>
                        </c15:formulaRef>
                      </c:ext>
                    </c:extLst>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Lit>
                    <c:formatCode>General</c:formatCode>
                    <c:ptCount val="49"/>
                  </c:numLit>
                </c:val>
                <c:smooth val="0"/>
                <c:extLst xmlns:c15="http://schemas.microsoft.com/office/drawing/2012/chart">
                  <c:ext xmlns:c16="http://schemas.microsoft.com/office/drawing/2014/chart" uri="{C3380CC4-5D6E-409C-BE32-E72D297353CC}">
                    <c16:uniqueId val="{0000000C-B46F-4798-8636-120ABE4EE134}"/>
                  </c:ext>
                </c:extLst>
              </c15:ser>
            </c15:filteredLineSeries>
            <c15:filteredLineSeries>
              <c15:ser>
                <c:idx val="8"/>
                <c:order val="6"/>
                <c:tx>
                  <c:v>6th RHNA Cycle (SR14)</c:v>
                </c:tx>
                <c:spPr>
                  <a:ln w="15875" cap="rnd">
                    <a:solidFill>
                      <a:schemeClr val="accent2">
                        <a:lumMod val="75000"/>
                      </a:schemeClr>
                    </a:solidFill>
                    <a:prstDash val="sysDot"/>
                    <a:round/>
                  </a:ln>
                  <a:effectLst/>
                </c:spPr>
                <c:marker>
                  <c:symbol val="none"/>
                </c:marker>
                <c:cat>
                  <c:numRef>
                    <c:extLst xmlns:c15="http://schemas.microsoft.com/office/drawing/2012/chart">
                      <c:ext xmlns:c15="http://schemas.microsoft.com/office/drawing/2012/chart" uri="{02D57815-91ED-43cb-92C2-25804820EDAC}">
                        <c15:formulaRef>
                          <c15:sqref>'SD housing permits'!$A$27:$A$76</c15:sqref>
                        </c15:formulaRef>
                      </c:ext>
                    </c:extLst>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Lit>
                    <c:formatCode>General</c:formatCode>
                    <c:ptCount val="60"/>
                  </c:numLit>
                </c:val>
                <c:smooth val="0"/>
                <c:extLst xmlns:c15="http://schemas.microsoft.com/office/drawing/2012/chart">
                  <c:ext xmlns:c16="http://schemas.microsoft.com/office/drawing/2014/chart" uri="{C3380CC4-5D6E-409C-BE32-E72D297353CC}">
                    <c16:uniqueId val="{0000000D-B46F-4798-8636-120ABE4EE134}"/>
                  </c:ext>
                </c:extLst>
              </c15:ser>
            </c15:filteredLineSeries>
            <c15:filteredLineSeries>
              <c15:ser>
                <c:idx val="9"/>
                <c:order val="7"/>
                <c:tx>
                  <c:v>5th RHNA Cycle (SR12)</c:v>
                </c:tx>
                <c:spPr>
                  <a:ln w="15875" cap="rnd">
                    <a:solidFill>
                      <a:schemeClr val="accent2">
                        <a:lumMod val="50000"/>
                      </a:schemeClr>
                    </a:solidFill>
                    <a:prstDash val="sysDot"/>
                    <a:round/>
                  </a:ln>
                  <a:effectLst/>
                </c:spPr>
                <c:marker>
                  <c:symbol val="none"/>
                </c:marker>
                <c:cat>
                  <c:numRef>
                    <c:extLst xmlns:c15="http://schemas.microsoft.com/office/drawing/2012/chart">
                      <c:ext xmlns:c15="http://schemas.microsoft.com/office/drawing/2012/chart" uri="{02D57815-91ED-43cb-92C2-25804820EDAC}">
                        <c15:formulaRef>
                          <c15:sqref>'SD housing permits'!$A$27:$A$76</c15:sqref>
                        </c15:formulaRef>
                      </c:ext>
                    </c:extLst>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Lit>
                    <c:formatCode>General</c:formatCode>
                    <c:ptCount val="60"/>
                  </c:numLit>
                </c:val>
                <c:smooth val="0"/>
                <c:extLst xmlns:c15="http://schemas.microsoft.com/office/drawing/2012/chart">
                  <c:ext xmlns:c16="http://schemas.microsoft.com/office/drawing/2014/chart" uri="{C3380CC4-5D6E-409C-BE32-E72D297353CC}">
                    <c16:uniqueId val="{0000000E-B46F-4798-8636-120ABE4EE134}"/>
                  </c:ext>
                </c:extLst>
              </c15:ser>
            </c15:filteredLineSeries>
          </c:ext>
        </c:extLst>
      </c:lineChart>
      <c:catAx>
        <c:axId val="871409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71411048"/>
        <c:crosses val="autoZero"/>
        <c:auto val="0"/>
        <c:lblAlgn val="ctr"/>
        <c:lblOffset val="100"/>
        <c:tickLblSkip val="1"/>
        <c:noMultiLvlLbl val="0"/>
      </c:catAx>
      <c:valAx>
        <c:axId val="871411048"/>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71409736"/>
        <c:crosses val="autoZero"/>
        <c:crossBetween val="between"/>
      </c:valAx>
      <c:spPr>
        <a:noFill/>
        <a:ln>
          <a:noFill/>
        </a:ln>
        <a:effectLst/>
      </c:spPr>
    </c:plotArea>
    <c:plotVisOnly val="1"/>
    <c:dispBlanksAs val="gap"/>
    <c:showDLblsOverMax val="0"/>
  </c:chart>
  <c:spPr>
    <a:noFill/>
    <a:ln>
      <a:noFill/>
    </a:ln>
    <a:effectLst/>
  </c:spPr>
  <c:txPr>
    <a:bodyPr/>
    <a:lstStyle/>
    <a:p>
      <a:pPr>
        <a:defRPr sz="1200" b="1" i="0" baseline="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68563977579982E-2"/>
          <c:y val="8.8640671076502975E-2"/>
          <c:w val="0.89819121038523453"/>
          <c:h val="0.76655412085693264"/>
        </c:manualLayout>
      </c:layout>
      <c:lineChart>
        <c:grouping val="standard"/>
        <c:varyColors val="0"/>
        <c:ser>
          <c:idx val="0"/>
          <c:order val="0"/>
          <c:tx>
            <c:strRef>
              <c:f>'q data'!$AG$1</c:f>
              <c:strCache>
                <c:ptCount val="1"/>
                <c:pt idx="0">
                  <c:v>San Diego</c:v>
                </c:pt>
              </c:strCache>
            </c:strRef>
          </c:tx>
          <c:spPr>
            <a:ln w="50800" cap="rnd">
              <a:solidFill>
                <a:schemeClr val="accent5"/>
              </a:solidFill>
              <a:round/>
            </a:ln>
            <a:effectLst/>
          </c:spPr>
          <c:marker>
            <c:symbol val="none"/>
          </c:marker>
          <c:cat>
            <c:strRef>
              <c:f>'q data'!$A$39:$A$124</c:f>
              <c:strCache>
                <c:ptCount val="86"/>
                <c:pt idx="0">
                  <c:v>2000Q1</c:v>
                </c:pt>
                <c:pt idx="1">
                  <c:v>2000Q2</c:v>
                </c:pt>
                <c:pt idx="2">
                  <c:v>2000Q3</c:v>
                </c:pt>
                <c:pt idx="3">
                  <c:v>2000Q4</c:v>
                </c:pt>
                <c:pt idx="4">
                  <c:v>2001Q1</c:v>
                </c:pt>
                <c:pt idx="5">
                  <c:v>2001Q2</c:v>
                </c:pt>
                <c:pt idx="6">
                  <c:v>2001Q3</c:v>
                </c:pt>
                <c:pt idx="7">
                  <c:v>2001Q4</c:v>
                </c:pt>
                <c:pt idx="8">
                  <c:v>2002Q1</c:v>
                </c:pt>
                <c:pt idx="9">
                  <c:v>2002Q2</c:v>
                </c:pt>
                <c:pt idx="10">
                  <c:v>2002Q3</c:v>
                </c:pt>
                <c:pt idx="11">
                  <c:v>2002Q4</c:v>
                </c:pt>
                <c:pt idx="12">
                  <c:v>2003Q1</c:v>
                </c:pt>
                <c:pt idx="13">
                  <c:v>2003Q2</c:v>
                </c:pt>
                <c:pt idx="14">
                  <c:v>2003Q3</c:v>
                </c:pt>
                <c:pt idx="15">
                  <c:v>2003Q4</c:v>
                </c:pt>
                <c:pt idx="16">
                  <c:v>2004Q1</c:v>
                </c:pt>
                <c:pt idx="17">
                  <c:v>2004Q2</c:v>
                </c:pt>
                <c:pt idx="18">
                  <c:v>2004Q3</c:v>
                </c:pt>
                <c:pt idx="19">
                  <c:v>2004Q4</c:v>
                </c:pt>
                <c:pt idx="20">
                  <c:v>2005Q1</c:v>
                </c:pt>
                <c:pt idx="21">
                  <c:v>2005Q2</c:v>
                </c:pt>
                <c:pt idx="22">
                  <c:v>2005Q3</c:v>
                </c:pt>
                <c:pt idx="23">
                  <c:v>2005Q4</c:v>
                </c:pt>
                <c:pt idx="24">
                  <c:v>2006Q1</c:v>
                </c:pt>
                <c:pt idx="25">
                  <c:v>2006Q2</c:v>
                </c:pt>
                <c:pt idx="26">
                  <c:v>2006Q3</c:v>
                </c:pt>
                <c:pt idx="27">
                  <c:v>2006Q4</c:v>
                </c:pt>
                <c:pt idx="28">
                  <c:v>2007Q1</c:v>
                </c:pt>
                <c:pt idx="29">
                  <c:v>2007Q2</c:v>
                </c:pt>
                <c:pt idx="30">
                  <c:v>2007Q3</c:v>
                </c:pt>
                <c:pt idx="31">
                  <c:v>2007Q4</c:v>
                </c:pt>
                <c:pt idx="32">
                  <c:v>2008Q1</c:v>
                </c:pt>
                <c:pt idx="33">
                  <c:v>2008Q2</c:v>
                </c:pt>
                <c:pt idx="34">
                  <c:v>2008Q3</c:v>
                </c:pt>
                <c:pt idx="35">
                  <c:v>2008Q4</c:v>
                </c:pt>
                <c:pt idx="36">
                  <c:v>2009Q1</c:v>
                </c:pt>
                <c:pt idx="37">
                  <c:v>2009Q2</c:v>
                </c:pt>
                <c:pt idx="38">
                  <c:v>2009Q3</c:v>
                </c:pt>
                <c:pt idx="39">
                  <c:v>2009Q4</c:v>
                </c:pt>
                <c:pt idx="40">
                  <c:v>2010Q1</c:v>
                </c:pt>
                <c:pt idx="41">
                  <c:v>2010Q2</c:v>
                </c:pt>
                <c:pt idx="42">
                  <c:v>2010Q3</c:v>
                </c:pt>
                <c:pt idx="43">
                  <c:v>2010Q4</c:v>
                </c:pt>
                <c:pt idx="44">
                  <c:v>2011Q1</c:v>
                </c:pt>
                <c:pt idx="45">
                  <c:v>2011Q2</c:v>
                </c:pt>
                <c:pt idx="46">
                  <c:v>2011Q3</c:v>
                </c:pt>
                <c:pt idx="47">
                  <c:v>2011Q4</c:v>
                </c:pt>
                <c:pt idx="48">
                  <c:v>2012Q1</c:v>
                </c:pt>
                <c:pt idx="49">
                  <c:v>2012Q2</c:v>
                </c:pt>
                <c:pt idx="50">
                  <c:v>2012Q3</c:v>
                </c:pt>
                <c:pt idx="51">
                  <c:v>2012Q4</c:v>
                </c:pt>
                <c:pt idx="52">
                  <c:v>2013Q1</c:v>
                </c:pt>
                <c:pt idx="53">
                  <c:v>2013Q2</c:v>
                </c:pt>
                <c:pt idx="54">
                  <c:v>2013Q3</c:v>
                </c:pt>
                <c:pt idx="55">
                  <c:v>2013Q4</c:v>
                </c:pt>
                <c:pt idx="56">
                  <c:v>2014Q1</c:v>
                </c:pt>
                <c:pt idx="57">
                  <c:v>2014Q2</c:v>
                </c:pt>
                <c:pt idx="58">
                  <c:v>2014Q3</c:v>
                </c:pt>
                <c:pt idx="59">
                  <c:v>2014Q4</c:v>
                </c:pt>
                <c:pt idx="60">
                  <c:v>2015Q1</c:v>
                </c:pt>
                <c:pt idx="61">
                  <c:v>2015Q2</c:v>
                </c:pt>
                <c:pt idx="62">
                  <c:v>2015Q3</c:v>
                </c:pt>
                <c:pt idx="63">
                  <c:v>2015Q4</c:v>
                </c:pt>
                <c:pt idx="64">
                  <c:v>2016Q1</c:v>
                </c:pt>
                <c:pt idx="65">
                  <c:v>2016Q2</c:v>
                </c:pt>
                <c:pt idx="66">
                  <c:v>2016Q3</c:v>
                </c:pt>
                <c:pt idx="67">
                  <c:v>2016Q4</c:v>
                </c:pt>
                <c:pt idx="68">
                  <c:v>2017Q1</c:v>
                </c:pt>
                <c:pt idx="69">
                  <c:v>2017Q2</c:v>
                </c:pt>
                <c:pt idx="70">
                  <c:v>2017Q3</c:v>
                </c:pt>
                <c:pt idx="71">
                  <c:v>2017Q4</c:v>
                </c:pt>
                <c:pt idx="72">
                  <c:v>2018Q1</c:v>
                </c:pt>
                <c:pt idx="73">
                  <c:v>2018Q2</c:v>
                </c:pt>
                <c:pt idx="74">
                  <c:v>2018Q3</c:v>
                </c:pt>
                <c:pt idx="75">
                  <c:v>2018Q4</c:v>
                </c:pt>
                <c:pt idx="76">
                  <c:v>2019Q1</c:v>
                </c:pt>
                <c:pt idx="77">
                  <c:v>2019Q2</c:v>
                </c:pt>
                <c:pt idx="78">
                  <c:v>2019Q3</c:v>
                </c:pt>
                <c:pt idx="79">
                  <c:v>2019Q4</c:v>
                </c:pt>
                <c:pt idx="80">
                  <c:v>2020Q1</c:v>
                </c:pt>
                <c:pt idx="81">
                  <c:v>2020Q2</c:v>
                </c:pt>
                <c:pt idx="82">
                  <c:v>2020Q3</c:v>
                </c:pt>
                <c:pt idx="83">
                  <c:v>2020Q4</c:v>
                </c:pt>
                <c:pt idx="84">
                  <c:v>2021Q1</c:v>
                </c:pt>
                <c:pt idx="85">
                  <c:v>2021Q2</c:v>
                </c:pt>
              </c:strCache>
            </c:strRef>
          </c:cat>
          <c:val>
            <c:numRef>
              <c:f>'q data'!$AG$39:$AG$124</c:f>
              <c:numCache>
                <c:formatCode>General</c:formatCode>
                <c:ptCount val="86"/>
                <c:pt idx="0">
                  <c:v>0.266666666666666</c:v>
                </c:pt>
                <c:pt idx="1">
                  <c:v>0.233333333333333</c:v>
                </c:pt>
                <c:pt idx="2">
                  <c:v>0.233333333333333</c:v>
                </c:pt>
                <c:pt idx="3">
                  <c:v>0.233333333333333</c:v>
                </c:pt>
                <c:pt idx="4">
                  <c:v>0.25333333333333302</c:v>
                </c:pt>
                <c:pt idx="5">
                  <c:v>0.25333333333333302</c:v>
                </c:pt>
                <c:pt idx="6">
                  <c:v>0.24333333333333301</c:v>
                </c:pt>
                <c:pt idx="7">
                  <c:v>0.28333333333333299</c:v>
                </c:pt>
                <c:pt idx="8">
                  <c:v>0.25</c:v>
                </c:pt>
                <c:pt idx="9">
                  <c:v>0.206666666666666</c:v>
                </c:pt>
                <c:pt idx="10">
                  <c:v>0.2</c:v>
                </c:pt>
                <c:pt idx="11">
                  <c:v>0.22</c:v>
                </c:pt>
                <c:pt idx="12">
                  <c:v>0.21666666666666601</c:v>
                </c:pt>
                <c:pt idx="13">
                  <c:v>0.21</c:v>
                </c:pt>
                <c:pt idx="14">
                  <c:v>0.176666666666666</c:v>
                </c:pt>
                <c:pt idx="15">
                  <c:v>0.15666666666666601</c:v>
                </c:pt>
                <c:pt idx="16">
                  <c:v>0.15333333333333299</c:v>
                </c:pt>
                <c:pt idx="17">
                  <c:v>0.116666666666666</c:v>
                </c:pt>
                <c:pt idx="18">
                  <c:v>0.103333333333333</c:v>
                </c:pt>
                <c:pt idx="19">
                  <c:v>0.116666666666666</c:v>
                </c:pt>
                <c:pt idx="20">
                  <c:v>0.10666666666666599</c:v>
                </c:pt>
                <c:pt idx="21">
                  <c:v>9.3333333333333296E-2</c:v>
                </c:pt>
                <c:pt idx="22">
                  <c:v>0.09</c:v>
                </c:pt>
                <c:pt idx="23">
                  <c:v>8.66666666666666E-2</c:v>
                </c:pt>
                <c:pt idx="24" formatCode="0%">
                  <c:v>0.09</c:v>
                </c:pt>
                <c:pt idx="25" formatCode="0%">
                  <c:v>0.09</c:v>
                </c:pt>
                <c:pt idx="26" formatCode="0%">
                  <c:v>0.09</c:v>
                </c:pt>
                <c:pt idx="27" formatCode="0%">
                  <c:v>0.11</c:v>
                </c:pt>
                <c:pt idx="28" formatCode="0%">
                  <c:v>0.11</c:v>
                </c:pt>
                <c:pt idx="29" formatCode="0%">
                  <c:v>0.1</c:v>
                </c:pt>
                <c:pt idx="30" formatCode="0%">
                  <c:v>0.1</c:v>
                </c:pt>
                <c:pt idx="31" formatCode="0%">
                  <c:v>0.16</c:v>
                </c:pt>
                <c:pt idx="32" formatCode="0%">
                  <c:v>0.24</c:v>
                </c:pt>
                <c:pt idx="33" formatCode="0%">
                  <c:v>0.25</c:v>
                </c:pt>
                <c:pt idx="34" formatCode="0%">
                  <c:v>0.28999999999999998</c:v>
                </c:pt>
                <c:pt idx="35" formatCode="0%">
                  <c:v>0.39</c:v>
                </c:pt>
                <c:pt idx="36" formatCode="0%">
                  <c:v>0.43</c:v>
                </c:pt>
                <c:pt idx="37" formatCode="0%">
                  <c:v>0.41</c:v>
                </c:pt>
                <c:pt idx="38" formatCode="0%">
                  <c:v>0.36</c:v>
                </c:pt>
                <c:pt idx="39" formatCode="0%">
                  <c:v>0.38</c:v>
                </c:pt>
                <c:pt idx="40" formatCode="0%">
                  <c:v>0.38</c:v>
                </c:pt>
                <c:pt idx="41" formatCode="0%">
                  <c:v>0.37</c:v>
                </c:pt>
                <c:pt idx="42" formatCode="0%">
                  <c:v>0.38</c:v>
                </c:pt>
                <c:pt idx="43" formatCode="0%">
                  <c:v>0.4</c:v>
                </c:pt>
                <c:pt idx="44" formatCode="0%">
                  <c:v>0.4</c:v>
                </c:pt>
                <c:pt idx="45" formatCode="0%">
                  <c:v>0.41</c:v>
                </c:pt>
                <c:pt idx="46" formatCode="0%">
                  <c:v>0.42</c:v>
                </c:pt>
                <c:pt idx="47" formatCode="0%">
                  <c:v>0.46</c:v>
                </c:pt>
                <c:pt idx="48" formatCode="0%">
                  <c:v>0.46</c:v>
                </c:pt>
                <c:pt idx="49" formatCode="0%">
                  <c:v>0.44</c:v>
                </c:pt>
                <c:pt idx="50" formatCode="0%">
                  <c:v>0.43</c:v>
                </c:pt>
                <c:pt idx="51" formatCode="0%">
                  <c:v>0.431210802887246</c:v>
                </c:pt>
                <c:pt idx="52" formatCode="0%">
                  <c:v>0.38</c:v>
                </c:pt>
                <c:pt idx="53" formatCode="0%">
                  <c:v>0.32</c:v>
                </c:pt>
                <c:pt idx="54" formatCode="0%">
                  <c:v>0.27</c:v>
                </c:pt>
                <c:pt idx="55" formatCode="0%">
                  <c:v>0.28000000000000003</c:v>
                </c:pt>
                <c:pt idx="56" formatCode="0%">
                  <c:v>0.26580300000000001</c:v>
                </c:pt>
                <c:pt idx="57" formatCode="0%">
                  <c:v>0.25631985228977155</c:v>
                </c:pt>
                <c:pt idx="58" formatCode="0%">
                  <c:v>0.25</c:v>
                </c:pt>
                <c:pt idx="59" formatCode="0%">
                  <c:v>0.27176050120638556</c:v>
                </c:pt>
                <c:pt idx="60" formatCode="0%">
                  <c:v>0.27306786231167202</c:v>
                </c:pt>
                <c:pt idx="61" formatCode="0%">
                  <c:v>0.24656243034944</c:v>
                </c:pt>
                <c:pt idx="62" formatCode="0%">
                  <c:v>0.24251746711772301</c:v>
                </c:pt>
                <c:pt idx="63" formatCode="0%">
                  <c:v>0.24874083650673201</c:v>
                </c:pt>
                <c:pt idx="64" formatCode="0%">
                  <c:v>0.28513729559759399</c:v>
                </c:pt>
                <c:pt idx="65" formatCode="0%">
                  <c:v>0.26956231003500503</c:v>
                </c:pt>
                <c:pt idx="66" formatCode="0%">
                  <c:v>0.24589389248681501</c:v>
                </c:pt>
                <c:pt idx="67" formatCode="0%">
                  <c:v>0.26394951381724102</c:v>
                </c:pt>
                <c:pt idx="68" formatCode="0%">
                  <c:v>0.27847898435245699</c:v>
                </c:pt>
                <c:pt idx="69" formatCode="0%">
                  <c:v>0.26</c:v>
                </c:pt>
                <c:pt idx="70" formatCode="0%">
                  <c:v>0.25689279327398801</c:v>
                </c:pt>
                <c:pt idx="71" formatCode="0%">
                  <c:v>0.26</c:v>
                </c:pt>
                <c:pt idx="72" formatCode="0%">
                  <c:v>0.26</c:v>
                </c:pt>
                <c:pt idx="73" formatCode="0%">
                  <c:v>0.23010802690819299</c:v>
                </c:pt>
                <c:pt idx="74" formatCode="0%">
                  <c:v>0.23</c:v>
                </c:pt>
                <c:pt idx="75" formatCode="0%">
                  <c:v>0.23756462931212374</c:v>
                </c:pt>
                <c:pt idx="76" formatCode="0%">
                  <c:v>0.27390225950196745</c:v>
                </c:pt>
                <c:pt idx="77" formatCode="0%">
                  <c:v>0.27034626741221812</c:v>
                </c:pt>
                <c:pt idx="78" formatCode="0%">
                  <c:v>0.29209846386518318</c:v>
                </c:pt>
                <c:pt idx="79" formatCode="0%">
                  <c:v>0.2872712068491306</c:v>
                </c:pt>
                <c:pt idx="80" formatCode="0%">
                  <c:v>0.29925236200200256</c:v>
                </c:pt>
                <c:pt idx="81" formatCode="0%">
                  <c:v>0.29811841020328617</c:v>
                </c:pt>
                <c:pt idx="82" formatCode="0%">
                  <c:v>0.26594727164310361</c:v>
                </c:pt>
                <c:pt idx="83" formatCode="0%">
                  <c:v>0.25685123184501768</c:v>
                </c:pt>
                <c:pt idx="84" formatCode="0%">
                  <c:v>0.25060439984993854</c:v>
                </c:pt>
                <c:pt idx="85" formatCode="0%">
                  <c:v>0.21543745061222058</c:v>
                </c:pt>
              </c:numCache>
            </c:numRef>
          </c:val>
          <c:smooth val="0"/>
          <c:extLst>
            <c:ext xmlns:c16="http://schemas.microsoft.com/office/drawing/2014/chart" uri="{C3380CC4-5D6E-409C-BE32-E72D297353CC}">
              <c16:uniqueId val="{00000000-C6F2-474A-A50E-74B740E25FEC}"/>
            </c:ext>
          </c:extLst>
        </c:ser>
        <c:ser>
          <c:idx val="1"/>
          <c:order val="1"/>
          <c:tx>
            <c:strRef>
              <c:f>'q data'!$B$1</c:f>
              <c:strCache>
                <c:ptCount val="1"/>
                <c:pt idx="0">
                  <c:v>CA</c:v>
                </c:pt>
              </c:strCache>
            </c:strRef>
          </c:tx>
          <c:spPr>
            <a:ln w="50800" cap="rnd">
              <a:solidFill>
                <a:schemeClr val="accent1"/>
              </a:solidFill>
              <a:round/>
            </a:ln>
            <a:effectLst/>
          </c:spPr>
          <c:marker>
            <c:symbol val="none"/>
          </c:marker>
          <c:cat>
            <c:strRef>
              <c:f>'q data'!$A$39:$A$124</c:f>
              <c:strCache>
                <c:ptCount val="86"/>
                <c:pt idx="0">
                  <c:v>2000Q1</c:v>
                </c:pt>
                <c:pt idx="1">
                  <c:v>2000Q2</c:v>
                </c:pt>
                <c:pt idx="2">
                  <c:v>2000Q3</c:v>
                </c:pt>
                <c:pt idx="3">
                  <c:v>2000Q4</c:v>
                </c:pt>
                <c:pt idx="4">
                  <c:v>2001Q1</c:v>
                </c:pt>
                <c:pt idx="5">
                  <c:v>2001Q2</c:v>
                </c:pt>
                <c:pt idx="6">
                  <c:v>2001Q3</c:v>
                </c:pt>
                <c:pt idx="7">
                  <c:v>2001Q4</c:v>
                </c:pt>
                <c:pt idx="8">
                  <c:v>2002Q1</c:v>
                </c:pt>
                <c:pt idx="9">
                  <c:v>2002Q2</c:v>
                </c:pt>
                <c:pt idx="10">
                  <c:v>2002Q3</c:v>
                </c:pt>
                <c:pt idx="11">
                  <c:v>2002Q4</c:v>
                </c:pt>
                <c:pt idx="12">
                  <c:v>2003Q1</c:v>
                </c:pt>
                <c:pt idx="13">
                  <c:v>2003Q2</c:v>
                </c:pt>
                <c:pt idx="14">
                  <c:v>2003Q3</c:v>
                </c:pt>
                <c:pt idx="15">
                  <c:v>2003Q4</c:v>
                </c:pt>
                <c:pt idx="16">
                  <c:v>2004Q1</c:v>
                </c:pt>
                <c:pt idx="17">
                  <c:v>2004Q2</c:v>
                </c:pt>
                <c:pt idx="18">
                  <c:v>2004Q3</c:v>
                </c:pt>
                <c:pt idx="19">
                  <c:v>2004Q4</c:v>
                </c:pt>
                <c:pt idx="20">
                  <c:v>2005Q1</c:v>
                </c:pt>
                <c:pt idx="21">
                  <c:v>2005Q2</c:v>
                </c:pt>
                <c:pt idx="22">
                  <c:v>2005Q3</c:v>
                </c:pt>
                <c:pt idx="23">
                  <c:v>2005Q4</c:v>
                </c:pt>
                <c:pt idx="24">
                  <c:v>2006Q1</c:v>
                </c:pt>
                <c:pt idx="25">
                  <c:v>2006Q2</c:v>
                </c:pt>
                <c:pt idx="26">
                  <c:v>2006Q3</c:v>
                </c:pt>
                <c:pt idx="27">
                  <c:v>2006Q4</c:v>
                </c:pt>
                <c:pt idx="28">
                  <c:v>2007Q1</c:v>
                </c:pt>
                <c:pt idx="29">
                  <c:v>2007Q2</c:v>
                </c:pt>
                <c:pt idx="30">
                  <c:v>2007Q3</c:v>
                </c:pt>
                <c:pt idx="31">
                  <c:v>2007Q4</c:v>
                </c:pt>
                <c:pt idx="32">
                  <c:v>2008Q1</c:v>
                </c:pt>
                <c:pt idx="33">
                  <c:v>2008Q2</c:v>
                </c:pt>
                <c:pt idx="34">
                  <c:v>2008Q3</c:v>
                </c:pt>
                <c:pt idx="35">
                  <c:v>2008Q4</c:v>
                </c:pt>
                <c:pt idx="36">
                  <c:v>2009Q1</c:v>
                </c:pt>
                <c:pt idx="37">
                  <c:v>2009Q2</c:v>
                </c:pt>
                <c:pt idx="38">
                  <c:v>2009Q3</c:v>
                </c:pt>
                <c:pt idx="39">
                  <c:v>2009Q4</c:v>
                </c:pt>
                <c:pt idx="40">
                  <c:v>2010Q1</c:v>
                </c:pt>
                <c:pt idx="41">
                  <c:v>2010Q2</c:v>
                </c:pt>
                <c:pt idx="42">
                  <c:v>2010Q3</c:v>
                </c:pt>
                <c:pt idx="43">
                  <c:v>2010Q4</c:v>
                </c:pt>
                <c:pt idx="44">
                  <c:v>2011Q1</c:v>
                </c:pt>
                <c:pt idx="45">
                  <c:v>2011Q2</c:v>
                </c:pt>
                <c:pt idx="46">
                  <c:v>2011Q3</c:v>
                </c:pt>
                <c:pt idx="47">
                  <c:v>2011Q4</c:v>
                </c:pt>
                <c:pt idx="48">
                  <c:v>2012Q1</c:v>
                </c:pt>
                <c:pt idx="49">
                  <c:v>2012Q2</c:v>
                </c:pt>
                <c:pt idx="50">
                  <c:v>2012Q3</c:v>
                </c:pt>
                <c:pt idx="51">
                  <c:v>2012Q4</c:v>
                </c:pt>
                <c:pt idx="52">
                  <c:v>2013Q1</c:v>
                </c:pt>
                <c:pt idx="53">
                  <c:v>2013Q2</c:v>
                </c:pt>
                <c:pt idx="54">
                  <c:v>2013Q3</c:v>
                </c:pt>
                <c:pt idx="55">
                  <c:v>2013Q4</c:v>
                </c:pt>
                <c:pt idx="56">
                  <c:v>2014Q1</c:v>
                </c:pt>
                <c:pt idx="57">
                  <c:v>2014Q2</c:v>
                </c:pt>
                <c:pt idx="58">
                  <c:v>2014Q3</c:v>
                </c:pt>
                <c:pt idx="59">
                  <c:v>2014Q4</c:v>
                </c:pt>
                <c:pt idx="60">
                  <c:v>2015Q1</c:v>
                </c:pt>
                <c:pt idx="61">
                  <c:v>2015Q2</c:v>
                </c:pt>
                <c:pt idx="62">
                  <c:v>2015Q3</c:v>
                </c:pt>
                <c:pt idx="63">
                  <c:v>2015Q4</c:v>
                </c:pt>
                <c:pt idx="64">
                  <c:v>2016Q1</c:v>
                </c:pt>
                <c:pt idx="65">
                  <c:v>2016Q2</c:v>
                </c:pt>
                <c:pt idx="66">
                  <c:v>2016Q3</c:v>
                </c:pt>
                <c:pt idx="67">
                  <c:v>2016Q4</c:v>
                </c:pt>
                <c:pt idx="68">
                  <c:v>2017Q1</c:v>
                </c:pt>
                <c:pt idx="69">
                  <c:v>2017Q2</c:v>
                </c:pt>
                <c:pt idx="70">
                  <c:v>2017Q3</c:v>
                </c:pt>
                <c:pt idx="71">
                  <c:v>2017Q4</c:v>
                </c:pt>
                <c:pt idx="72">
                  <c:v>2018Q1</c:v>
                </c:pt>
                <c:pt idx="73">
                  <c:v>2018Q2</c:v>
                </c:pt>
                <c:pt idx="74">
                  <c:v>2018Q3</c:v>
                </c:pt>
                <c:pt idx="75">
                  <c:v>2018Q4</c:v>
                </c:pt>
                <c:pt idx="76">
                  <c:v>2019Q1</c:v>
                </c:pt>
                <c:pt idx="77">
                  <c:v>2019Q2</c:v>
                </c:pt>
                <c:pt idx="78">
                  <c:v>2019Q3</c:v>
                </c:pt>
                <c:pt idx="79">
                  <c:v>2019Q4</c:v>
                </c:pt>
                <c:pt idx="80">
                  <c:v>2020Q1</c:v>
                </c:pt>
                <c:pt idx="81">
                  <c:v>2020Q2</c:v>
                </c:pt>
                <c:pt idx="82">
                  <c:v>2020Q3</c:v>
                </c:pt>
                <c:pt idx="83">
                  <c:v>2020Q4</c:v>
                </c:pt>
                <c:pt idx="84">
                  <c:v>2021Q1</c:v>
                </c:pt>
                <c:pt idx="85">
                  <c:v>2021Q2</c:v>
                </c:pt>
              </c:strCache>
            </c:strRef>
          </c:cat>
          <c:val>
            <c:numRef>
              <c:f>'q data'!$B$39:$B$124</c:f>
              <c:numCache>
                <c:formatCode>General</c:formatCode>
                <c:ptCount val="86"/>
                <c:pt idx="0">
                  <c:v>0.33333333333333298</c:v>
                </c:pt>
                <c:pt idx="1">
                  <c:v>0.31</c:v>
                </c:pt>
                <c:pt idx="2">
                  <c:v>0.30333333333333301</c:v>
                </c:pt>
                <c:pt idx="3">
                  <c:v>0.31333333333333302</c:v>
                </c:pt>
                <c:pt idx="4">
                  <c:v>0.35</c:v>
                </c:pt>
                <c:pt idx="5">
                  <c:v>0.33333333333333298</c:v>
                </c:pt>
                <c:pt idx="6">
                  <c:v>0.31666666666666599</c:v>
                </c:pt>
                <c:pt idx="7">
                  <c:v>0.34666666666666601</c:v>
                </c:pt>
                <c:pt idx="8">
                  <c:v>0.3</c:v>
                </c:pt>
                <c:pt idx="9">
                  <c:v>0.27333333333333298</c:v>
                </c:pt>
                <c:pt idx="10">
                  <c:v>0.28333333333333299</c:v>
                </c:pt>
                <c:pt idx="11">
                  <c:v>0.293333333333333</c:v>
                </c:pt>
                <c:pt idx="12">
                  <c:v>0.28999999999999998</c:v>
                </c:pt>
                <c:pt idx="13">
                  <c:v>0.27</c:v>
                </c:pt>
                <c:pt idx="14">
                  <c:v>0.24666666666666601</c:v>
                </c:pt>
                <c:pt idx="15">
                  <c:v>0.24333333333333301</c:v>
                </c:pt>
                <c:pt idx="16">
                  <c:v>0.23</c:v>
                </c:pt>
                <c:pt idx="17">
                  <c:v>0.19</c:v>
                </c:pt>
                <c:pt idx="18">
                  <c:v>0.18666666666666601</c:v>
                </c:pt>
                <c:pt idx="19">
                  <c:v>0.19</c:v>
                </c:pt>
                <c:pt idx="20">
                  <c:v>0.18333333333333299</c:v>
                </c:pt>
                <c:pt idx="21">
                  <c:v>0.163333333333333</c:v>
                </c:pt>
                <c:pt idx="22">
                  <c:v>0.15</c:v>
                </c:pt>
                <c:pt idx="23">
                  <c:v>0.14333333333333301</c:v>
                </c:pt>
                <c:pt idx="24" formatCode="0%">
                  <c:v>0.13</c:v>
                </c:pt>
                <c:pt idx="25" formatCode="0%">
                  <c:v>0.12</c:v>
                </c:pt>
                <c:pt idx="26" formatCode="0%">
                  <c:v>0.12</c:v>
                </c:pt>
                <c:pt idx="27" formatCode="0%">
                  <c:v>0.12</c:v>
                </c:pt>
                <c:pt idx="28" formatCode="0%">
                  <c:v>0.13</c:v>
                </c:pt>
                <c:pt idx="29" formatCode="0%">
                  <c:v>0.11</c:v>
                </c:pt>
                <c:pt idx="30" formatCode="0%">
                  <c:v>0.11</c:v>
                </c:pt>
                <c:pt idx="31" formatCode="0%">
                  <c:v>0.18</c:v>
                </c:pt>
                <c:pt idx="32" formatCode="0%">
                  <c:v>0.26</c:v>
                </c:pt>
                <c:pt idx="33" formatCode="0%">
                  <c:v>0.28999999999999998</c:v>
                </c:pt>
                <c:pt idx="34" formatCode="0%">
                  <c:v>0.34</c:v>
                </c:pt>
                <c:pt idx="35" formatCode="0%">
                  <c:v>0.43</c:v>
                </c:pt>
                <c:pt idx="36" formatCode="0%">
                  <c:v>0.55000000000000004</c:v>
                </c:pt>
                <c:pt idx="37" formatCode="0%">
                  <c:v>0.53</c:v>
                </c:pt>
                <c:pt idx="38" formatCode="0%">
                  <c:v>0.48</c:v>
                </c:pt>
                <c:pt idx="39" formatCode="0%">
                  <c:v>0.47</c:v>
                </c:pt>
                <c:pt idx="40" formatCode="0%">
                  <c:v>0.5</c:v>
                </c:pt>
                <c:pt idx="41" formatCode="0%">
                  <c:v>0.46</c:v>
                </c:pt>
                <c:pt idx="42" formatCode="0%">
                  <c:v>0.46</c:v>
                </c:pt>
                <c:pt idx="43" formatCode="0%">
                  <c:v>0.5</c:v>
                </c:pt>
                <c:pt idx="44" formatCode="0%">
                  <c:v>0.53</c:v>
                </c:pt>
                <c:pt idx="45" formatCode="0%">
                  <c:v>0.51</c:v>
                </c:pt>
                <c:pt idx="46" formatCode="0%">
                  <c:v>0.52</c:v>
                </c:pt>
                <c:pt idx="47" formatCode="0%">
                  <c:v>0.55000000000000004</c:v>
                </c:pt>
                <c:pt idx="48" formatCode="0%">
                  <c:v>0.56000000000000005</c:v>
                </c:pt>
                <c:pt idx="49" formatCode="0%">
                  <c:v>0.51</c:v>
                </c:pt>
                <c:pt idx="50" formatCode="0%">
                  <c:v>0.49</c:v>
                </c:pt>
                <c:pt idx="51" formatCode="0%">
                  <c:v>0.48038065157992299</c:v>
                </c:pt>
                <c:pt idx="52" formatCode="0%">
                  <c:v>0.44</c:v>
                </c:pt>
                <c:pt idx="53" formatCode="0%">
                  <c:v>0.36</c:v>
                </c:pt>
                <c:pt idx="54" formatCode="0%">
                  <c:v>0.32</c:v>
                </c:pt>
                <c:pt idx="55" formatCode="0%">
                  <c:v>0.32</c:v>
                </c:pt>
                <c:pt idx="56" formatCode="0%">
                  <c:v>0.33</c:v>
                </c:pt>
                <c:pt idx="57" formatCode="0%">
                  <c:v>0.3</c:v>
                </c:pt>
                <c:pt idx="58" formatCode="0%">
                  <c:v>0.28999999999999998</c:v>
                </c:pt>
                <c:pt idx="59" formatCode="0%">
                  <c:v>0.31</c:v>
                </c:pt>
                <c:pt idx="60" formatCode="0%">
                  <c:v>0.33646005488407299</c:v>
                </c:pt>
                <c:pt idx="61" formatCode="0%">
                  <c:v>0.29194892116634202</c:v>
                </c:pt>
                <c:pt idx="62" formatCode="0%">
                  <c:v>0.291031059291391</c:v>
                </c:pt>
                <c:pt idx="63" formatCode="0%">
                  <c:v>0.29725305566083299</c:v>
                </c:pt>
                <c:pt idx="64" formatCode="0%">
                  <c:v>0.339246278791619</c:v>
                </c:pt>
                <c:pt idx="65" formatCode="0%">
                  <c:v>0.29705351002446101</c:v>
                </c:pt>
                <c:pt idx="66" formatCode="0%">
                  <c:v>0.29618432394521299</c:v>
                </c:pt>
                <c:pt idx="67" formatCode="0%">
                  <c:v>0.30080273927190199</c:v>
                </c:pt>
                <c:pt idx="68" formatCode="0%">
                  <c:v>0.31639712457557101</c:v>
                </c:pt>
                <c:pt idx="69" formatCode="0%">
                  <c:v>0.28999999999999998</c:v>
                </c:pt>
                <c:pt idx="70" formatCode="0%">
                  <c:v>0.28413703060360301</c:v>
                </c:pt>
                <c:pt idx="71" formatCode="0%">
                  <c:v>0.28999999999999998</c:v>
                </c:pt>
                <c:pt idx="72" formatCode="0%">
                  <c:v>0.31</c:v>
                </c:pt>
                <c:pt idx="73" formatCode="0%">
                  <c:v>0.26195452851780299</c:v>
                </c:pt>
                <c:pt idx="74" formatCode="0%">
                  <c:v>0.27</c:v>
                </c:pt>
                <c:pt idx="75" formatCode="0%">
                  <c:v>0.28080808263139317</c:v>
                </c:pt>
                <c:pt idx="76" formatCode="0%">
                  <c:v>0.32400935371601319</c:v>
                </c:pt>
                <c:pt idx="77" formatCode="0%">
                  <c:v>0.29614719623393715</c:v>
                </c:pt>
                <c:pt idx="78" formatCode="0%">
                  <c:v>0.31092797746791939</c:v>
                </c:pt>
                <c:pt idx="79" formatCode="0%">
                  <c:v>0.31352532423547969</c:v>
                </c:pt>
                <c:pt idx="80" formatCode="0%">
                  <c:v>0.34929954068038799</c:v>
                </c:pt>
                <c:pt idx="81" formatCode="0%">
                  <c:v>0.3349610793784713</c:v>
                </c:pt>
                <c:pt idx="82" formatCode="0%">
                  <c:v>0.27932467342225398</c:v>
                </c:pt>
                <c:pt idx="83" formatCode="0%">
                  <c:v>0.26503639184988076</c:v>
                </c:pt>
                <c:pt idx="84" formatCode="0%">
                  <c:v>0.26932975784985419</c:v>
                </c:pt>
                <c:pt idx="85" formatCode="0%">
                  <c:v>0.22659615364414951</c:v>
                </c:pt>
              </c:numCache>
            </c:numRef>
          </c:val>
          <c:smooth val="0"/>
          <c:extLst>
            <c:ext xmlns:c16="http://schemas.microsoft.com/office/drawing/2014/chart" uri="{C3380CC4-5D6E-409C-BE32-E72D297353CC}">
              <c16:uniqueId val="{00000001-C6F2-474A-A50E-74B740E25FEC}"/>
            </c:ext>
          </c:extLst>
        </c:ser>
        <c:dLbls>
          <c:showLegendKey val="0"/>
          <c:showVal val="0"/>
          <c:showCatName val="0"/>
          <c:showSerName val="0"/>
          <c:showPercent val="0"/>
          <c:showBubbleSize val="0"/>
        </c:dLbls>
        <c:smooth val="0"/>
        <c:axId val="827115056"/>
        <c:axId val="526444208"/>
      </c:lineChart>
      <c:catAx>
        <c:axId val="82711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26444208"/>
        <c:crosses val="autoZero"/>
        <c:auto val="1"/>
        <c:lblAlgn val="ctr"/>
        <c:lblOffset val="100"/>
        <c:noMultiLvlLbl val="0"/>
      </c:catAx>
      <c:valAx>
        <c:axId val="526444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27115056"/>
        <c:crosses val="autoZero"/>
        <c:crossBetween val="between"/>
      </c:valAx>
      <c:spPr>
        <a:noFill/>
        <a:ln>
          <a:noFill/>
        </a:ln>
        <a:effectLst/>
      </c:spPr>
    </c:plotArea>
    <c:legend>
      <c:legendPos val="t"/>
      <c:layout>
        <c:manualLayout>
          <c:xMode val="edge"/>
          <c:yMode val="edge"/>
          <c:x val="0.57992098399222625"/>
          <c:y val="0.74858256335227458"/>
          <c:w val="0.33368582408573982"/>
          <c:h val="4.759971591112295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650857070259221E-2"/>
          <c:y val="3.1628402967138834E-2"/>
          <c:w val="0.86596639762686811"/>
          <c:h val="0.93674319406572237"/>
        </c:manualLayout>
      </c:layout>
      <c:barChart>
        <c:barDir val="col"/>
        <c:grouping val="percentStacked"/>
        <c:varyColors val="0"/>
        <c:ser>
          <c:idx val="10"/>
          <c:order val="0"/>
          <c:tx>
            <c:strRef>
              <c:f>'[Chart in Microsoft PowerPoint]011.14_SANDAG_Empl 1940-2015'!$B$172</c:f>
              <c:strCache>
                <c:ptCount val="1"/>
                <c:pt idx="0">
                  <c:v>Transportation and Utilities</c:v>
                </c:pt>
              </c:strCache>
            </c:strRef>
          </c:tx>
          <c:spPr>
            <a:solidFill>
              <a:srgbClr val="E4DCE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PowerPoint]011.14_SANDAG_Empl 1940-2015'!$C$161:$CC$161</c:f>
              <c:numCache>
                <c:formatCode>General</c:formatCode>
                <c:ptCount val="5"/>
                <c:pt idx="0">
                  <c:v>1940</c:v>
                </c:pt>
                <c:pt idx="1">
                  <c:v>1960</c:v>
                </c:pt>
                <c:pt idx="2">
                  <c:v>1980</c:v>
                </c:pt>
                <c:pt idx="3">
                  <c:v>2000</c:v>
                </c:pt>
                <c:pt idx="4">
                  <c:v>2020</c:v>
                </c:pt>
              </c:numCache>
              <c:extLst/>
            </c:numRef>
          </c:cat>
          <c:val>
            <c:numRef>
              <c:f>'[Chart in Microsoft PowerPoint]011.14_SANDAG_Empl 1940-2015'!$C$172:$CC$172</c:f>
              <c:numCache>
                <c:formatCode>0%</c:formatCode>
                <c:ptCount val="5"/>
                <c:pt idx="0">
                  <c:v>3.1775149324397102E-2</c:v>
                </c:pt>
                <c:pt idx="1">
                  <c:v>2.1059495438542571E-2</c:v>
                </c:pt>
                <c:pt idx="2">
                  <c:v>2.2618901867934138E-2</c:v>
                </c:pt>
                <c:pt idx="3">
                  <c:v>2.5686380462543845E-2</c:v>
                </c:pt>
                <c:pt idx="4">
                  <c:v>2.2354919592777953E-2</c:v>
                </c:pt>
              </c:numCache>
              <c:extLst/>
            </c:numRef>
          </c:val>
          <c:extLst>
            <c:ext xmlns:c16="http://schemas.microsoft.com/office/drawing/2014/chart" uri="{C3380CC4-5D6E-409C-BE32-E72D297353CC}">
              <c16:uniqueId val="{00000000-9EA1-4BCF-B2C9-5788D90BF0A2}"/>
            </c:ext>
          </c:extLst>
        </c:ser>
        <c:ser>
          <c:idx val="8"/>
          <c:order val="1"/>
          <c:tx>
            <c:strRef>
              <c:f>'[Chart in Microsoft PowerPoint]011.14_SANDAG_Empl 1940-2015'!$B$170</c:f>
              <c:strCache>
                <c:ptCount val="1"/>
                <c:pt idx="0">
                  <c:v>Manufacturing and mining</c:v>
                </c:pt>
              </c:strCache>
            </c:strRef>
          </c:tx>
          <c:spPr>
            <a:solidFill>
              <a:srgbClr val="C8B9D5"/>
            </a:solidFill>
            <a:ln>
              <a:noFill/>
            </a:ln>
            <a:effectLst/>
          </c:spPr>
          <c:invertIfNegative val="0"/>
          <c:dPt>
            <c:idx val="4"/>
            <c:invertIfNegative val="0"/>
            <c:bubble3D val="0"/>
            <c:spPr>
              <a:solidFill>
                <a:srgbClr val="C8B9D5"/>
              </a:solidFill>
              <a:ln>
                <a:noFill/>
              </a:ln>
              <a:effectLst/>
            </c:spPr>
            <c:extLst>
              <c:ext xmlns:c16="http://schemas.microsoft.com/office/drawing/2014/chart" uri="{C3380CC4-5D6E-409C-BE32-E72D297353CC}">
                <c16:uniqueId val="{00000001-0963-48E5-B531-52F373681AF2}"/>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PowerPoint]011.14_SANDAG_Empl 1940-2015'!$C$161:$CC$161</c:f>
              <c:numCache>
                <c:formatCode>General</c:formatCode>
                <c:ptCount val="5"/>
                <c:pt idx="0">
                  <c:v>1940</c:v>
                </c:pt>
                <c:pt idx="1">
                  <c:v>1960</c:v>
                </c:pt>
                <c:pt idx="2">
                  <c:v>1980</c:v>
                </c:pt>
                <c:pt idx="3">
                  <c:v>2000</c:v>
                </c:pt>
                <c:pt idx="4">
                  <c:v>2020</c:v>
                </c:pt>
              </c:numCache>
              <c:extLst/>
            </c:numRef>
          </c:cat>
          <c:val>
            <c:numRef>
              <c:f>'[Chart in Microsoft PowerPoint]011.14_SANDAG_Empl 1940-2015'!$C$170:$CC$170</c:f>
              <c:numCache>
                <c:formatCode>0%</c:formatCode>
                <c:ptCount val="5"/>
                <c:pt idx="0">
                  <c:v>0.14184301374798408</c:v>
                </c:pt>
                <c:pt idx="1">
                  <c:v>0.15889669149377572</c:v>
                </c:pt>
                <c:pt idx="2">
                  <c:v>0.12665738974322927</c:v>
                </c:pt>
                <c:pt idx="3">
                  <c:v>7.1666319525322E-2</c:v>
                </c:pt>
                <c:pt idx="4">
                  <c:v>3.7191067430627583E-2</c:v>
                </c:pt>
              </c:numCache>
              <c:extLst/>
            </c:numRef>
          </c:val>
          <c:extLst>
            <c:ext xmlns:c16="http://schemas.microsoft.com/office/drawing/2014/chart" uri="{C3380CC4-5D6E-409C-BE32-E72D297353CC}">
              <c16:uniqueId val="{00000001-9EA1-4BCF-B2C9-5788D90BF0A2}"/>
            </c:ext>
          </c:extLst>
        </c:ser>
        <c:ser>
          <c:idx val="9"/>
          <c:order val="2"/>
          <c:tx>
            <c:strRef>
              <c:f>'[Chart in Microsoft PowerPoint]011.14_SANDAG_Empl 1940-2015'!$B$171</c:f>
              <c:strCache>
                <c:ptCount val="1"/>
                <c:pt idx="0">
                  <c:v>Construction</c:v>
                </c:pt>
              </c:strCache>
            </c:strRef>
          </c:tx>
          <c:spPr>
            <a:solidFill>
              <a:srgbClr val="AD95C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PowerPoint]011.14_SANDAG_Empl 1940-2015'!$C$161:$CC$161</c:f>
              <c:numCache>
                <c:formatCode>General</c:formatCode>
                <c:ptCount val="5"/>
                <c:pt idx="0">
                  <c:v>1940</c:v>
                </c:pt>
                <c:pt idx="1">
                  <c:v>1960</c:v>
                </c:pt>
                <c:pt idx="2">
                  <c:v>1980</c:v>
                </c:pt>
                <c:pt idx="3">
                  <c:v>2000</c:v>
                </c:pt>
                <c:pt idx="4">
                  <c:v>2020</c:v>
                </c:pt>
              </c:numCache>
              <c:extLst/>
            </c:numRef>
          </c:cat>
          <c:val>
            <c:numRef>
              <c:f>'[Chart in Microsoft PowerPoint]011.14_SANDAG_Empl 1940-2015'!$C$171:$CC$171</c:f>
              <c:numCache>
                <c:formatCode>0%</c:formatCode>
                <c:ptCount val="5"/>
                <c:pt idx="0">
                  <c:v>3.5481130447150962E-2</c:v>
                </c:pt>
                <c:pt idx="1">
                  <c:v>5.168656174321231E-2</c:v>
                </c:pt>
                <c:pt idx="2">
                  <c:v>5.0357480967571359E-2</c:v>
                </c:pt>
                <c:pt idx="3">
                  <c:v>5.9963523621590652E-2</c:v>
                </c:pt>
                <c:pt idx="4">
                  <c:v>5.2433363207024679E-2</c:v>
                </c:pt>
              </c:numCache>
              <c:extLst/>
            </c:numRef>
          </c:val>
          <c:extLst>
            <c:ext xmlns:c16="http://schemas.microsoft.com/office/drawing/2014/chart" uri="{C3380CC4-5D6E-409C-BE32-E72D297353CC}">
              <c16:uniqueId val="{00000002-9EA1-4BCF-B2C9-5788D90BF0A2}"/>
            </c:ext>
          </c:extLst>
        </c:ser>
        <c:ser>
          <c:idx val="6"/>
          <c:order val="3"/>
          <c:tx>
            <c:strRef>
              <c:f>'[Chart in Microsoft PowerPoint]011.14_SANDAG_Empl 1940-2015'!$B$168</c:f>
              <c:strCache>
                <c:ptCount val="1"/>
                <c:pt idx="0">
                  <c:v>Retail &amp; Wholesale Trade and Other Services</c:v>
                </c:pt>
              </c:strCache>
            </c:strRef>
          </c:tx>
          <c:spPr>
            <a:solidFill>
              <a:srgbClr val="9172A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PowerPoint]011.14_SANDAG_Empl 1940-2015'!$C$161:$CC$161</c:f>
              <c:numCache>
                <c:formatCode>General</c:formatCode>
                <c:ptCount val="5"/>
                <c:pt idx="0">
                  <c:v>1940</c:v>
                </c:pt>
                <c:pt idx="1">
                  <c:v>1960</c:v>
                </c:pt>
                <c:pt idx="2">
                  <c:v>1980</c:v>
                </c:pt>
                <c:pt idx="3">
                  <c:v>2000</c:v>
                </c:pt>
                <c:pt idx="4">
                  <c:v>2020</c:v>
                </c:pt>
              </c:numCache>
              <c:extLst/>
            </c:numRef>
          </c:cat>
          <c:val>
            <c:numRef>
              <c:f>'[Chart in Microsoft PowerPoint]011.14_SANDAG_Empl 1940-2015'!$C$168:$CC$168</c:f>
              <c:numCache>
                <c:formatCode>0%</c:formatCode>
                <c:ptCount val="5"/>
                <c:pt idx="0">
                  <c:v>0.20755043922389646</c:v>
                </c:pt>
                <c:pt idx="1">
                  <c:v>0.13944060629689617</c:v>
                </c:pt>
                <c:pt idx="2">
                  <c:v>0.16708752066931754</c:v>
                </c:pt>
                <c:pt idx="3">
                  <c:v>0.18564638187142893</c:v>
                </c:pt>
                <c:pt idx="4">
                  <c:v>0.14748876379979928</c:v>
                </c:pt>
              </c:numCache>
              <c:extLst/>
            </c:numRef>
          </c:val>
          <c:extLst>
            <c:ext xmlns:c16="http://schemas.microsoft.com/office/drawing/2014/chart" uri="{C3380CC4-5D6E-409C-BE32-E72D297353CC}">
              <c16:uniqueId val="{00000003-9EA1-4BCF-B2C9-5788D90BF0A2}"/>
            </c:ext>
          </c:extLst>
        </c:ser>
        <c:ser>
          <c:idx val="7"/>
          <c:order val="4"/>
          <c:tx>
            <c:strRef>
              <c:f>'[Chart in Microsoft PowerPoint]011.14_SANDAG_Empl 1940-2015'!$B$169</c:f>
              <c:strCache>
                <c:ptCount val="1"/>
                <c:pt idx="0">
                  <c:v>FIRE, Professional, and Information</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PowerPoint]011.14_SANDAG_Empl 1940-2015'!$C$161:$CC$161</c:f>
              <c:numCache>
                <c:formatCode>General</c:formatCode>
                <c:ptCount val="5"/>
                <c:pt idx="0">
                  <c:v>1940</c:v>
                </c:pt>
                <c:pt idx="1">
                  <c:v>1960</c:v>
                </c:pt>
                <c:pt idx="2">
                  <c:v>1980</c:v>
                </c:pt>
                <c:pt idx="3">
                  <c:v>2000</c:v>
                </c:pt>
                <c:pt idx="4">
                  <c:v>2020</c:v>
                </c:pt>
              </c:numCache>
              <c:extLst/>
            </c:numRef>
          </c:cat>
          <c:val>
            <c:numRef>
              <c:f>'[Chart in Microsoft PowerPoint]011.14_SANDAG_Empl 1940-2015'!$C$169:$CC$169</c:f>
              <c:numCache>
                <c:formatCode>0%</c:formatCode>
                <c:ptCount val="5"/>
                <c:pt idx="0">
                  <c:v>0.15624341809843123</c:v>
                </c:pt>
                <c:pt idx="1">
                  <c:v>9.4182795536106603E-2</c:v>
                </c:pt>
                <c:pt idx="2">
                  <c:v>0.12408649784465506</c:v>
                </c:pt>
                <c:pt idx="3">
                  <c:v>0.12592551787559431</c:v>
                </c:pt>
                <c:pt idx="4">
                  <c:v>0.15916971277620579</c:v>
                </c:pt>
              </c:numCache>
              <c:extLst/>
            </c:numRef>
          </c:val>
          <c:extLst>
            <c:ext xmlns:c16="http://schemas.microsoft.com/office/drawing/2014/chart" uri="{C3380CC4-5D6E-409C-BE32-E72D297353CC}">
              <c16:uniqueId val="{00000004-9EA1-4BCF-B2C9-5788D90BF0A2}"/>
            </c:ext>
          </c:extLst>
        </c:ser>
        <c:ser>
          <c:idx val="5"/>
          <c:order val="5"/>
          <c:tx>
            <c:strRef>
              <c:f>'[Chart in Microsoft PowerPoint]011.14_SANDAG_Empl 1940-2015'!$B$167</c:f>
              <c:strCache>
                <c:ptCount val="1"/>
                <c:pt idx="0">
                  <c:v>Government</c:v>
                </c:pt>
              </c:strCache>
            </c:strRef>
          </c:tx>
          <c:spPr>
            <a:solidFill>
              <a:srgbClr val="7FD7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PowerPoint]011.14_SANDAG_Empl 1940-2015'!$C$161:$CC$161</c:f>
              <c:numCache>
                <c:formatCode>General</c:formatCode>
                <c:ptCount val="5"/>
                <c:pt idx="0">
                  <c:v>1940</c:v>
                </c:pt>
                <c:pt idx="1">
                  <c:v>1960</c:v>
                </c:pt>
                <c:pt idx="2">
                  <c:v>1980</c:v>
                </c:pt>
                <c:pt idx="3">
                  <c:v>2000</c:v>
                </c:pt>
                <c:pt idx="4">
                  <c:v>2020</c:v>
                </c:pt>
              </c:numCache>
              <c:extLst/>
            </c:numRef>
          </c:cat>
          <c:val>
            <c:numRef>
              <c:f>'[Chart in Microsoft PowerPoint]011.14_SANDAG_Empl 1940-2015'!$C$167:$CC$167</c:f>
              <c:numCache>
                <c:formatCode>0%</c:formatCode>
                <c:ptCount val="5"/>
                <c:pt idx="0">
                  <c:v>6.5800758484665892E-2</c:v>
                </c:pt>
                <c:pt idx="1">
                  <c:v>6.8040308363278637E-2</c:v>
                </c:pt>
                <c:pt idx="2">
                  <c:v>8.8188568527479846E-2</c:v>
                </c:pt>
                <c:pt idx="3">
                  <c:v>7.6200065117981233E-2</c:v>
                </c:pt>
                <c:pt idx="4">
                  <c:v>7.3039497047875102E-2</c:v>
                </c:pt>
              </c:numCache>
              <c:extLst/>
            </c:numRef>
          </c:val>
          <c:extLst>
            <c:ext xmlns:c16="http://schemas.microsoft.com/office/drawing/2014/chart" uri="{C3380CC4-5D6E-409C-BE32-E72D297353CC}">
              <c16:uniqueId val="{00000005-9EA1-4BCF-B2C9-5788D90BF0A2}"/>
            </c:ext>
          </c:extLst>
        </c:ser>
        <c:ser>
          <c:idx val="4"/>
          <c:order val="6"/>
          <c:tx>
            <c:strRef>
              <c:f>'[Chart in Microsoft PowerPoint]011.14_SANDAG_Empl 1940-2015'!$B$166</c:f>
              <c:strCache>
                <c:ptCount val="1"/>
                <c:pt idx="0">
                  <c:v>Education</c:v>
                </c:pt>
              </c:strCache>
            </c:strRef>
          </c:tx>
          <c:spPr>
            <a:solidFill>
              <a:srgbClr val="40C47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PowerPoint]011.14_SANDAG_Empl 1940-2015'!$C$161:$CC$161</c:f>
              <c:numCache>
                <c:formatCode>General</c:formatCode>
                <c:ptCount val="5"/>
                <c:pt idx="0">
                  <c:v>1940</c:v>
                </c:pt>
                <c:pt idx="1">
                  <c:v>1960</c:v>
                </c:pt>
                <c:pt idx="2">
                  <c:v>1980</c:v>
                </c:pt>
                <c:pt idx="3">
                  <c:v>2000</c:v>
                </c:pt>
                <c:pt idx="4">
                  <c:v>2020</c:v>
                </c:pt>
              </c:numCache>
              <c:extLst/>
            </c:numRef>
          </c:cat>
          <c:val>
            <c:numRef>
              <c:f>'[Chart in Microsoft PowerPoint]011.14_SANDAG_Empl 1940-2015'!$C$166:$CC$166</c:f>
              <c:numCache>
                <c:formatCode>0%</c:formatCode>
                <c:ptCount val="5"/>
                <c:pt idx="0">
                  <c:v>5.5150198231873247E-2</c:v>
                </c:pt>
                <c:pt idx="1">
                  <c:v>6.7664395866963573E-2</c:v>
                </c:pt>
                <c:pt idx="2">
                  <c:v>8.7824663217512589E-2</c:v>
                </c:pt>
                <c:pt idx="3">
                  <c:v>9.8793771009784023E-2</c:v>
                </c:pt>
                <c:pt idx="4">
                  <c:v>8.8144172448400754E-2</c:v>
                </c:pt>
              </c:numCache>
              <c:extLst/>
            </c:numRef>
          </c:val>
          <c:extLst>
            <c:ext xmlns:c16="http://schemas.microsoft.com/office/drawing/2014/chart" uri="{C3380CC4-5D6E-409C-BE32-E72D297353CC}">
              <c16:uniqueId val="{00000006-9EA1-4BCF-B2C9-5788D90BF0A2}"/>
            </c:ext>
          </c:extLst>
        </c:ser>
        <c:ser>
          <c:idx val="3"/>
          <c:order val="7"/>
          <c:tx>
            <c:strRef>
              <c:f>'[Chart in Microsoft PowerPoint]011.14_SANDAG_Empl 1940-2015'!$B$165</c:f>
              <c:strCache>
                <c:ptCount val="1"/>
                <c:pt idx="0">
                  <c:v>Healthcare &amp; Social Assistance</c:v>
                </c:pt>
              </c:strCache>
            </c:strRef>
          </c:tx>
          <c:spPr>
            <a:solidFill>
              <a:srgbClr val="00B04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PowerPoint]011.14_SANDAG_Empl 1940-2015'!$C$161:$CC$161</c:f>
              <c:numCache>
                <c:formatCode>General</c:formatCode>
                <c:ptCount val="5"/>
                <c:pt idx="0">
                  <c:v>1940</c:v>
                </c:pt>
                <c:pt idx="1">
                  <c:v>1960</c:v>
                </c:pt>
                <c:pt idx="2">
                  <c:v>1980</c:v>
                </c:pt>
                <c:pt idx="3">
                  <c:v>2000</c:v>
                </c:pt>
                <c:pt idx="4">
                  <c:v>2020</c:v>
                </c:pt>
              </c:numCache>
              <c:extLst/>
            </c:numRef>
          </c:cat>
          <c:val>
            <c:numRef>
              <c:f>'[Chart in Microsoft PowerPoint]011.14_SANDAG_Empl 1940-2015'!$C$165:$CC$165</c:f>
              <c:numCache>
                <c:formatCode>0%</c:formatCode>
                <c:ptCount val="5"/>
                <c:pt idx="0">
                  <c:v>1.7439311707012423E-2</c:v>
                </c:pt>
                <c:pt idx="1">
                  <c:v>4.221939149601079E-2</c:v>
                </c:pt>
                <c:pt idx="2">
                  <c:v>6.8688184874915945E-2</c:v>
                </c:pt>
                <c:pt idx="3">
                  <c:v>8.7024426115574968E-2</c:v>
                </c:pt>
                <c:pt idx="4">
                  <c:v>0.12278422803360622</c:v>
                </c:pt>
              </c:numCache>
              <c:extLst/>
            </c:numRef>
          </c:val>
          <c:extLst>
            <c:ext xmlns:c16="http://schemas.microsoft.com/office/drawing/2014/chart" uri="{C3380CC4-5D6E-409C-BE32-E72D297353CC}">
              <c16:uniqueId val="{00000007-9EA1-4BCF-B2C9-5788D90BF0A2}"/>
            </c:ext>
          </c:extLst>
        </c:ser>
        <c:ser>
          <c:idx val="2"/>
          <c:order val="8"/>
          <c:tx>
            <c:strRef>
              <c:f>'[Chart in Microsoft PowerPoint]011.14_SANDAG_Empl 1940-2015'!$B$164</c:f>
              <c:strCache>
                <c:ptCount val="1"/>
                <c:pt idx="0">
                  <c:v>Military</c:v>
                </c:pt>
              </c:strCache>
            </c:strRef>
          </c:tx>
          <c:spPr>
            <a:solidFill>
              <a:srgbClr val="8AB7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PowerPoint]011.14_SANDAG_Empl 1940-2015'!$C$161:$CC$161</c:f>
              <c:numCache>
                <c:formatCode>General</c:formatCode>
                <c:ptCount val="5"/>
                <c:pt idx="0">
                  <c:v>1940</c:v>
                </c:pt>
                <c:pt idx="1">
                  <c:v>1960</c:v>
                </c:pt>
                <c:pt idx="2">
                  <c:v>1980</c:v>
                </c:pt>
                <c:pt idx="3">
                  <c:v>2000</c:v>
                </c:pt>
                <c:pt idx="4">
                  <c:v>2020</c:v>
                </c:pt>
              </c:numCache>
              <c:extLst/>
            </c:numRef>
          </c:cat>
          <c:val>
            <c:numRef>
              <c:f>'[Chart in Microsoft PowerPoint]011.14_SANDAG_Empl 1940-2015'!$C$164:$CC$164</c:f>
              <c:numCache>
                <c:formatCode>0%</c:formatCode>
                <c:ptCount val="5"/>
                <c:pt idx="0">
                  <c:v>0.21746607657778891</c:v>
                </c:pt>
                <c:pt idx="1">
                  <c:v>0.29556989521618021</c:v>
                </c:pt>
                <c:pt idx="2">
                  <c:v>0.16638111711685577</c:v>
                </c:pt>
                <c:pt idx="3">
                  <c:v>7.8517852893497733E-2</c:v>
                </c:pt>
                <c:pt idx="4">
                  <c:v>8.6398743291006677E-2</c:v>
                </c:pt>
              </c:numCache>
              <c:extLst/>
            </c:numRef>
          </c:val>
          <c:extLst>
            <c:ext xmlns:c16="http://schemas.microsoft.com/office/drawing/2014/chart" uri="{C3380CC4-5D6E-409C-BE32-E72D297353CC}">
              <c16:uniqueId val="{00000008-9EA1-4BCF-B2C9-5788D90BF0A2}"/>
            </c:ext>
          </c:extLst>
        </c:ser>
        <c:ser>
          <c:idx val="0"/>
          <c:order val="9"/>
          <c:tx>
            <c:strRef>
              <c:f>'[Chart in Microsoft PowerPoint]011.14_SANDAG_Empl 1940-2015'!$B$162</c:f>
              <c:strCache>
                <c:ptCount val="1"/>
                <c:pt idx="0">
                  <c:v>Innovation</c:v>
                </c:pt>
              </c:strCache>
            </c:strRef>
          </c:tx>
          <c:spPr>
            <a:solidFill>
              <a:srgbClr val="5194C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PowerPoint]011.14_SANDAG_Empl 1940-2015'!$C$161:$CC$161</c:f>
              <c:numCache>
                <c:formatCode>General</c:formatCode>
                <c:ptCount val="5"/>
                <c:pt idx="0">
                  <c:v>1940</c:v>
                </c:pt>
                <c:pt idx="1">
                  <c:v>1960</c:v>
                </c:pt>
                <c:pt idx="2">
                  <c:v>1980</c:v>
                </c:pt>
                <c:pt idx="3">
                  <c:v>2000</c:v>
                </c:pt>
                <c:pt idx="4">
                  <c:v>2020</c:v>
                </c:pt>
              </c:numCache>
              <c:extLst/>
            </c:numRef>
          </c:cat>
          <c:val>
            <c:numRef>
              <c:f>'[Chart in Microsoft PowerPoint]011.14_SANDAG_Empl 1940-2015'!$C$162:$CC$162</c:f>
              <c:numCache>
                <c:formatCode>0%</c:formatCode>
                <c:ptCount val="5"/>
                <c:pt idx="0">
                  <c:v>3.0760952579070577E-2</c:v>
                </c:pt>
                <c:pt idx="1">
                  <c:v>2.2290014509606042E-2</c:v>
                </c:pt>
                <c:pt idx="2">
                  <c:v>3.4845803848399241E-2</c:v>
                </c:pt>
                <c:pt idx="3">
                  <c:v>8.1693857862394886E-2</c:v>
                </c:pt>
                <c:pt idx="4">
                  <c:v>0.11372142279329084</c:v>
                </c:pt>
              </c:numCache>
              <c:extLst/>
            </c:numRef>
          </c:val>
          <c:extLst>
            <c:ext xmlns:c16="http://schemas.microsoft.com/office/drawing/2014/chart" uri="{C3380CC4-5D6E-409C-BE32-E72D297353CC}">
              <c16:uniqueId val="{00000009-9EA1-4BCF-B2C9-5788D90BF0A2}"/>
            </c:ext>
          </c:extLst>
        </c:ser>
        <c:ser>
          <c:idx val="1"/>
          <c:order val="10"/>
          <c:tx>
            <c:strRef>
              <c:f>'[Chart in Microsoft PowerPoint]011.14_SANDAG_Empl 1940-2015'!$B$163</c:f>
              <c:strCache>
                <c:ptCount val="1"/>
                <c:pt idx="0">
                  <c:v>Tourism</c:v>
                </c:pt>
              </c:strCache>
            </c:strRef>
          </c:tx>
          <c:spPr>
            <a:solidFill>
              <a:srgbClr val="1771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PowerPoint]011.14_SANDAG_Empl 1940-2015'!$C$161:$CC$161</c:f>
              <c:numCache>
                <c:formatCode>General</c:formatCode>
                <c:ptCount val="5"/>
                <c:pt idx="0">
                  <c:v>1940</c:v>
                </c:pt>
                <c:pt idx="1">
                  <c:v>1960</c:v>
                </c:pt>
                <c:pt idx="2">
                  <c:v>1980</c:v>
                </c:pt>
                <c:pt idx="3">
                  <c:v>2000</c:v>
                </c:pt>
                <c:pt idx="4">
                  <c:v>2020</c:v>
                </c:pt>
              </c:numCache>
              <c:extLst/>
            </c:numRef>
          </c:cat>
          <c:val>
            <c:numRef>
              <c:f>'[Chart in Microsoft PowerPoint]011.14_SANDAG_Empl 1940-2015'!$C$163:$CC$163</c:f>
              <c:numCache>
                <c:formatCode>0%</c:formatCode>
                <c:ptCount val="5"/>
                <c:pt idx="0">
                  <c:v>4.0489551577729134E-2</c:v>
                </c:pt>
                <c:pt idx="1">
                  <c:v>3.8949844039427334E-2</c:v>
                </c:pt>
                <c:pt idx="2">
                  <c:v>6.3263871322129045E-2</c:v>
                </c:pt>
                <c:pt idx="3">
                  <c:v>0.10888190364428744</c:v>
                </c:pt>
                <c:pt idx="4">
                  <c:v>9.7274109579385135E-2</c:v>
                </c:pt>
              </c:numCache>
              <c:extLst/>
            </c:numRef>
          </c:val>
          <c:extLst>
            <c:ext xmlns:c16="http://schemas.microsoft.com/office/drawing/2014/chart" uri="{C3380CC4-5D6E-409C-BE32-E72D297353CC}">
              <c16:uniqueId val="{0000000A-9EA1-4BCF-B2C9-5788D90BF0A2}"/>
            </c:ext>
          </c:extLst>
        </c:ser>
        <c:dLbls>
          <c:dLblPos val="ctr"/>
          <c:showLegendKey val="0"/>
          <c:showVal val="1"/>
          <c:showCatName val="0"/>
          <c:showSerName val="0"/>
          <c:showPercent val="0"/>
          <c:showBubbleSize val="0"/>
        </c:dLbls>
        <c:gapWidth val="68"/>
        <c:overlap val="100"/>
        <c:axId val="192274863"/>
        <c:axId val="189106063"/>
      </c:barChart>
      <c:catAx>
        <c:axId val="192274863"/>
        <c:scaling>
          <c:orientation val="minMax"/>
        </c:scaling>
        <c:delete val="1"/>
        <c:axPos val="b"/>
        <c:numFmt formatCode="General" sourceLinked="1"/>
        <c:majorTickMark val="none"/>
        <c:minorTickMark val="none"/>
        <c:tickLblPos val="nextTo"/>
        <c:crossAx val="189106063"/>
        <c:crosses val="autoZero"/>
        <c:auto val="1"/>
        <c:lblAlgn val="ctr"/>
        <c:lblOffset val="100"/>
        <c:noMultiLvlLbl val="0"/>
      </c:catAx>
      <c:valAx>
        <c:axId val="1891060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2274863"/>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San Diego Employment by Sector (2007</a:t>
            </a:r>
            <a:r>
              <a:rPr lang="en-US" sz="1800" b="1" baseline="0"/>
              <a:t> Index = 100)</a:t>
            </a:r>
            <a:endParaRPr lang="en-US" sz="1800" b="1"/>
          </a:p>
        </c:rich>
      </c:tx>
      <c:layout>
        <c:manualLayout>
          <c:xMode val="edge"/>
          <c:yMode val="edge"/>
          <c:x val="0.17370268033331687"/>
          <c:y val="2.6167546473150451E-3"/>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940134745609974E-2"/>
          <c:y val="0.10861107917564465"/>
          <c:w val="0.93402309432766673"/>
          <c:h val="0.77475977317989464"/>
        </c:manualLayout>
      </c:layout>
      <c:lineChart>
        <c:grouping val="standard"/>
        <c:varyColors val="0"/>
        <c:ser>
          <c:idx val="0"/>
          <c:order val="0"/>
          <c:tx>
            <c:strRef>
              <c:f>'SD Employment Key Sectors Chart'!$B$38</c:f>
              <c:strCache>
                <c:ptCount val="1"/>
                <c:pt idx="0">
                  <c:v>Driving Sectors</c:v>
                </c:pt>
              </c:strCache>
            </c:strRef>
          </c:tx>
          <c:spPr>
            <a:ln w="50800" cap="rnd">
              <a:solidFill>
                <a:srgbClr val="0070C0"/>
              </a:solidFill>
              <a:round/>
            </a:ln>
            <a:effectLst/>
          </c:spPr>
          <c:marker>
            <c:symbol val="none"/>
          </c:marker>
          <c:cat>
            <c:numRef>
              <c:f>'SD Employment Key Sectors Chart'!$C$37:$Q$37</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'SD Employment Key Sectors Chart'!$C$38:$Q$38</c:f>
              <c:numCache>
                <c:formatCode>_(* #,##0_);_(* \(#,##0\);_(* "-"??_);_(@_)</c:formatCode>
                <c:ptCount val="15"/>
                <c:pt idx="0">
                  <c:v>100</c:v>
                </c:pt>
                <c:pt idx="1">
                  <c:v>102.29679311513944</c:v>
                </c:pt>
                <c:pt idx="2">
                  <c:v>99.730079767290718</c:v>
                </c:pt>
                <c:pt idx="3">
                  <c:v>99.666074966368654</c:v>
                </c:pt>
                <c:pt idx="4">
                  <c:v>101.9524926593385</c:v>
                </c:pt>
                <c:pt idx="5">
                  <c:v>105.34771959339288</c:v>
                </c:pt>
                <c:pt idx="6">
                  <c:v>107.61461848627694</c:v>
                </c:pt>
                <c:pt idx="7">
                  <c:v>110.44824210238198</c:v>
                </c:pt>
                <c:pt idx="8">
                  <c:v>114.11963270063983</c:v>
                </c:pt>
                <c:pt idx="9">
                  <c:v>117.49534083460847</c:v>
                </c:pt>
                <c:pt idx="10">
                  <c:v>118.33310781676126</c:v>
                </c:pt>
                <c:pt idx="11">
                  <c:v>120.68772584071776</c:v>
                </c:pt>
                <c:pt idx="12">
                  <c:v>122.75750309074233</c:v>
                </c:pt>
                <c:pt idx="13">
                  <c:v>106.86457063519661</c:v>
                </c:pt>
                <c:pt idx="14">
                  <c:v>114.18271162635487</c:v>
                </c:pt>
              </c:numCache>
            </c:numRef>
          </c:val>
          <c:smooth val="0"/>
          <c:extLst>
            <c:ext xmlns:c16="http://schemas.microsoft.com/office/drawing/2014/chart" uri="{C3380CC4-5D6E-409C-BE32-E72D297353CC}">
              <c16:uniqueId val="{00000000-AD8F-4653-A145-E20CF4C84EC1}"/>
            </c:ext>
          </c:extLst>
        </c:ser>
        <c:ser>
          <c:idx val="1"/>
          <c:order val="1"/>
          <c:tx>
            <c:strRef>
              <c:f>'SD Employment Key Sectors Chart'!$B$39</c:f>
              <c:strCache>
                <c:ptCount val="1"/>
                <c:pt idx="0">
                  <c:v>Supporting Sectors</c:v>
                </c:pt>
              </c:strCache>
            </c:strRef>
          </c:tx>
          <c:spPr>
            <a:ln w="50800" cap="rnd">
              <a:solidFill>
                <a:srgbClr val="00B050"/>
              </a:solidFill>
              <a:round/>
            </a:ln>
            <a:effectLst/>
          </c:spPr>
          <c:marker>
            <c:symbol val="none"/>
          </c:marker>
          <c:cat>
            <c:numRef>
              <c:f>'SD Employment Key Sectors Chart'!$C$37:$Q$37</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'SD Employment Key Sectors Chart'!$C$39:$Q$39</c:f>
              <c:numCache>
                <c:formatCode>_(* #,##0_);_(* \(#,##0\);_(* "-"??_);_(@_)</c:formatCode>
                <c:ptCount val="15"/>
                <c:pt idx="0">
                  <c:v>100</c:v>
                </c:pt>
                <c:pt idx="1">
                  <c:v>103.5344827586207</c:v>
                </c:pt>
                <c:pt idx="2">
                  <c:v>105.48850574712642</c:v>
                </c:pt>
                <c:pt idx="3">
                  <c:v>107.32758620689656</c:v>
                </c:pt>
                <c:pt idx="4">
                  <c:v>107.67241379310344</c:v>
                </c:pt>
                <c:pt idx="5">
                  <c:v>109.28160919540231</c:v>
                </c:pt>
                <c:pt idx="6">
                  <c:v>111.60919540229885</c:v>
                </c:pt>
                <c:pt idx="7">
                  <c:v>113.93678160919541</c:v>
                </c:pt>
                <c:pt idx="8">
                  <c:v>116.95402298850574</c:v>
                </c:pt>
                <c:pt idx="9">
                  <c:v>120.17241379310344</c:v>
                </c:pt>
                <c:pt idx="10">
                  <c:v>122.93103448275862</c:v>
                </c:pt>
                <c:pt idx="11">
                  <c:v>124.68390804597702</c:v>
                </c:pt>
                <c:pt idx="12">
                  <c:v>126.86781609195404</c:v>
                </c:pt>
                <c:pt idx="13">
                  <c:v>121.55172413793103</c:v>
                </c:pt>
                <c:pt idx="14">
                  <c:v>124.94252873563218</c:v>
                </c:pt>
              </c:numCache>
            </c:numRef>
          </c:val>
          <c:smooth val="0"/>
          <c:extLst>
            <c:ext xmlns:c16="http://schemas.microsoft.com/office/drawing/2014/chart" uri="{C3380CC4-5D6E-409C-BE32-E72D297353CC}">
              <c16:uniqueId val="{00000001-AD8F-4653-A145-E20CF4C84EC1}"/>
            </c:ext>
          </c:extLst>
        </c:ser>
        <c:ser>
          <c:idx val="2"/>
          <c:order val="2"/>
          <c:tx>
            <c:strRef>
              <c:f>'SD Employment Key Sectors Chart'!$B$40</c:f>
              <c:strCache>
                <c:ptCount val="1"/>
                <c:pt idx="0">
                  <c:v>Traditional Sectors</c:v>
                </c:pt>
              </c:strCache>
            </c:strRef>
          </c:tx>
          <c:spPr>
            <a:ln w="50800" cap="rnd">
              <a:solidFill>
                <a:schemeClr val="accent6"/>
              </a:solidFill>
              <a:round/>
            </a:ln>
            <a:effectLst/>
          </c:spPr>
          <c:marker>
            <c:symbol val="none"/>
          </c:marker>
          <c:cat>
            <c:numRef>
              <c:f>'SD Employment Key Sectors Chart'!$C$37:$Q$37</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'SD Employment Key Sectors Chart'!$C$40:$Q$40</c:f>
              <c:numCache>
                <c:formatCode>_(* #,##0_);_(* \(#,##0\);_(* "-"??_);_(@_)</c:formatCode>
                <c:ptCount val="15"/>
                <c:pt idx="0">
                  <c:v>100</c:v>
                </c:pt>
                <c:pt idx="1">
                  <c:v>96.096397094180759</c:v>
                </c:pt>
                <c:pt idx="2">
                  <c:v>86.81256909725272</c:v>
                </c:pt>
                <c:pt idx="3">
                  <c:v>84.523259027160094</c:v>
                </c:pt>
                <c:pt idx="4">
                  <c:v>85.124522243223993</c:v>
                </c:pt>
                <c:pt idx="5">
                  <c:v>87.882362574634669</c:v>
                </c:pt>
                <c:pt idx="6">
                  <c:v>90.231711053444414</c:v>
                </c:pt>
                <c:pt idx="7">
                  <c:v>91.542510776642231</c:v>
                </c:pt>
                <c:pt idx="8">
                  <c:v>93.690344914533924</c:v>
                </c:pt>
                <c:pt idx="9">
                  <c:v>95.588251756314264</c:v>
                </c:pt>
                <c:pt idx="10">
                  <c:v>98.058024376452252</c:v>
                </c:pt>
                <c:pt idx="11">
                  <c:v>98.942731831954575</c:v>
                </c:pt>
                <c:pt idx="12">
                  <c:v>99.690028245423463</c:v>
                </c:pt>
                <c:pt idx="13">
                  <c:v>94.494332745866018</c:v>
                </c:pt>
                <c:pt idx="14">
                  <c:v>99.569857727476503</c:v>
                </c:pt>
              </c:numCache>
            </c:numRef>
          </c:val>
          <c:smooth val="0"/>
          <c:extLst>
            <c:ext xmlns:c16="http://schemas.microsoft.com/office/drawing/2014/chart" uri="{C3380CC4-5D6E-409C-BE32-E72D297353CC}">
              <c16:uniqueId val="{00000002-AD8F-4653-A145-E20CF4C84EC1}"/>
            </c:ext>
          </c:extLst>
        </c:ser>
        <c:dLbls>
          <c:showLegendKey val="0"/>
          <c:showVal val="0"/>
          <c:showCatName val="0"/>
          <c:showSerName val="0"/>
          <c:showPercent val="0"/>
          <c:showBubbleSize val="0"/>
        </c:dLbls>
        <c:smooth val="0"/>
        <c:axId val="696496800"/>
        <c:axId val="696495136"/>
      </c:lineChart>
      <c:catAx>
        <c:axId val="696496800"/>
        <c:scaling>
          <c:orientation val="minMax"/>
        </c:scaling>
        <c:delete val="1"/>
        <c:axPos val="b"/>
        <c:numFmt formatCode="General" sourceLinked="1"/>
        <c:majorTickMark val="none"/>
        <c:minorTickMark val="none"/>
        <c:tickLblPos val="nextTo"/>
        <c:crossAx val="696495136"/>
        <c:crosses val="autoZero"/>
        <c:auto val="1"/>
        <c:lblAlgn val="ctr"/>
        <c:lblOffset val="100"/>
        <c:noMultiLvlLbl val="0"/>
      </c:catAx>
      <c:valAx>
        <c:axId val="696495136"/>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6496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96534014750943E-3"/>
          <c:y val="0"/>
          <c:w val="0.98038073039437046"/>
          <c:h val="0.84334727733194736"/>
        </c:manualLayout>
      </c:layout>
      <c:barChart>
        <c:barDir val="bar"/>
        <c:grouping val="stacked"/>
        <c:varyColors val="0"/>
        <c:ser>
          <c:idx val="0"/>
          <c:order val="0"/>
          <c:tx>
            <c:strRef>
              <c:f>'[Chart in Microsoft PowerPoint]Sheet1'!$B$1</c:f>
              <c:strCache>
                <c:ptCount val="1"/>
                <c:pt idx="0">
                  <c:v>Gen Alpha</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'[Chart in Microsoft PowerPoint]Sheet1'!$B$2</c:f>
              <c:numCache>
                <c:formatCode>General</c:formatCode>
                <c:ptCount val="1"/>
                <c:pt idx="0">
                  <c:v>0.11</c:v>
                </c:pt>
              </c:numCache>
            </c:numRef>
          </c:val>
          <c:extLst>
            <c:ext xmlns:c16="http://schemas.microsoft.com/office/drawing/2014/chart" uri="{C3380CC4-5D6E-409C-BE32-E72D297353CC}">
              <c16:uniqueId val="{00000000-87B6-4FFB-B374-52B77A7B416A}"/>
            </c:ext>
          </c:extLst>
        </c:ser>
        <c:ser>
          <c:idx val="1"/>
          <c:order val="1"/>
          <c:tx>
            <c:strRef>
              <c:f>'[Chart in Microsoft PowerPoint]Sheet1'!$C$1</c:f>
              <c:strCache>
                <c:ptCount val="1"/>
                <c:pt idx="0">
                  <c:v>Gen Z</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'[Chart in Microsoft PowerPoint]Sheet1'!$C$2</c:f>
              <c:numCache>
                <c:formatCode>General</c:formatCode>
                <c:ptCount val="1"/>
                <c:pt idx="0">
                  <c:v>0.23</c:v>
                </c:pt>
              </c:numCache>
            </c:numRef>
          </c:val>
          <c:extLst>
            <c:ext xmlns:c16="http://schemas.microsoft.com/office/drawing/2014/chart" uri="{C3380CC4-5D6E-409C-BE32-E72D297353CC}">
              <c16:uniqueId val="{00000001-87B6-4FFB-B374-52B77A7B416A}"/>
            </c:ext>
          </c:extLst>
        </c:ser>
        <c:ser>
          <c:idx val="2"/>
          <c:order val="2"/>
          <c:tx>
            <c:strRef>
              <c:f>'[Chart in Microsoft PowerPoint]Sheet1'!$D$1</c:f>
              <c:strCache>
                <c:ptCount val="1"/>
                <c:pt idx="0">
                  <c:v>Millennial</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'[Chart in Microsoft PowerPoint]Sheet1'!$D$2</c:f>
              <c:numCache>
                <c:formatCode>General</c:formatCode>
                <c:ptCount val="1"/>
                <c:pt idx="0">
                  <c:v>0.41</c:v>
                </c:pt>
              </c:numCache>
            </c:numRef>
          </c:val>
          <c:extLst>
            <c:ext xmlns:c16="http://schemas.microsoft.com/office/drawing/2014/chart" uri="{C3380CC4-5D6E-409C-BE32-E72D297353CC}">
              <c16:uniqueId val="{00000002-87B6-4FFB-B374-52B77A7B416A}"/>
            </c:ext>
          </c:extLst>
        </c:ser>
        <c:ser>
          <c:idx val="3"/>
          <c:order val="3"/>
          <c:tx>
            <c:strRef>
              <c:f>'[Chart in Microsoft PowerPoint]Sheet1'!$E$1</c:f>
              <c:strCache>
                <c:ptCount val="1"/>
                <c:pt idx="0">
                  <c:v>Gen X</c:v>
                </c:pt>
              </c:strCache>
            </c:strRef>
          </c:tx>
          <c:spPr>
            <a:solidFill>
              <a:schemeClr val="accent4">
                <a:lumMod val="75000"/>
                <a:lumOff val="2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'[Chart in Microsoft PowerPoint]Sheet1'!$E$2</c:f>
              <c:numCache>
                <c:formatCode>General</c:formatCode>
                <c:ptCount val="1"/>
                <c:pt idx="0">
                  <c:v>0.16</c:v>
                </c:pt>
              </c:numCache>
            </c:numRef>
          </c:val>
          <c:extLst>
            <c:ext xmlns:c16="http://schemas.microsoft.com/office/drawing/2014/chart" uri="{C3380CC4-5D6E-409C-BE32-E72D297353CC}">
              <c16:uniqueId val="{00000003-87B6-4FFB-B374-52B77A7B416A}"/>
            </c:ext>
          </c:extLst>
        </c:ser>
        <c:ser>
          <c:idx val="4"/>
          <c:order val="4"/>
          <c:tx>
            <c:strRef>
              <c:f>'[Chart in Microsoft PowerPoint]Sheet1'!$F$1</c:f>
              <c:strCache>
                <c:ptCount val="1"/>
                <c:pt idx="0">
                  <c:v>Boomers</c:v>
                </c:pt>
              </c:strCache>
            </c:strRef>
          </c:tx>
          <c:spPr>
            <a:solidFill>
              <a:schemeClr val="accent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'[Chart in Microsoft PowerPoint]Sheet1'!$F$2</c:f>
              <c:numCache>
                <c:formatCode>General</c:formatCode>
                <c:ptCount val="1"/>
                <c:pt idx="0">
                  <c:v>0.09</c:v>
                </c:pt>
              </c:numCache>
            </c:numRef>
          </c:val>
          <c:extLst>
            <c:ext xmlns:c16="http://schemas.microsoft.com/office/drawing/2014/chart" uri="{C3380CC4-5D6E-409C-BE32-E72D297353CC}">
              <c16:uniqueId val="{00000004-87B6-4FFB-B374-52B77A7B416A}"/>
            </c:ext>
          </c:extLst>
        </c:ser>
        <c:ser>
          <c:idx val="5"/>
          <c:order val="5"/>
          <c:tx>
            <c:strRef>
              <c:f>'[Chart in Microsoft PowerPoint]Sheet1'!$G$1</c:f>
              <c:strCache>
                <c:ptCount val="1"/>
                <c:pt idx="0">
                  <c:v>Traditionalists</c:v>
                </c:pt>
              </c:strCache>
            </c:strRef>
          </c:tx>
          <c:spPr>
            <a:solidFill>
              <a:schemeClr val="accent6"/>
            </a:solidFill>
            <a:ln>
              <a:noFill/>
            </a:ln>
            <a:effectLst/>
          </c:spPr>
          <c:invertIfNegative val="0"/>
          <c:dLbls>
            <c:delete val="1"/>
          </c:dLbls>
          <c:val>
            <c:numRef>
              <c:f>'[Chart in Microsoft PowerPoint]Sheet1'!$G$2</c:f>
              <c:numCache>
                <c:formatCode>General</c:formatCode>
                <c:ptCount val="1"/>
                <c:pt idx="0">
                  <c:v>0</c:v>
                </c:pt>
              </c:numCache>
            </c:numRef>
          </c:val>
          <c:extLst>
            <c:ext xmlns:c16="http://schemas.microsoft.com/office/drawing/2014/chart" uri="{C3380CC4-5D6E-409C-BE32-E72D297353CC}">
              <c16:uniqueId val="{00000005-87B6-4FFB-B374-52B77A7B416A}"/>
            </c:ext>
          </c:extLst>
        </c:ser>
        <c:dLbls>
          <c:dLblPos val="ctr"/>
          <c:showLegendKey val="0"/>
          <c:showVal val="1"/>
          <c:showCatName val="0"/>
          <c:showSerName val="0"/>
          <c:showPercent val="0"/>
          <c:showBubbleSize val="0"/>
        </c:dLbls>
        <c:gapWidth val="150"/>
        <c:overlap val="100"/>
        <c:axId val="1689323536"/>
        <c:axId val="1689303568"/>
      </c:barChart>
      <c:catAx>
        <c:axId val="1689323536"/>
        <c:scaling>
          <c:orientation val="minMax"/>
        </c:scaling>
        <c:delete val="1"/>
        <c:axPos val="l"/>
        <c:majorTickMark val="none"/>
        <c:minorTickMark val="none"/>
        <c:tickLblPos val="nextTo"/>
        <c:crossAx val="1689303568"/>
        <c:crosses val="autoZero"/>
        <c:auto val="1"/>
        <c:lblAlgn val="ctr"/>
        <c:lblOffset val="100"/>
        <c:noMultiLvlLbl val="0"/>
      </c:catAx>
      <c:valAx>
        <c:axId val="1689303568"/>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89323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1914893617021274E-2"/>
          <c:w val="0.97281365178919543"/>
          <c:h val="0.8936170212765957"/>
        </c:manualLayout>
      </c:layout>
      <c:barChart>
        <c:barDir val="bar"/>
        <c:grouping val="stacked"/>
        <c:varyColors val="0"/>
        <c:ser>
          <c:idx val="0"/>
          <c:order val="0"/>
          <c:tx>
            <c:strRef>
              <c:f>Sheet1!$B$1</c:f>
              <c:strCache>
                <c:ptCount val="1"/>
                <c:pt idx="0">
                  <c:v>Gen Alpha</c:v>
                </c:pt>
              </c:strCache>
            </c:strRef>
          </c:tx>
          <c:spPr>
            <a:solidFill>
              <a:schemeClr val="accent1"/>
            </a:solidFill>
            <a:ln>
              <a:noFill/>
            </a:ln>
            <a:effectLst/>
          </c:spPr>
          <c:invertIfNegative val="0"/>
          <c:cat>
            <c:numRef>
              <c:f>Sheet1!$A$2:$A$5</c:f>
              <c:numCache>
                <c:formatCode>General</c:formatCode>
                <c:ptCount val="4"/>
                <c:pt idx="0">
                  <c:v>2030</c:v>
                </c:pt>
                <c:pt idx="1">
                  <c:v>2020</c:v>
                </c:pt>
              </c:numCache>
            </c:numRef>
          </c:cat>
          <c:val>
            <c:numRef>
              <c:f>Sheet1!$B$3:$B$5</c:f>
              <c:numCache>
                <c:formatCode>General</c:formatCode>
                <c:ptCount val="3"/>
                <c:pt idx="0">
                  <c:v>0</c:v>
                </c:pt>
              </c:numCache>
            </c:numRef>
          </c:val>
          <c:extLst>
            <c:ext xmlns:c16="http://schemas.microsoft.com/office/drawing/2014/chart" uri="{C3380CC4-5D6E-409C-BE32-E72D297353CC}">
              <c16:uniqueId val="{00000000-2F06-49CD-9696-E084234E845C}"/>
            </c:ext>
          </c:extLst>
        </c:ser>
        <c:ser>
          <c:idx val="1"/>
          <c:order val="1"/>
          <c:tx>
            <c:strRef>
              <c:f>Sheet1!$C$1</c:f>
              <c:strCache>
                <c:ptCount val="1"/>
                <c:pt idx="0">
                  <c:v>Gen Z</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2030</c:v>
                </c:pt>
                <c:pt idx="1">
                  <c:v>2020</c:v>
                </c:pt>
              </c:numCache>
            </c:numRef>
          </c:cat>
          <c:val>
            <c:numRef>
              <c:f>Sheet1!$C$3:$C$5</c:f>
              <c:numCache>
                <c:formatCode>General</c:formatCode>
                <c:ptCount val="3"/>
                <c:pt idx="0">
                  <c:v>0.11</c:v>
                </c:pt>
              </c:numCache>
            </c:numRef>
          </c:val>
          <c:extLst>
            <c:ext xmlns:c16="http://schemas.microsoft.com/office/drawing/2014/chart" uri="{C3380CC4-5D6E-409C-BE32-E72D297353CC}">
              <c16:uniqueId val="{00000001-2F06-49CD-9696-E084234E845C}"/>
            </c:ext>
          </c:extLst>
        </c:ser>
        <c:ser>
          <c:idx val="2"/>
          <c:order val="2"/>
          <c:tx>
            <c:strRef>
              <c:f>Sheet1!$D$1</c:f>
              <c:strCache>
                <c:ptCount val="1"/>
                <c:pt idx="0">
                  <c:v>Millennial</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2030</c:v>
                </c:pt>
                <c:pt idx="1">
                  <c:v>2020</c:v>
                </c:pt>
              </c:numCache>
            </c:numRef>
          </c:cat>
          <c:val>
            <c:numRef>
              <c:f>Sheet1!$D$3:$D$5</c:f>
              <c:numCache>
                <c:formatCode>General</c:formatCode>
                <c:ptCount val="3"/>
                <c:pt idx="0">
                  <c:v>0.44</c:v>
                </c:pt>
              </c:numCache>
            </c:numRef>
          </c:val>
          <c:extLst>
            <c:ext xmlns:c16="http://schemas.microsoft.com/office/drawing/2014/chart" uri="{C3380CC4-5D6E-409C-BE32-E72D297353CC}">
              <c16:uniqueId val="{00000002-2F06-49CD-9696-E084234E845C}"/>
            </c:ext>
          </c:extLst>
        </c:ser>
        <c:ser>
          <c:idx val="3"/>
          <c:order val="3"/>
          <c:tx>
            <c:strRef>
              <c:f>Sheet1!$E$1</c:f>
              <c:strCache>
                <c:ptCount val="1"/>
                <c:pt idx="0">
                  <c:v>Gen X</c:v>
                </c:pt>
              </c:strCache>
            </c:strRef>
          </c:tx>
          <c:spPr>
            <a:solidFill>
              <a:schemeClr val="accent4">
                <a:lumMod val="75000"/>
                <a:lumOff val="2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2030</c:v>
                </c:pt>
                <c:pt idx="1">
                  <c:v>2020</c:v>
                </c:pt>
              </c:numCache>
            </c:numRef>
          </c:cat>
          <c:val>
            <c:numRef>
              <c:f>Sheet1!$E$3:$E$5</c:f>
              <c:numCache>
                <c:formatCode>General</c:formatCode>
                <c:ptCount val="3"/>
                <c:pt idx="0">
                  <c:v>0.2</c:v>
                </c:pt>
              </c:numCache>
            </c:numRef>
          </c:val>
          <c:extLst>
            <c:ext xmlns:c16="http://schemas.microsoft.com/office/drawing/2014/chart" uri="{C3380CC4-5D6E-409C-BE32-E72D297353CC}">
              <c16:uniqueId val="{00000003-2F06-49CD-9696-E084234E845C}"/>
            </c:ext>
          </c:extLst>
        </c:ser>
        <c:ser>
          <c:idx val="4"/>
          <c:order val="4"/>
          <c:tx>
            <c:strRef>
              <c:f>Sheet1!$F$1</c:f>
              <c:strCache>
                <c:ptCount val="1"/>
                <c:pt idx="0">
                  <c:v>Boomers</c:v>
                </c:pt>
              </c:strCache>
            </c:strRef>
          </c:tx>
          <c:spPr>
            <a:solidFill>
              <a:schemeClr val="accent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2030</c:v>
                </c:pt>
                <c:pt idx="1">
                  <c:v>2020</c:v>
                </c:pt>
              </c:numCache>
            </c:numRef>
          </c:cat>
          <c:val>
            <c:numRef>
              <c:f>Sheet1!$F$3:$F$5</c:f>
              <c:numCache>
                <c:formatCode>General</c:formatCode>
                <c:ptCount val="3"/>
                <c:pt idx="0">
                  <c:v>0.18</c:v>
                </c:pt>
              </c:numCache>
            </c:numRef>
          </c:val>
          <c:extLst>
            <c:ext xmlns:c16="http://schemas.microsoft.com/office/drawing/2014/chart" uri="{C3380CC4-5D6E-409C-BE32-E72D297353CC}">
              <c16:uniqueId val="{00000004-2F06-49CD-9696-E084234E845C}"/>
            </c:ext>
          </c:extLst>
        </c:ser>
        <c:ser>
          <c:idx val="5"/>
          <c:order val="5"/>
          <c:tx>
            <c:strRef>
              <c:f>Sheet1!$G$1</c:f>
              <c:strCache>
                <c:ptCount val="1"/>
                <c:pt idx="0">
                  <c:v>Traditionalists</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2030</c:v>
                </c:pt>
                <c:pt idx="1">
                  <c:v>2020</c:v>
                </c:pt>
              </c:numCache>
            </c:numRef>
          </c:cat>
          <c:val>
            <c:numRef>
              <c:f>Sheet1!$G$3:$G$5</c:f>
              <c:numCache>
                <c:formatCode>General</c:formatCode>
                <c:ptCount val="3"/>
                <c:pt idx="0">
                  <c:v>7.0000000000000007E-2</c:v>
                </c:pt>
              </c:numCache>
            </c:numRef>
          </c:val>
          <c:extLst>
            <c:ext xmlns:c16="http://schemas.microsoft.com/office/drawing/2014/chart" uri="{C3380CC4-5D6E-409C-BE32-E72D297353CC}">
              <c16:uniqueId val="{00000005-2F06-49CD-9696-E084234E845C}"/>
            </c:ext>
          </c:extLst>
        </c:ser>
        <c:dLbls>
          <c:showLegendKey val="0"/>
          <c:showVal val="0"/>
          <c:showCatName val="0"/>
          <c:showSerName val="0"/>
          <c:showPercent val="0"/>
          <c:showBubbleSize val="0"/>
        </c:dLbls>
        <c:gapWidth val="150"/>
        <c:overlap val="100"/>
        <c:axId val="816587472"/>
        <c:axId val="816582896"/>
      </c:barChart>
      <c:catAx>
        <c:axId val="816587472"/>
        <c:scaling>
          <c:orientation val="minMax"/>
        </c:scaling>
        <c:delete val="1"/>
        <c:axPos val="l"/>
        <c:numFmt formatCode="General" sourceLinked="1"/>
        <c:majorTickMark val="none"/>
        <c:minorTickMark val="none"/>
        <c:tickLblPos val="nextTo"/>
        <c:crossAx val="816582896"/>
        <c:crosses val="autoZero"/>
        <c:auto val="1"/>
        <c:lblAlgn val="ctr"/>
        <c:lblOffset val="100"/>
        <c:noMultiLvlLbl val="0"/>
      </c:catAx>
      <c:valAx>
        <c:axId val="816582896"/>
        <c:scaling>
          <c:orientation val="minMax"/>
        </c:scaling>
        <c:delete val="1"/>
        <c:axPos val="b"/>
        <c:numFmt formatCode="0%" sourceLinked="0"/>
        <c:majorTickMark val="none"/>
        <c:minorTickMark val="none"/>
        <c:tickLblPos val="nextTo"/>
        <c:crossAx val="816587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0.80665</cdr:x>
      <cdr:y>0.53253</cdr:y>
    </cdr:from>
    <cdr:to>
      <cdr:x>1</cdr:x>
      <cdr:y>0.65294</cdr:y>
    </cdr:to>
    <cdr:sp macro="" textlink="">
      <cdr:nvSpPr>
        <cdr:cNvPr id="2" name="unit">
          <a:extLst xmlns:a="http://schemas.openxmlformats.org/drawingml/2006/main">
            <a:ext uri="{FF2B5EF4-FFF2-40B4-BE49-F238E27FC236}">
              <a16:creationId xmlns:a16="http://schemas.microsoft.com/office/drawing/2014/main" id="{E5FE2456-EFAF-4B84-A468-9BBF66D01F0F}"/>
            </a:ext>
          </a:extLst>
        </cdr:cNvPr>
        <cdr:cNvSpPr/>
      </cdr:nvSpPr>
      <cdr:spPr>
        <a:xfrm xmlns:a="http://schemas.openxmlformats.org/drawingml/2006/main">
          <a:off x="9591393" y="2972342"/>
          <a:ext cx="2299033" cy="672084"/>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defRPr/>
          </a:pPr>
          <a:r>
            <a:rPr lang="en-US" sz="2000" b="1" spc="-40" dirty="0">
              <a:solidFill>
                <a:srgbClr val="5E5E5E"/>
              </a:solidFill>
              <a:latin typeface="Arial"/>
              <a:cs typeface="Arial" panose="020B0604020202020204" pitchFamily="34" charset="0"/>
            </a:rPr>
            <a:t>63,000</a:t>
          </a:r>
          <a:endParaRPr lang="en-US" sz="1600" b="1" spc="-40" dirty="0">
            <a:solidFill>
              <a:srgbClr val="5E5E5E"/>
            </a:solidFill>
            <a:latin typeface="Arial"/>
            <a:cs typeface="Arial" panose="020B0604020202020204" pitchFamily="34" charset="0"/>
          </a:endParaRPr>
        </a:p>
        <a:p xmlns:a="http://schemas.openxmlformats.org/drawingml/2006/main">
          <a:pPr algn="ctr">
            <a:defRPr/>
          </a:pPr>
          <a:r>
            <a:rPr lang="en-US" sz="1600" b="1" spc="-40" dirty="0">
              <a:solidFill>
                <a:srgbClr val="5E5E5E"/>
              </a:solidFill>
              <a:latin typeface="Arial"/>
              <a:cs typeface="Arial" panose="020B0604020202020204" pitchFamily="34" charset="0"/>
            </a:rPr>
            <a:t>unit shortage </a:t>
          </a:r>
          <a:endParaRPr lang="en-US" sz="1600" spc="-40" dirty="0">
            <a:solidFill>
              <a:srgbClr val="5E5E5E"/>
            </a:solidFill>
            <a:latin typeface="Arial"/>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0.04201</cdr:x>
      <cdr:y>0.94986</cdr:y>
    </cdr:from>
    <cdr:to>
      <cdr:x>0.80903</cdr:x>
      <cdr:y>1</cdr:y>
    </cdr:to>
    <cdr:sp macro="" textlink="">
      <cdr:nvSpPr>
        <cdr:cNvPr id="3" name="TextBox 2">
          <a:extLst xmlns:a="http://schemas.openxmlformats.org/drawingml/2006/main">
            <a:ext uri="{FF2B5EF4-FFF2-40B4-BE49-F238E27FC236}">
              <a16:creationId xmlns:a16="http://schemas.microsoft.com/office/drawing/2014/main" id="{B283CD25-ED5F-410B-BF20-6427A1ED89FB}"/>
            </a:ext>
          </a:extLst>
        </cdr:cNvPr>
        <cdr:cNvSpPr txBox="1"/>
      </cdr:nvSpPr>
      <cdr:spPr>
        <a:xfrm xmlns:a="http://schemas.openxmlformats.org/drawingml/2006/main">
          <a:off x="442919" y="4679538"/>
          <a:ext cx="8087145" cy="2470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fld id="{1A31D46E-A4F5-4F36-96DE-0899CC445465}" type="TxLink">
            <a:rPr lang="en-US" sz="1200" i="0" u="none" strike="noStrike">
              <a:solidFill>
                <a:srgbClr val="000000"/>
              </a:solidFill>
              <a:latin typeface="Arial" panose="020B0604020202020204" pitchFamily="34" charset="0"/>
              <a:cs typeface="Arial" panose="020B0604020202020204" pitchFamily="34" charset="0"/>
            </a:rPr>
            <a:pPr/>
            <a:t>San Diego County Real Hourly Wage Index 2007 = 100</a:t>
          </a:fld>
          <a:endParaRPr lang="en-US" sz="1200" dirty="0">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0.84171</cdr:x>
      <cdr:y>0.08641</cdr:y>
    </cdr:from>
    <cdr:to>
      <cdr:x>0.84171</cdr:x>
      <cdr:y>0.81912</cdr:y>
    </cdr:to>
    <cdr:cxnSp macro="">
      <cdr:nvCxnSpPr>
        <cdr:cNvPr id="3" name="Straight Connector 2">
          <a:extLst xmlns:a="http://schemas.openxmlformats.org/drawingml/2006/main">
            <a:ext uri="{FF2B5EF4-FFF2-40B4-BE49-F238E27FC236}">
              <a16:creationId xmlns:a16="http://schemas.microsoft.com/office/drawing/2014/main" id="{F7D4C75C-597C-4893-ADC4-21F41BCE0752}"/>
            </a:ext>
          </a:extLst>
        </cdr:cNvPr>
        <cdr:cNvCxnSpPr/>
      </cdr:nvCxnSpPr>
      <cdr:spPr>
        <a:xfrm xmlns:a="http://schemas.openxmlformats.org/drawingml/2006/main">
          <a:off x="4709095" y="456599"/>
          <a:ext cx="0" cy="3871875"/>
        </a:xfrm>
        <a:prstGeom xmlns:a="http://schemas.openxmlformats.org/drawingml/2006/main" prst="line">
          <a:avLst/>
        </a:prstGeom>
        <a:ln xmlns:a="http://schemas.openxmlformats.org/drawingml/2006/main" w="19050">
          <a:solidFill>
            <a:schemeClr val="tx1">
              <a:lumMod val="50000"/>
              <a:lumOff val="50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0.08949</cdr:x>
      <cdr:y>0.29682</cdr:y>
    </cdr:from>
    <cdr:to>
      <cdr:x>0.96304</cdr:x>
      <cdr:y>0.29682</cdr:y>
    </cdr:to>
    <cdr:cxnSp macro="">
      <cdr:nvCxnSpPr>
        <cdr:cNvPr id="3" name="Straight Connector 2">
          <a:extLst xmlns:a="http://schemas.openxmlformats.org/drawingml/2006/main">
            <a:ext uri="{FF2B5EF4-FFF2-40B4-BE49-F238E27FC236}">
              <a16:creationId xmlns:a16="http://schemas.microsoft.com/office/drawing/2014/main" id="{231711A0-7745-4864-8A13-4BD870EA6F14}"/>
            </a:ext>
          </a:extLst>
        </cdr:cNvPr>
        <cdr:cNvCxnSpPr/>
      </cdr:nvCxnSpPr>
      <cdr:spPr>
        <a:xfrm xmlns:a="http://schemas.openxmlformats.org/drawingml/2006/main">
          <a:off x="925974" y="1566609"/>
          <a:ext cx="9039340" cy="0"/>
        </a:xfrm>
        <a:prstGeom xmlns:a="http://schemas.openxmlformats.org/drawingml/2006/main" prst="line">
          <a:avLst/>
        </a:prstGeom>
        <a:ln xmlns:a="http://schemas.openxmlformats.org/drawingml/2006/main" w="38100">
          <a:solidFill>
            <a:schemeClr val="tx1">
              <a:lumMod val="85000"/>
              <a:lumOff val="15000"/>
            </a:schemeClr>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0.0454</cdr:x>
      <cdr:y>0.13067</cdr:y>
    </cdr:from>
    <cdr:to>
      <cdr:x>0.98641</cdr:x>
      <cdr:y>0.13067</cdr:y>
    </cdr:to>
    <cdr:cxnSp macro="">
      <cdr:nvCxnSpPr>
        <cdr:cNvPr id="3" name="Straight Connector 2">
          <a:extLst xmlns:a="http://schemas.openxmlformats.org/drawingml/2006/main">
            <a:ext uri="{FF2B5EF4-FFF2-40B4-BE49-F238E27FC236}">
              <a16:creationId xmlns:a16="http://schemas.microsoft.com/office/drawing/2014/main" id="{3806816D-5C81-4D17-8E5D-F5BA17C42217}"/>
            </a:ext>
          </a:extLst>
        </cdr:cNvPr>
        <cdr:cNvCxnSpPr/>
      </cdr:nvCxnSpPr>
      <cdr:spPr>
        <a:xfrm xmlns:a="http://schemas.openxmlformats.org/drawingml/2006/main">
          <a:off x="521128" y="689903"/>
          <a:ext cx="10800784" cy="0"/>
        </a:xfrm>
        <a:prstGeom xmlns:a="http://schemas.openxmlformats.org/drawingml/2006/main" prst="line">
          <a:avLst/>
        </a:prstGeom>
        <a:ln xmlns:a="http://schemas.openxmlformats.org/drawingml/2006/main" w="31750"/>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dr:relSizeAnchor xmlns:cdr="http://schemas.openxmlformats.org/drawingml/2006/chartDrawing">
    <cdr:from>
      <cdr:x>0.81332</cdr:x>
      <cdr:y>0.31419</cdr:y>
    </cdr:from>
    <cdr:to>
      <cdr:x>0.95244</cdr:x>
      <cdr:y>0.43924</cdr:y>
    </cdr:to>
    <cdr:sp macro="" textlink="">
      <cdr:nvSpPr>
        <cdr:cNvPr id="4" name="TextBox 5">
          <a:extLst xmlns:a="http://schemas.openxmlformats.org/drawingml/2006/main">
            <a:ext uri="{FF2B5EF4-FFF2-40B4-BE49-F238E27FC236}">
              <a16:creationId xmlns:a16="http://schemas.microsoft.com/office/drawing/2014/main" id="{7116B399-7BD1-4BDF-A278-B1C8370017C9}"/>
            </a:ext>
          </a:extLst>
        </cdr:cNvPr>
        <cdr:cNvSpPr txBox="1"/>
      </cdr:nvSpPr>
      <cdr:spPr>
        <a:xfrm xmlns:a="http://schemas.openxmlformats.org/drawingml/2006/main">
          <a:off x="9335181" y="1658870"/>
          <a:ext cx="1596802" cy="6602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b="1" dirty="0">
              <a:solidFill>
                <a:schemeClr val="accent1"/>
              </a:solidFill>
            </a:rPr>
            <a:t>All Workers</a:t>
          </a:r>
        </a:p>
        <a:p xmlns:a="http://schemas.openxmlformats.org/drawingml/2006/main">
          <a:pPr algn="ctr"/>
          <a:r>
            <a:rPr lang="en-US" b="1" dirty="0">
              <a:solidFill>
                <a:schemeClr val="accent1"/>
              </a:solidFill>
            </a:rPr>
            <a:t>-10.5%</a:t>
          </a:r>
        </a:p>
      </cdr:txBody>
    </cdr:sp>
  </cdr:relSizeAnchor>
  <cdr:relSizeAnchor xmlns:cdr="http://schemas.openxmlformats.org/drawingml/2006/chartDrawing">
    <cdr:from>
      <cdr:x>0.7697</cdr:x>
      <cdr:y>0.01281</cdr:y>
    </cdr:from>
    <cdr:to>
      <cdr:x>1</cdr:x>
      <cdr:y>0.13787</cdr:y>
    </cdr:to>
    <cdr:sp macro="" textlink="">
      <cdr:nvSpPr>
        <cdr:cNvPr id="5" name="TextBox 5">
          <a:extLst xmlns:a="http://schemas.openxmlformats.org/drawingml/2006/main">
            <a:ext uri="{FF2B5EF4-FFF2-40B4-BE49-F238E27FC236}">
              <a16:creationId xmlns:a16="http://schemas.microsoft.com/office/drawing/2014/main" id="{7116B399-7BD1-4BDF-A278-B1C8370017C9}"/>
            </a:ext>
          </a:extLst>
        </cdr:cNvPr>
        <cdr:cNvSpPr txBox="1"/>
      </cdr:nvSpPr>
      <cdr:spPr>
        <a:xfrm xmlns:a="http://schemas.openxmlformats.org/drawingml/2006/main">
          <a:off x="8834525" y="67638"/>
          <a:ext cx="2643356" cy="66028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b="1" dirty="0">
              <a:solidFill>
                <a:schemeClr val="accent3"/>
              </a:solidFill>
            </a:rPr>
            <a:t>Median Income &gt;$37k</a:t>
          </a:r>
        </a:p>
        <a:p xmlns:a="http://schemas.openxmlformats.org/drawingml/2006/main">
          <a:pPr algn="ctr"/>
          <a:r>
            <a:rPr lang="en-US" b="1" dirty="0">
              <a:solidFill>
                <a:schemeClr val="accent3"/>
              </a:solidFill>
            </a:rPr>
            <a:t>-0.1%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4484E6-846B-44D6-AC7C-FC1AD0BB0506}"/>
              </a:ext>
            </a:extLst>
          </p:cNvPr>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503C330-AB79-4D4E-B923-A0E210237DE3}"/>
              </a:ext>
            </a:extLst>
          </p:cNvPr>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FF6AD699-B389-46BF-8389-1D729C5F2A82}" type="datetimeFigureOut">
              <a:rPr lang="en-US" smtClean="0"/>
              <a:t>1/23/2022</a:t>
            </a:fld>
            <a:endParaRPr lang="en-US"/>
          </a:p>
        </p:txBody>
      </p:sp>
      <p:sp>
        <p:nvSpPr>
          <p:cNvPr id="4" name="Footer Placeholder 3">
            <a:extLst>
              <a:ext uri="{FF2B5EF4-FFF2-40B4-BE49-F238E27FC236}">
                <a16:creationId xmlns:a16="http://schemas.microsoft.com/office/drawing/2014/main" id="{778A4D66-0691-4F3E-B7E8-DC614EAD4DAA}"/>
              </a:ext>
            </a:extLst>
          </p:cNvPr>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5EEF81-01C0-4687-BE92-2F561AE35883}"/>
              </a:ext>
            </a:extLst>
          </p:cNvPr>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77F61B01-DF15-416C-9283-04094DF41A49}" type="slidenum">
              <a:rPr lang="en-US" smtClean="0"/>
              <a:t>‹#›</a:t>
            </a:fld>
            <a:endParaRPr lang="en-US"/>
          </a:p>
        </p:txBody>
      </p:sp>
    </p:spTree>
    <p:extLst>
      <p:ext uri="{BB962C8B-B14F-4D97-AF65-F5344CB8AC3E}">
        <p14:creationId xmlns:p14="http://schemas.microsoft.com/office/powerpoint/2010/main" val="2763021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4DEAFCFB-DFC6-4C61-A599-481B471B1C38}" type="datetimeFigureOut">
              <a:rPr lang="en-US" smtClean="0"/>
              <a:t>1/23/2022</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DCA77562-A3F6-46A7-95E3-FD4E47B534C1}" type="slidenum">
              <a:rPr lang="en-US" smtClean="0"/>
              <a:t>‹#›</a:t>
            </a:fld>
            <a:endParaRPr lang="en-US"/>
          </a:p>
        </p:txBody>
      </p:sp>
    </p:spTree>
    <p:extLst>
      <p:ext uri="{BB962C8B-B14F-4D97-AF65-F5344CB8AC3E}">
        <p14:creationId xmlns:p14="http://schemas.microsoft.com/office/powerpoint/2010/main" val="3861454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a:effectLst/>
                <a:latin typeface="Calibri" panose="020F0502020204030204" pitchFamily="34" charset="0"/>
                <a:ea typeface="Times New Roman" panose="02020603050405020304" pitchFamily="18" charset="0"/>
              </a:rPr>
              <a:t>The San Diego region is a place focused on the future. Situated on the southwestern corner of the continental United States, it is a focal point of international trade; the U.S. Navy’s most strategic port and home to the nation’s largest military community; a tourism mecca; and a center for innovation in telecommunications, biotechnology, and other high-tech fields. Its robust economy makes the region a popular place with employers and employees alike. As it approaches mid-century, the San Diego region faces challenges common to many urban areas – congestion, a housing shortage and economic inequities, and environmental impacts associated with climate change. To capitalize on new economic opportunities in coming decades, the region must meet these challenges and overcome them. Investing in the San Diego region has yielded huge returns in the past, and investing in its future will no doubt do the same – opening up new horizons for prosperity in the 21</a:t>
            </a:r>
            <a:r>
              <a:rPr lang="en-US" sz="1800" i="0" baseline="30000">
                <a:effectLst/>
                <a:latin typeface="Calibri" panose="020F0502020204030204" pitchFamily="34" charset="0"/>
                <a:ea typeface="Times New Roman" panose="02020603050405020304" pitchFamily="18" charset="0"/>
              </a:rPr>
              <a:t>st</a:t>
            </a:r>
            <a:r>
              <a:rPr lang="en-US" sz="1800" i="0">
                <a:effectLst/>
                <a:latin typeface="Calibri" panose="020F0502020204030204" pitchFamily="34" charset="0"/>
                <a:ea typeface="Times New Roman" panose="02020603050405020304" pitchFamily="18" charset="0"/>
              </a:rPr>
              <a:t> century. </a:t>
            </a:r>
            <a:endParaRPr lang="en-US" sz="1800" i="0">
              <a:effectLst/>
              <a:latin typeface="Times New Roman" panose="02020603050405020304" pitchFamily="18" charset="0"/>
              <a:ea typeface="Times New Roman" panose="02020603050405020304" pitchFamily="18" charset="0"/>
            </a:endParaRPr>
          </a:p>
          <a:p>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a:effectLst/>
                <a:latin typeface="Calibri" panose="020F0502020204030204" pitchFamily="34" charset="0"/>
                <a:ea typeface="Calibri" panose="020F0502020204030204" pitchFamily="34" charset="0"/>
              </a:rPr>
              <a:t>The San Diego region has a rich heritage rooted in familial, cultural, linguistic, culinary, and educational connections between people on both sides of the border. Over the last century, economic and social progress was advanced as a result of deliberate decisions by real people in distinct moments. These visionaries imagined what our region’s future could become, long after they had passed on. The attributes that make our region a beautiful and dynamic place to live, work, and raise a family are the result of people who embraced our region’s potential. </a:t>
            </a:r>
            <a:endParaRPr lang="en-US" sz="1800" i="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CA77562-A3F6-46A7-95E3-FD4E47B534C1}" type="slidenum">
              <a:rPr lang="en-US" smtClean="0"/>
              <a:t>1</a:t>
            </a:fld>
            <a:endParaRPr lang="en-US"/>
          </a:p>
        </p:txBody>
      </p:sp>
    </p:spTree>
    <p:extLst>
      <p:ext uri="{BB962C8B-B14F-4D97-AF65-F5344CB8AC3E}">
        <p14:creationId xmlns:p14="http://schemas.microsoft.com/office/powerpoint/2010/main" val="3444671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a:solidFill>
                  <a:schemeClr val="tx1">
                    <a:lumMod val="65000"/>
                    <a:lumOff val="35000"/>
                  </a:schemeClr>
                </a:solidFill>
                <a:cs typeface="Calibri"/>
              </a:rPr>
              <a:t>Avg price is $825K</a:t>
            </a:r>
          </a:p>
          <a:p>
            <a:pPr marL="285750" indent="-285750">
              <a:buFont typeface="Arial" panose="020B0604020202020204" pitchFamily="34" charset="0"/>
              <a:buChar char="•"/>
            </a:pPr>
            <a:r>
              <a:rPr lang="en-US" sz="1600">
                <a:solidFill>
                  <a:srgbClr val="595959"/>
                </a:solidFill>
                <a:cs typeface="Calibri"/>
              </a:rPr>
              <a:t>Interest rate is ~ 3.1% (rate hikes could cool market)</a:t>
            </a:r>
          </a:p>
          <a:p>
            <a:pPr marL="285750" indent="-285750">
              <a:buFont typeface="Arial" panose="020B0604020202020204" pitchFamily="34" charset="0"/>
              <a:buChar char="•"/>
            </a:pPr>
            <a:r>
              <a:rPr lang="en-US" sz="1600">
                <a:solidFill>
                  <a:srgbClr val="595959"/>
                </a:solidFill>
                <a:cs typeface="Calibri"/>
              </a:rPr>
              <a:t>Rents also up 11% in 2021 to $2,000 avg</a:t>
            </a:r>
          </a:p>
          <a:p>
            <a:pPr marL="285750" indent="-285750">
              <a:buFont typeface="Arial" panose="020B0604020202020204" pitchFamily="34" charset="0"/>
              <a:buChar char="•"/>
            </a:pPr>
            <a:r>
              <a:rPr lang="en-US" sz="1600">
                <a:solidFill>
                  <a:srgbClr val="595959"/>
                </a:solidFill>
                <a:cs typeface="Calibri"/>
              </a:rPr>
              <a:t>Inventory at just over one month (4-6 months indicates balance)</a:t>
            </a:r>
          </a:p>
          <a:p>
            <a:pPr marL="285750" indent="-285750">
              <a:buFont typeface="Arial" panose="020B0604020202020204" pitchFamily="34" charset="0"/>
              <a:buChar char="•"/>
            </a:pPr>
            <a:r>
              <a:rPr lang="en-US" sz="1600">
                <a:solidFill>
                  <a:srgbClr val="595959"/>
                </a:solidFill>
                <a:cs typeface="Calibri"/>
              </a:rPr>
              <a:t>Data is Case-Schiller in Covid Data tab</a:t>
            </a:r>
          </a:p>
          <a:p>
            <a:pPr marL="285750" indent="-285750">
              <a:buFont typeface="Arial" panose="020B0604020202020204" pitchFamily="34" charset="0"/>
              <a:buChar char="•"/>
            </a:pPr>
            <a:endParaRPr lang="en-US" sz="1600">
              <a:solidFill>
                <a:srgbClr val="595959"/>
              </a:solidFill>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F3AAD-7D95-F248-87F2-62C0C1194EE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345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Housing is getting more and more expensive in San Diego</a:t>
            </a:r>
          </a:p>
          <a:p>
            <a:r>
              <a:rPr lang="en-US"/>
              <a:t>Source: https://sandag.sharepoint.com/:x:/s/Economicanalysistemp/Efw-4YSiOIhEt4coPnFzZOYBBit6EvNnQa5fa9eqsu7b4g?e=H9BJG4</a:t>
            </a:r>
          </a:p>
        </p:txBody>
      </p:sp>
      <p:sp>
        <p:nvSpPr>
          <p:cNvPr id="4" name="Slide Number Placeholder 3"/>
          <p:cNvSpPr>
            <a:spLocks noGrp="1"/>
          </p:cNvSpPr>
          <p:nvPr>
            <p:ph type="sldNum" sz="quarter" idx="5"/>
          </p:nvPr>
        </p:nvSpPr>
        <p:spPr/>
        <p:txBody>
          <a:bodyPr/>
          <a:lstStyle/>
          <a:p>
            <a:fld id="{DCA77562-A3F6-46A7-95E3-FD4E47B534C1}" type="slidenum">
              <a:rPr lang="en-US" smtClean="0"/>
              <a:t>15</a:t>
            </a:fld>
            <a:endParaRPr lang="en-US"/>
          </a:p>
        </p:txBody>
      </p:sp>
    </p:spTree>
    <p:extLst>
      <p:ext uri="{BB962C8B-B14F-4D97-AF65-F5344CB8AC3E}">
        <p14:creationId xmlns:p14="http://schemas.microsoft.com/office/powerpoint/2010/main" val="3996922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effectLst/>
                <a:latin typeface="Segoe UI" panose="020B0502040204020203" pitchFamily="34" charset="0"/>
              </a:rPr>
              <a:t>we don't build enough &amp; price keeps increasing</a:t>
            </a:r>
          </a:p>
          <a:p>
            <a:pPr marL="0" indent="0">
              <a:buFont typeface="Arial" panose="020B0604020202020204" pitchFamily="34" charset="0"/>
              <a:buNone/>
            </a:pPr>
            <a:endParaRPr lang="en-US"/>
          </a:p>
          <a:p>
            <a:pPr marL="0" indent="0">
              <a:buFont typeface="Arial" panose="020B0604020202020204" pitchFamily="34" charset="0"/>
              <a:buNone/>
            </a:pPr>
            <a:r>
              <a:rPr lang="en-US"/>
              <a:t>There are housing unit shortages in the SD Region and the permits issued per year is well below the needed 12k per year</a:t>
            </a:r>
          </a:p>
          <a:p>
            <a:pPr marL="0" indent="0">
              <a:buFont typeface="Arial" panose="020B0604020202020204" pitchFamily="34" charset="0"/>
              <a:buNone/>
            </a:pPr>
            <a:r>
              <a:rPr lang="en-US"/>
              <a:t>Source: https://sandag.sharepoint.com/:x:/s/Economicanalysistemp/EaAIFxhMZWJAgqqsraWnTaoBXBgfJipdgQHMjDiNzitO6Q?e=gr48oR</a:t>
            </a:r>
          </a:p>
        </p:txBody>
      </p:sp>
    </p:spTree>
    <p:extLst>
      <p:ext uri="{BB962C8B-B14F-4D97-AF65-F5344CB8AC3E}">
        <p14:creationId xmlns:p14="http://schemas.microsoft.com/office/powerpoint/2010/main" val="786694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Housing affordability is dropping in the SD region</a:t>
            </a:r>
          </a:p>
          <a:p>
            <a:r>
              <a:rPr lang="en-US"/>
              <a:t>Source: https://sandag.sharepoint.com/:x:/s/Economicanalysistemp/EXc-rLeY_25OtAh2SMWV47kBKDqw48pezM8LnYS16nKDNw?e=bvINwk</a:t>
            </a:r>
          </a:p>
          <a:p>
            <a:endParaRPr lang="en-US"/>
          </a:p>
          <a:p>
            <a:r>
              <a:rPr lang="en-US"/>
              <a:t>Assumes mortgage at 3.10 113,000 = county mean labor income</a:t>
            </a:r>
          </a:p>
          <a:p>
            <a:r>
              <a:rPr lang="en-US"/>
              <a:t>Stephanie has redone the right side using HH median and mean income</a:t>
            </a:r>
          </a:p>
        </p:txBody>
      </p:sp>
      <p:sp>
        <p:nvSpPr>
          <p:cNvPr id="4" name="Slide Number Placeholder 3"/>
          <p:cNvSpPr>
            <a:spLocks noGrp="1"/>
          </p:cNvSpPr>
          <p:nvPr>
            <p:ph type="sldNum" sz="quarter" idx="5"/>
          </p:nvPr>
        </p:nvSpPr>
        <p:spPr/>
        <p:txBody>
          <a:bodyPr/>
          <a:lstStyle/>
          <a:p>
            <a:fld id="{452BE191-80A9-CD43-A29F-A3206372F986}" type="slidenum">
              <a:rPr lang="en-US" smtClean="0"/>
              <a:t>17</a:t>
            </a:fld>
            <a:endParaRPr lang="en-US"/>
          </a:p>
        </p:txBody>
      </p:sp>
    </p:spTree>
    <p:extLst>
      <p:ext uri="{BB962C8B-B14F-4D97-AF65-F5344CB8AC3E}">
        <p14:creationId xmlns:p14="http://schemas.microsoft.com/office/powerpoint/2010/main" val="2921019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in the economic composition of the SD region. SD region is quite well balanced which helped survive the covid impact on the economy</a:t>
            </a:r>
          </a:p>
          <a:p>
            <a:r>
              <a:rPr lang="en-US"/>
              <a:t>Link : https://</a:t>
            </a:r>
            <a:r>
              <a:rPr lang="en-US" err="1"/>
              <a:t>sandag-my.sharepoint.com</a:t>
            </a:r>
            <a:r>
              <a:rPr lang="en-US"/>
              <a:t>/:x:/g/personal/</a:t>
            </a:r>
            <a:r>
              <a:rPr lang="en-US" err="1"/>
              <a:t>dbe_sandag_org</a:t>
            </a:r>
            <a:r>
              <a:rPr lang="en-US"/>
              <a:t>/EcIq4jX0EUZClYAuJF6VS60BH9pY0xXzp_MDXKOjpGBglg?e=o669hx</a:t>
            </a:r>
          </a:p>
          <a:p>
            <a:endParaRPr lang="en-US"/>
          </a:p>
          <a:p>
            <a:endParaRPr lang="en-US"/>
          </a:p>
        </p:txBody>
      </p:sp>
      <p:sp>
        <p:nvSpPr>
          <p:cNvPr id="4" name="Slide Number Placeholder 3"/>
          <p:cNvSpPr>
            <a:spLocks noGrp="1"/>
          </p:cNvSpPr>
          <p:nvPr>
            <p:ph type="sldNum" sz="quarter" idx="5"/>
          </p:nvPr>
        </p:nvSpPr>
        <p:spPr/>
        <p:txBody>
          <a:bodyPr/>
          <a:lstStyle/>
          <a:p>
            <a:fld id="{DCA77562-A3F6-46A7-95E3-FD4E47B534C1}" type="slidenum">
              <a:rPr lang="en-US" smtClean="0"/>
              <a:t>19</a:t>
            </a:fld>
            <a:endParaRPr lang="en-US"/>
          </a:p>
        </p:txBody>
      </p:sp>
    </p:spTree>
    <p:extLst>
      <p:ext uri="{BB962C8B-B14F-4D97-AF65-F5344CB8AC3E}">
        <p14:creationId xmlns:p14="http://schemas.microsoft.com/office/powerpoint/2010/main" val="1295433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We see that the driving sector was the hardest hit by the pandemic. While the impacts of the pandemic are still being felt, we already appear to notice a faster rate of recovery following the pandemic driven recession than we did following the great recession. Most notable is the recovery seen by Traditional sectors which have nearly returned to pre-pandemic employment levels. Following the recession it took the same sector nearly 9 years to return to pre-recession levels.</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DCA77562-A3F6-46A7-95E3-FD4E47B534C1}" type="slidenum">
              <a:rPr lang="en-US" smtClean="0"/>
              <a:t>20</a:t>
            </a:fld>
            <a:endParaRPr lang="en-US"/>
          </a:p>
        </p:txBody>
      </p:sp>
    </p:spTree>
    <p:extLst>
      <p:ext uri="{BB962C8B-B14F-4D97-AF65-F5344CB8AC3E}">
        <p14:creationId xmlns:p14="http://schemas.microsoft.com/office/powerpoint/2010/main" val="3737329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Source: </a:t>
            </a:r>
            <a:r>
              <a:rPr lang="en-US"/>
              <a:t>https://</a:t>
            </a:r>
            <a:r>
              <a:rPr lang="en-US" err="1"/>
              <a:t>sandag.sharepoint.com</a:t>
            </a:r>
            <a:r>
              <a:rPr lang="en-US"/>
              <a:t>/:x:/s/</a:t>
            </a:r>
            <a:r>
              <a:rPr lang="en-US" err="1"/>
              <a:t>Economicanalysistemp</a:t>
            </a:r>
            <a:r>
              <a:rPr lang="en-US"/>
              <a:t>/EV59dm0TZpJIg8dLx8nqsEQBxUe59WKC-FkNXGlNmj6Wng?e=</a:t>
            </a:r>
            <a:r>
              <a:rPr lang="en-US" err="1"/>
              <a:t>NxhULf</a:t>
            </a:r>
            <a:endParaRPr lang="en-US"/>
          </a:p>
        </p:txBody>
      </p:sp>
      <p:sp>
        <p:nvSpPr>
          <p:cNvPr id="4" name="Slide Number Placeholder 3"/>
          <p:cNvSpPr>
            <a:spLocks noGrp="1"/>
          </p:cNvSpPr>
          <p:nvPr>
            <p:ph type="sldNum" sz="quarter" idx="5"/>
          </p:nvPr>
        </p:nvSpPr>
        <p:spPr/>
        <p:txBody>
          <a:bodyPr/>
          <a:lstStyle/>
          <a:p>
            <a:fld id="{452BE191-80A9-CD43-A29F-A3206372F986}" type="slidenum">
              <a:rPr lang="en-US" smtClean="0"/>
              <a:t>27</a:t>
            </a:fld>
            <a:endParaRPr lang="en-US"/>
          </a:p>
        </p:txBody>
      </p:sp>
    </p:spTree>
    <p:extLst>
      <p:ext uri="{BB962C8B-B14F-4D97-AF65-F5344CB8AC3E}">
        <p14:creationId xmlns:p14="http://schemas.microsoft.com/office/powerpoint/2010/main" val="3509245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A77562-A3F6-46A7-95E3-FD4E47B534C1}" type="slidenum">
              <a:rPr lang="en-US" smtClean="0"/>
              <a:t>28</a:t>
            </a:fld>
            <a:endParaRPr lang="en-US"/>
          </a:p>
        </p:txBody>
      </p:sp>
    </p:spTree>
    <p:extLst>
      <p:ext uri="{BB962C8B-B14F-4D97-AF65-F5344CB8AC3E}">
        <p14:creationId xmlns:p14="http://schemas.microsoft.com/office/powerpoint/2010/main" val="1109505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solidFill>
                  <a:srgbClr val="000000"/>
                </a:solidFill>
                <a:latin typeface="Calibri" panose="020F0502020204030204" pitchFamily="34" charset="0"/>
              </a:rPr>
              <a:t>Note: This graph represents national spending levels</a:t>
            </a:r>
          </a:p>
          <a:p>
            <a:endParaRPr lang="en-US" sz="1000">
              <a:solidFill>
                <a:srgbClr val="000000"/>
              </a:solidFill>
              <a:latin typeface="Calibri" panose="020F0502020204030204" pitchFamily="34" charset="0"/>
            </a:endParaRPr>
          </a:p>
          <a:p>
            <a:r>
              <a:rPr lang="en-US" sz="1000">
                <a:solidFill>
                  <a:srgbClr val="000000"/>
                </a:solidFill>
                <a:latin typeface="Calibri" panose="020F0502020204030204" pitchFamily="34" charset="0"/>
              </a:rPr>
              <a:t>Durable goods things like cars, furniture, household appliances</a:t>
            </a:r>
          </a:p>
          <a:p>
            <a:r>
              <a:rPr lang="en-US" sz="1000">
                <a:solidFill>
                  <a:srgbClr val="000000"/>
                </a:solidFill>
                <a:latin typeface="Calibri" panose="020F0502020204030204" pitchFamily="34" charset="0"/>
              </a:rPr>
              <a:t>Nondurable goods things like clothing, fuel, food, household supplies</a:t>
            </a:r>
          </a:p>
          <a:p>
            <a:r>
              <a:rPr lang="en-US" sz="1000">
                <a:solidFill>
                  <a:srgbClr val="000000"/>
                </a:solidFill>
                <a:latin typeface="Calibri" panose="020F0502020204030204" pitchFamily="34" charset="0"/>
              </a:rPr>
              <a:t>Transportation services things like Car Repairs, Parking, Public Transportation, Air Transportation</a:t>
            </a:r>
          </a:p>
          <a:p>
            <a:r>
              <a:rPr lang="en-US" sz="1000">
                <a:solidFill>
                  <a:srgbClr val="000000"/>
                </a:solidFill>
                <a:latin typeface="Calibri" panose="020F0502020204030204" pitchFamily="34" charset="0"/>
              </a:rPr>
              <a:t>Recreation services things like Sports centers, Membership clubs, Parks, Theaters</a:t>
            </a:r>
          </a:p>
          <a:p>
            <a:endParaRPr lang="en-US" sz="100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Calibri" panose="020F0502020204030204" pitchFamily="34" charset="0"/>
              </a:rPr>
              <a:t>Typically, consumer spending on recreational activities moves closely in line with per capita disposable income and consumer spending; however, we are not currently seeing that relationship. This is likely due to the nature of the COVID-19 pandemic and how it is shaping consumers decision to spend their leisure time. </a:t>
            </a:r>
          </a:p>
          <a:p>
            <a:endParaRPr lang="en-US" sz="1000">
              <a:solidFill>
                <a:srgbClr val="000000"/>
              </a:solidFill>
              <a:latin typeface="Calibri" panose="020F0502020204030204" pitchFamily="34" charset="0"/>
            </a:endParaRPr>
          </a:p>
          <a:p>
            <a:r>
              <a:rPr lang="en-US" sz="1000">
                <a:solidFill>
                  <a:srgbClr val="000000"/>
                </a:solidFill>
                <a:latin typeface="Calibri" panose="020F0502020204030204" pitchFamily="34" charset="0"/>
              </a:rPr>
              <a:t>Recreation services include spending on membership clubs, parks, theaters, sports centers, gambling and other related services. </a:t>
            </a:r>
          </a:p>
          <a:p>
            <a:endParaRPr lang="en-US" sz="1000">
              <a:solidFill>
                <a:srgbClr val="000000"/>
              </a:solidFill>
              <a:latin typeface="Calibri" panose="020F0502020204030204" pitchFamily="34" charset="0"/>
            </a:endParaRPr>
          </a:p>
          <a:p>
            <a:r>
              <a:rPr lang="en-US" sz="1000">
                <a:solidFill>
                  <a:srgbClr val="000000"/>
                </a:solidFill>
                <a:latin typeface="Calibri" panose="020F0502020204030204" pitchFamily="34" charset="0"/>
              </a:rPr>
              <a:t>Source: https://</a:t>
            </a:r>
            <a:r>
              <a:rPr lang="en-US" sz="1000" err="1">
                <a:solidFill>
                  <a:srgbClr val="000000"/>
                </a:solidFill>
                <a:latin typeface="Calibri" panose="020F0502020204030204" pitchFamily="34" charset="0"/>
              </a:rPr>
              <a:t>sandag.sharepoint.com</a:t>
            </a:r>
            <a:r>
              <a:rPr lang="en-US" sz="1000">
                <a:solidFill>
                  <a:srgbClr val="000000"/>
                </a:solidFill>
                <a:latin typeface="Calibri" panose="020F0502020204030204" pitchFamily="34" charset="0"/>
              </a:rPr>
              <a:t>/:x:/s/</a:t>
            </a:r>
            <a:r>
              <a:rPr lang="en-US" sz="1000" err="1">
                <a:solidFill>
                  <a:srgbClr val="000000"/>
                </a:solidFill>
                <a:latin typeface="Calibri" panose="020F0502020204030204" pitchFamily="34" charset="0"/>
              </a:rPr>
              <a:t>infobitsfromRPM</a:t>
            </a:r>
            <a:r>
              <a:rPr lang="en-US" sz="1000">
                <a:solidFill>
                  <a:srgbClr val="000000"/>
                </a:solidFill>
                <a:latin typeface="Calibri" panose="020F0502020204030204" pitchFamily="34" charset="0"/>
              </a:rPr>
              <a:t>/EZ5Sr4KONOROouznI4tyhQ4B_H_rA1JoX-WJi8g6SV4NTA?e=ncxei6</a:t>
            </a:r>
          </a:p>
          <a:p>
            <a:r>
              <a:rPr lang="en-US" sz="1000">
                <a:solidFill>
                  <a:srgbClr val="000000"/>
                </a:solidFill>
                <a:latin typeface="Calibri" panose="020F0502020204030204" pitchFamily="34" charset="0"/>
              </a:rPr>
              <a:t>Durable goods</a:t>
            </a:r>
            <a:r>
              <a:rPr lang="en-US" sz="1000"/>
              <a:t> =</a:t>
            </a:r>
          </a:p>
          <a:p>
            <a:r>
              <a:rPr lang="en-US" sz="1000"/>
              <a:t> New motor vehicles</a:t>
            </a:r>
          </a:p>
          <a:p>
            <a:r>
              <a:rPr lang="en-US" sz="1000"/>
              <a:t>    Net purchases of used motor vehicles</a:t>
            </a:r>
          </a:p>
          <a:p>
            <a:r>
              <a:rPr lang="en-US" sz="1000"/>
              <a:t>    Motor vehicle parts and accessories</a:t>
            </a:r>
          </a:p>
          <a:p>
            <a:r>
              <a:rPr lang="en-US" sz="1000"/>
              <a:t>    </a:t>
            </a:r>
            <a:r>
              <a:rPr lang="en-US" sz="1000" b="1"/>
              <a:t>Furniture and furnishings</a:t>
            </a:r>
          </a:p>
          <a:p>
            <a:r>
              <a:rPr lang="en-US" sz="1000" b="1"/>
              <a:t>    Household appliances</a:t>
            </a:r>
          </a:p>
          <a:p>
            <a:r>
              <a:rPr lang="en-US" sz="1000" b="1"/>
              <a:t>    Glassware, tableware, and household utensils</a:t>
            </a:r>
          </a:p>
          <a:p>
            <a:r>
              <a:rPr lang="en-US" sz="1000" b="1"/>
              <a:t>    Tools and equipment for house and garden</a:t>
            </a:r>
          </a:p>
          <a:p>
            <a:r>
              <a:rPr lang="en-US" sz="1000"/>
              <a:t>    Video, audio, photographic, and information processing equipment and media</a:t>
            </a:r>
          </a:p>
          <a:p>
            <a:r>
              <a:rPr lang="en-US" sz="1000" b="1"/>
              <a:t>    Sporting equipment</a:t>
            </a:r>
            <a:r>
              <a:rPr lang="en-US" sz="1000"/>
              <a:t>, supplies, guns, and ammunition</a:t>
            </a:r>
          </a:p>
          <a:p>
            <a:r>
              <a:rPr lang="en-US" sz="1000"/>
              <a:t>    Sports and recreational vehicles</a:t>
            </a:r>
          </a:p>
          <a:p>
            <a:r>
              <a:rPr lang="en-US" sz="1000"/>
              <a:t>    </a:t>
            </a:r>
            <a:r>
              <a:rPr lang="en-US" sz="1000" b="1"/>
              <a:t>Musical instruments</a:t>
            </a:r>
          </a:p>
          <a:p>
            <a:r>
              <a:rPr lang="en-US" sz="1000"/>
              <a:t>    Jewelry and watches</a:t>
            </a:r>
          </a:p>
          <a:p>
            <a:r>
              <a:rPr lang="en-US" sz="1000"/>
              <a:t>    Therapeutic appliances and equipment</a:t>
            </a:r>
          </a:p>
          <a:p>
            <a:r>
              <a:rPr lang="en-US" sz="1000"/>
              <a:t>    Books, educational and recreational</a:t>
            </a:r>
          </a:p>
          <a:p>
            <a:r>
              <a:rPr lang="en-US" sz="1000"/>
              <a:t>    Luggage and similar personal items</a:t>
            </a:r>
          </a:p>
          <a:p>
            <a:r>
              <a:rPr lang="en-US" sz="1000"/>
              <a:t>    Telephone and facsimile equipment</a:t>
            </a:r>
          </a:p>
          <a:p>
            <a:endParaRPr lang="en-US" sz="1000"/>
          </a:p>
          <a:p>
            <a:endParaRPr lang="en-US" sz="1000"/>
          </a:p>
          <a:p>
            <a:r>
              <a:rPr lang="en-US" sz="1000">
                <a:solidFill>
                  <a:srgbClr val="000000"/>
                </a:solidFill>
                <a:latin typeface="Calibri" panose="020F0502020204030204" pitchFamily="34" charset="0"/>
              </a:rPr>
              <a:t>Nondurable goods:</a:t>
            </a:r>
          </a:p>
          <a:p>
            <a:r>
              <a:rPr lang="en-US" sz="1000"/>
              <a:t> Food and nonalcoholic beverages purchased for off-premises consumption</a:t>
            </a:r>
          </a:p>
          <a:p>
            <a:r>
              <a:rPr lang="en-US" sz="1000"/>
              <a:t>    Alcoholic beverages purchased for off-premises consumption</a:t>
            </a:r>
          </a:p>
          <a:p>
            <a:r>
              <a:rPr lang="en-US" sz="1000"/>
              <a:t>    Food produced and consumed on farms</a:t>
            </a:r>
          </a:p>
          <a:p>
            <a:r>
              <a:rPr lang="en-US" sz="1000"/>
              <a:t>    </a:t>
            </a:r>
            <a:r>
              <a:rPr lang="en-US" sz="1000" b="1"/>
              <a:t>Men's and boys' clothing</a:t>
            </a:r>
          </a:p>
          <a:p>
            <a:r>
              <a:rPr lang="en-US" sz="1000" b="1"/>
              <a:t>    Women's and girls' clothing</a:t>
            </a:r>
          </a:p>
          <a:p>
            <a:r>
              <a:rPr lang="en-US" sz="1000"/>
              <a:t>    Children's and infants' clothing</a:t>
            </a:r>
          </a:p>
          <a:p>
            <a:r>
              <a:rPr lang="en-US" sz="1000"/>
              <a:t>    Other clothing materials and footwear</a:t>
            </a:r>
          </a:p>
          <a:p>
            <a:r>
              <a:rPr lang="en-US" sz="1000"/>
              <a:t>    Motor vehicle fuels, lubricants, and fluids</a:t>
            </a:r>
          </a:p>
          <a:p>
            <a:r>
              <a:rPr lang="en-US" sz="1000" b="1"/>
              <a:t>    Fuel oil and other fuels</a:t>
            </a:r>
          </a:p>
          <a:p>
            <a:r>
              <a:rPr lang="en-US" sz="1000"/>
              <a:t>    Pharmaceutical and other medical products</a:t>
            </a:r>
          </a:p>
          <a:p>
            <a:r>
              <a:rPr lang="en-US" sz="1000"/>
              <a:t>    Recreational items</a:t>
            </a:r>
          </a:p>
          <a:p>
            <a:r>
              <a:rPr lang="en-US" sz="1000"/>
              <a:t>    </a:t>
            </a:r>
            <a:r>
              <a:rPr lang="en-US" sz="1000" b="1"/>
              <a:t>Household supplies</a:t>
            </a:r>
          </a:p>
          <a:p>
            <a:r>
              <a:rPr lang="en-US" sz="1000"/>
              <a:t>    Personal care products</a:t>
            </a:r>
          </a:p>
          <a:p>
            <a:r>
              <a:rPr lang="en-US" sz="1000"/>
              <a:t>    Tobacco</a:t>
            </a:r>
          </a:p>
          <a:p>
            <a:r>
              <a:rPr lang="en-US" sz="1000"/>
              <a:t>    Magazines, newspapers, and stationery</a:t>
            </a:r>
          </a:p>
          <a:p>
            <a:endParaRPr lang="en-US" sz="1000"/>
          </a:p>
          <a:p>
            <a:r>
              <a:rPr lang="en-US" sz="1000"/>
              <a:t>Housing and utilities: typically increase by 3-5% a year. This year was in line with previous years. </a:t>
            </a:r>
          </a:p>
          <a:p>
            <a:r>
              <a:rPr lang="en-US" sz="1000"/>
              <a:t>Finance and insurance” spending increase less than in previous years</a:t>
            </a:r>
          </a:p>
          <a:p>
            <a:endParaRPr lang="en-US" sz="1000"/>
          </a:p>
          <a:p>
            <a:r>
              <a:rPr lang="en-US" sz="1000"/>
              <a:t>Transportation services include:</a:t>
            </a:r>
          </a:p>
          <a:p>
            <a:r>
              <a:rPr lang="en-US" sz="1000">
                <a:latin typeface="Arial" panose="020B0604020202020204" pitchFamily="34" charset="0"/>
              </a:rPr>
              <a:t>Motor vehicle services</a:t>
            </a:r>
            <a:r>
              <a:rPr lang="en-US" sz="1000"/>
              <a:t> </a:t>
            </a:r>
            <a:r>
              <a:rPr lang="en-US" sz="1000">
                <a:latin typeface="Arial" panose="020B0604020202020204" pitchFamily="34" charset="0"/>
              </a:rPr>
              <a:t>                </a:t>
            </a:r>
          </a:p>
          <a:p>
            <a:r>
              <a:rPr lang="en-US" sz="1000" b="1">
                <a:latin typeface="Arial" panose="020B0604020202020204" pitchFamily="34" charset="0"/>
              </a:rPr>
              <a:t>Motor vehicle maintenance and repair </a:t>
            </a:r>
            <a:r>
              <a:rPr lang="en-US" sz="1000" b="1"/>
              <a:t> </a:t>
            </a:r>
            <a:r>
              <a:rPr lang="en-US" sz="1000" b="1">
                <a:latin typeface="Arial" panose="020B0604020202020204" pitchFamily="34" charset="0"/>
              </a:rPr>
              <a:t>                </a:t>
            </a:r>
          </a:p>
          <a:p>
            <a:r>
              <a:rPr lang="en-US" sz="1000">
                <a:latin typeface="Arial" panose="020B0604020202020204" pitchFamily="34" charset="0"/>
              </a:rPr>
              <a:t>Other motor vehicle services                   </a:t>
            </a:r>
          </a:p>
          <a:p>
            <a:r>
              <a:rPr lang="en-US" sz="1000">
                <a:latin typeface="Arial" panose="020B0604020202020204" pitchFamily="34" charset="0"/>
              </a:rPr>
              <a:t>Motor vehicle leasing</a:t>
            </a:r>
            <a:r>
              <a:rPr lang="en-US" sz="1000"/>
              <a:t> </a:t>
            </a:r>
            <a:r>
              <a:rPr lang="en-US" sz="1000">
                <a:latin typeface="Arial" panose="020B0604020202020204" pitchFamily="34" charset="0"/>
              </a:rPr>
              <a:t>                       </a:t>
            </a:r>
          </a:p>
          <a:p>
            <a:r>
              <a:rPr lang="en-US" sz="1000">
                <a:latin typeface="Arial" panose="020B0604020202020204" pitchFamily="34" charset="0"/>
              </a:rPr>
              <a:t>Auto leasing</a:t>
            </a:r>
            <a:r>
              <a:rPr lang="en-US" sz="1000"/>
              <a:t> </a:t>
            </a:r>
            <a:r>
              <a:rPr lang="en-US" sz="1000">
                <a:latin typeface="Arial" panose="020B0604020202020204" pitchFamily="34" charset="0"/>
              </a:rPr>
              <a:t>                        </a:t>
            </a:r>
          </a:p>
          <a:p>
            <a:r>
              <a:rPr lang="en-US" sz="1000">
                <a:latin typeface="Arial" panose="020B0604020202020204" pitchFamily="34" charset="0"/>
              </a:rPr>
              <a:t>Truck leasing</a:t>
            </a:r>
            <a:r>
              <a:rPr lang="en-US" sz="1000"/>
              <a:t> </a:t>
            </a:r>
            <a:r>
              <a:rPr lang="en-US" sz="1000">
                <a:latin typeface="Arial" panose="020B0604020202020204" pitchFamily="34" charset="0"/>
              </a:rPr>
              <a:t>                    </a:t>
            </a:r>
          </a:p>
          <a:p>
            <a:r>
              <a:rPr lang="en-US" sz="1000">
                <a:latin typeface="Arial" panose="020B0604020202020204" pitchFamily="34" charset="0"/>
              </a:rPr>
              <a:t>Motor vehicle rental</a:t>
            </a:r>
            <a:r>
              <a:rPr lang="en-US" sz="1000"/>
              <a:t> </a:t>
            </a:r>
            <a:r>
              <a:rPr lang="en-US" sz="1000">
                <a:latin typeface="Arial" panose="020B0604020202020204" pitchFamily="34" charset="0"/>
              </a:rPr>
              <a:t>                    </a:t>
            </a:r>
          </a:p>
          <a:p>
            <a:r>
              <a:rPr lang="en-US" sz="1000" b="1">
                <a:latin typeface="Arial" panose="020B0604020202020204" pitchFamily="34" charset="0"/>
              </a:rPr>
              <a:t>Parking fees and tolls</a:t>
            </a:r>
            <a:r>
              <a:rPr lang="en-US" sz="1000" b="1"/>
              <a:t> </a:t>
            </a:r>
            <a:r>
              <a:rPr lang="en-US" sz="1000" b="1">
                <a:latin typeface="Arial" panose="020B0604020202020204" pitchFamily="34" charset="0"/>
              </a:rPr>
              <a:t>            </a:t>
            </a:r>
          </a:p>
          <a:p>
            <a:r>
              <a:rPr lang="en-US" sz="1000" b="1">
                <a:latin typeface="Arial" panose="020B0604020202020204" pitchFamily="34" charset="0"/>
              </a:rPr>
              <a:t>Public transportation</a:t>
            </a:r>
            <a:r>
              <a:rPr lang="en-US" sz="1000" b="1"/>
              <a:t> </a:t>
            </a:r>
            <a:r>
              <a:rPr lang="en-US" sz="1000" b="1">
                <a:latin typeface="Arial" panose="020B0604020202020204" pitchFamily="34" charset="0"/>
              </a:rPr>
              <a:t>                </a:t>
            </a:r>
          </a:p>
          <a:p>
            <a:r>
              <a:rPr lang="en-US" sz="1000">
                <a:latin typeface="Arial" panose="020B0604020202020204" pitchFamily="34" charset="0"/>
              </a:rPr>
              <a:t>Ground transportation                    </a:t>
            </a:r>
          </a:p>
          <a:p>
            <a:r>
              <a:rPr lang="en-US" sz="1000">
                <a:latin typeface="Arial" panose="020B0604020202020204" pitchFamily="34" charset="0"/>
              </a:rPr>
              <a:t> </a:t>
            </a:r>
            <a:r>
              <a:rPr lang="en-US" sz="1000" b="1">
                <a:latin typeface="Arial" panose="020B0604020202020204" pitchFamily="34" charset="0"/>
              </a:rPr>
              <a:t>Railway</a:t>
            </a:r>
            <a:r>
              <a:rPr lang="en-US" sz="1000">
                <a:latin typeface="Arial" panose="020B0604020202020204" pitchFamily="34" charset="0"/>
              </a:rPr>
              <a:t> transportation</a:t>
            </a:r>
            <a:r>
              <a:rPr lang="en-US" sz="1000"/>
              <a:t> </a:t>
            </a:r>
            <a:r>
              <a:rPr lang="en-US" sz="1000">
                <a:latin typeface="Arial" panose="020B0604020202020204" pitchFamily="34" charset="0"/>
              </a:rPr>
              <a:t>                   </a:t>
            </a:r>
          </a:p>
          <a:p>
            <a:r>
              <a:rPr lang="en-US" sz="1000">
                <a:latin typeface="Arial" panose="020B0604020202020204" pitchFamily="34" charset="0"/>
              </a:rPr>
              <a:t> Road transportation</a:t>
            </a:r>
            <a:r>
              <a:rPr lang="en-US" sz="1000"/>
              <a:t> </a:t>
            </a:r>
            <a:r>
              <a:rPr lang="en-US" sz="1000">
                <a:latin typeface="Arial" panose="020B0604020202020204" pitchFamily="34" charset="0"/>
              </a:rPr>
              <a:t>                       </a:t>
            </a:r>
          </a:p>
          <a:p>
            <a:r>
              <a:rPr lang="en-US" sz="1000">
                <a:latin typeface="Arial" panose="020B0604020202020204" pitchFamily="34" charset="0"/>
              </a:rPr>
              <a:t> Intercity buses</a:t>
            </a:r>
            <a:r>
              <a:rPr lang="en-US" sz="1000"/>
              <a:t> </a:t>
            </a:r>
            <a:r>
              <a:rPr lang="en-US" sz="1000">
                <a:latin typeface="Arial" panose="020B0604020202020204" pitchFamily="34" charset="0"/>
              </a:rPr>
              <a:t>                        </a:t>
            </a:r>
          </a:p>
          <a:p>
            <a:r>
              <a:rPr lang="en-US" sz="1000">
                <a:latin typeface="Arial" panose="020B0604020202020204" pitchFamily="34" charset="0"/>
              </a:rPr>
              <a:t>Taxicabs and ride sharing services</a:t>
            </a:r>
            <a:r>
              <a:rPr lang="en-US" sz="1000"/>
              <a:t> </a:t>
            </a:r>
            <a:r>
              <a:rPr lang="en-US" sz="1000">
                <a:latin typeface="Arial" panose="020B0604020202020204" pitchFamily="34" charset="0"/>
              </a:rPr>
              <a:t>                      </a:t>
            </a:r>
          </a:p>
          <a:p>
            <a:r>
              <a:rPr lang="en-US" sz="1000">
                <a:latin typeface="Arial" panose="020B0604020202020204" pitchFamily="34" charset="0"/>
              </a:rPr>
              <a:t>  Intracity mass transit</a:t>
            </a:r>
            <a:r>
              <a:rPr lang="en-US" sz="1000"/>
              <a:t> </a:t>
            </a:r>
            <a:r>
              <a:rPr lang="en-US" sz="1000">
                <a:latin typeface="Arial" panose="020B0604020202020204" pitchFamily="34" charset="0"/>
              </a:rPr>
              <a:t>                       </a:t>
            </a:r>
          </a:p>
          <a:p>
            <a:r>
              <a:rPr lang="en-US" sz="1000">
                <a:latin typeface="Arial" panose="020B0604020202020204" pitchFamily="34" charset="0"/>
              </a:rPr>
              <a:t> Other road transportation service</a:t>
            </a:r>
            <a:r>
              <a:rPr lang="en-US" sz="1000"/>
              <a:t> </a:t>
            </a:r>
            <a:r>
              <a:rPr lang="en-US" sz="1000">
                <a:latin typeface="Arial" panose="020B0604020202020204" pitchFamily="34" charset="0"/>
              </a:rPr>
              <a:t>               </a:t>
            </a:r>
          </a:p>
          <a:p>
            <a:r>
              <a:rPr lang="en-US" sz="1000" b="1">
                <a:latin typeface="Arial" panose="020B0604020202020204" pitchFamily="34" charset="0"/>
              </a:rPr>
              <a:t> Air transportation </a:t>
            </a:r>
            <a:r>
              <a:rPr lang="en-US" sz="1000" b="1"/>
              <a:t> </a:t>
            </a:r>
            <a:r>
              <a:rPr lang="en-US" sz="1000">
                <a:latin typeface="Arial" panose="020B0604020202020204" pitchFamily="34" charset="0"/>
              </a:rPr>
              <a:t>               </a:t>
            </a:r>
          </a:p>
          <a:p>
            <a:r>
              <a:rPr lang="en-US" sz="1000">
                <a:latin typeface="Arial" panose="020B0604020202020204" pitchFamily="34" charset="0"/>
              </a:rPr>
              <a:t> Water transportation </a:t>
            </a:r>
            <a:r>
              <a:rPr lang="en-US" sz="1000"/>
              <a:t> </a:t>
            </a:r>
          </a:p>
          <a:p>
            <a:endParaRPr lang="en-US" sz="1000"/>
          </a:p>
          <a:p>
            <a:endParaRPr lang="en-US" sz="1000"/>
          </a:p>
          <a:p>
            <a:r>
              <a:rPr lang="en-US" sz="1000"/>
              <a:t>Breakdown between food services and accommodation : </a:t>
            </a:r>
          </a:p>
          <a:p>
            <a:r>
              <a:rPr lang="en-US" sz="1000">
                <a:latin typeface="Arial" panose="020B0604020202020204" pitchFamily="34" charset="0"/>
              </a:rPr>
              <a:t>			% change</a:t>
            </a:r>
            <a:r>
              <a:rPr lang="en-US" sz="1000"/>
              <a:t> 	</a:t>
            </a:r>
            <a:r>
              <a:rPr lang="en-US" sz="1000">
                <a:latin typeface="Arial" panose="020B0604020202020204" pitchFamily="34" charset="0"/>
              </a:rPr>
              <a:t>dollar change (billion)</a:t>
            </a:r>
            <a:r>
              <a:rPr lang="en-US" sz="1000"/>
              <a:t> </a:t>
            </a:r>
            <a:r>
              <a:rPr lang="en-US" sz="1000">
                <a:latin typeface="Arial" panose="020B0604020202020204" pitchFamily="34" charset="0"/>
              </a:rPr>
              <a:t>        </a:t>
            </a:r>
          </a:p>
          <a:p>
            <a:r>
              <a:rPr lang="en-US" sz="1000">
                <a:latin typeface="Arial" panose="020B0604020202020204" pitchFamily="34" charset="0"/>
              </a:rPr>
              <a:t>Food services and accommodations</a:t>
            </a:r>
            <a:r>
              <a:rPr lang="en-US" sz="1000"/>
              <a:t> 	</a:t>
            </a:r>
            <a:r>
              <a:rPr lang="en-US" sz="1000">
                <a:latin typeface="Arial" panose="020B0604020202020204" pitchFamily="34" charset="0"/>
              </a:rPr>
              <a:t>-19%</a:t>
            </a:r>
            <a:r>
              <a:rPr lang="en-US" sz="1000"/>
              <a:t> 	</a:t>
            </a:r>
            <a:r>
              <a:rPr lang="en-US" sz="1000">
                <a:latin typeface="Arial" panose="020B0604020202020204" pitchFamily="34" charset="0"/>
              </a:rPr>
              <a:t>-196.708</a:t>
            </a:r>
            <a:r>
              <a:rPr lang="en-US" sz="1000"/>
              <a:t> </a:t>
            </a:r>
            <a:r>
              <a:rPr lang="en-US" sz="1000">
                <a:latin typeface="Arial" panose="020B0604020202020204" pitchFamily="34" charset="0"/>
              </a:rPr>
              <a:t>            </a:t>
            </a:r>
          </a:p>
          <a:p>
            <a:r>
              <a:rPr lang="en-US" sz="1000">
                <a:latin typeface="Arial" panose="020B0604020202020204" pitchFamily="34" charset="0"/>
              </a:rPr>
              <a:t>Food services</a:t>
            </a:r>
            <a:r>
              <a:rPr lang="en-US" sz="1000"/>
              <a:t> 			</a:t>
            </a:r>
            <a:r>
              <a:rPr lang="en-US" sz="1000">
                <a:latin typeface="Arial" panose="020B0604020202020204" pitchFamily="34" charset="0"/>
              </a:rPr>
              <a:t>-12%</a:t>
            </a:r>
            <a:r>
              <a:rPr lang="en-US" sz="1000"/>
              <a:t> 	</a:t>
            </a:r>
            <a:r>
              <a:rPr lang="en-US" sz="1000">
                <a:latin typeface="Arial" panose="020B0604020202020204" pitchFamily="34" charset="0"/>
              </a:rPr>
              <a:t>-105.850</a:t>
            </a:r>
            <a:r>
              <a:rPr lang="en-US" sz="1000"/>
              <a:t> </a:t>
            </a:r>
            <a:r>
              <a:rPr lang="en-US" sz="1000">
                <a:latin typeface="Arial" panose="020B0604020202020204" pitchFamily="34" charset="0"/>
              </a:rPr>
              <a:t>            </a:t>
            </a:r>
          </a:p>
          <a:p>
            <a:r>
              <a:rPr lang="en-US" sz="1000">
                <a:latin typeface="Arial" panose="020B0604020202020204" pitchFamily="34" charset="0"/>
              </a:rPr>
              <a:t>Accommodations 		</a:t>
            </a:r>
            <a:r>
              <a:rPr lang="en-US" sz="1000"/>
              <a:t> </a:t>
            </a:r>
            <a:r>
              <a:rPr lang="en-US" sz="1000">
                <a:latin typeface="Arial" panose="020B0604020202020204" pitchFamily="34" charset="0"/>
              </a:rPr>
              <a:t>-57%</a:t>
            </a:r>
            <a:r>
              <a:rPr lang="en-US" sz="1000"/>
              <a:t> 	</a:t>
            </a:r>
            <a:r>
              <a:rPr lang="en-US" sz="1000">
                <a:latin typeface="Arial" panose="020B0604020202020204" pitchFamily="34" charset="0"/>
              </a:rPr>
              <a:t>-90.858</a:t>
            </a:r>
            <a:r>
              <a:rPr lang="en-US" sz="1000"/>
              <a:t> </a:t>
            </a:r>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E191-80A9-CD43-A29F-A3206372F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816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3013" y="1636713"/>
            <a:ext cx="7843838" cy="4413250"/>
          </a:xfrm>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defTabSz="960192">
              <a:defRPr/>
            </a:pPr>
            <a:fld id="{77FC84C2-0181-4C3F-87ED-13B7C4D7B2B0}" type="slidenum">
              <a:rPr lang="en-US">
                <a:solidFill>
                  <a:prstClr val="black"/>
                </a:solidFill>
                <a:latin typeface="Calibri" panose="020F0502020204030204"/>
              </a:rPr>
              <a:pPr defTabSz="960192">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3782717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600">
              <a:solidFill>
                <a:schemeClr val="tx1">
                  <a:lumMod val="65000"/>
                  <a:lumOff val="35000"/>
                </a:scheme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F3AAD-7D95-F248-87F2-62C0C1194EE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598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solidFill>
                  <a:srgbClr val="2B579A"/>
                </a:solidFill>
                <a:effectLst/>
                <a:latin typeface="Segoe UI" panose="020B0502040204020203" pitchFamily="34" charset="0"/>
              </a:rPr>
              <a:t>Tourism = </a:t>
            </a:r>
            <a:r>
              <a:rPr lang="en-US" sz="1800">
                <a:effectLst/>
                <a:latin typeface="Segoe UI" panose="020B0502040204020203" pitchFamily="34" charset="0"/>
              </a:rPr>
              <a:t>Jobs like restaurant servers and hotel housekeepers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Segoe UI" panose="020B0502040204020203" pitchFamily="34" charset="0"/>
              </a:rPr>
              <a:t>Professional Services = jobs like Finance and Real Estate like Realtors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Segoe UI" panose="020B0502040204020203" pitchFamily="34" charset="0"/>
              </a:rPr>
              <a:t>Education = jobs like teachers includes people who provide training and instruction. Education sector also includes “educational support services" which capture people primarily engaged in providing noninstructional services that support educational processes or systems (IE: vocational rehabilitation counselors, education testing services, study abroad programs, </a:t>
            </a:r>
            <a:r>
              <a:rPr lang="en-US" sz="1800" err="1">
                <a:effectLst/>
                <a:latin typeface="Segoe UI" panose="020B0502040204020203" pitchFamily="34" charset="0"/>
              </a:rPr>
              <a:t>etc</a:t>
            </a:r>
            <a:r>
              <a:rPr lang="en-US" sz="1800">
                <a:effectLst/>
                <a:latin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Support staff who work at schools fall under different sectors.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https://www.census.gov/naics/?input=61&amp;year=2017&amp;details=61</a:t>
            </a:r>
            <a:endParaRPr lang="en-US"/>
          </a:p>
          <a:p>
            <a:endParaRPr lang="en-US"/>
          </a:p>
          <a:p>
            <a:r>
              <a:rPr lang="en-US"/>
              <a:t>New Data: Generated by the Unemployment estimates python script: </a:t>
            </a:r>
            <a:r>
              <a:rPr lang="en-US" err="1"/>
              <a:t>unemployment_sectors_monthly_estimates</a:t>
            </a:r>
            <a:r>
              <a:rPr lang="en-US"/>
              <a:t> </a:t>
            </a:r>
          </a:p>
          <a:p>
            <a:r>
              <a:rPr lang="en-US"/>
              <a:t>Old Data: https://sandag.sharepoint.com/:x:/s/Economicanalysistemp/ES8MQJMprylNoz28f26X6OcBkNVvQne3jTzvo7DxJKAreg?e=4%3ARvknGC&amp;web=1&amp;at=9&amp;CID=5a3de886-4aac-bf66-ae30-2f154031c448 – in the chart sheet</a:t>
            </a:r>
          </a:p>
        </p:txBody>
      </p:sp>
      <p:sp>
        <p:nvSpPr>
          <p:cNvPr id="4" name="Slide Number Placeholder 3"/>
          <p:cNvSpPr>
            <a:spLocks noGrp="1"/>
          </p:cNvSpPr>
          <p:nvPr>
            <p:ph type="sldNum" sz="quarter" idx="5"/>
          </p:nvPr>
        </p:nvSpPr>
        <p:spPr/>
        <p:txBody>
          <a:bodyPr/>
          <a:lstStyle/>
          <a:p>
            <a:pPr defTabSz="960192">
              <a:defRPr/>
            </a:pPr>
            <a:fld id="{452BE191-80A9-CD43-A29F-A3206372F986}" type="slidenum">
              <a:rPr lang="en-US">
                <a:solidFill>
                  <a:prstClr val="black"/>
                </a:solidFill>
                <a:latin typeface="Calibri" panose="020F0502020204030204"/>
              </a:rPr>
              <a:pPr defTabSz="960192">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346213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A77562-A3F6-46A7-95E3-FD4E47B534C1}" type="slidenum">
              <a:rPr lang="en-US" smtClean="0"/>
              <a:t>35</a:t>
            </a:fld>
            <a:endParaRPr lang="en-US"/>
          </a:p>
        </p:txBody>
      </p:sp>
    </p:spTree>
    <p:extLst>
      <p:ext uri="{BB962C8B-B14F-4D97-AF65-F5344CB8AC3E}">
        <p14:creationId xmlns:p14="http://schemas.microsoft.com/office/powerpoint/2010/main" val="3530698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BLS</a:t>
            </a:r>
          </a:p>
        </p:txBody>
      </p:sp>
      <p:sp>
        <p:nvSpPr>
          <p:cNvPr id="4" name="Slide Number Placeholder 3"/>
          <p:cNvSpPr>
            <a:spLocks noGrp="1"/>
          </p:cNvSpPr>
          <p:nvPr>
            <p:ph type="sldNum" sz="quarter" idx="5"/>
          </p:nvPr>
        </p:nvSpPr>
        <p:spPr/>
        <p:txBody>
          <a:bodyPr/>
          <a:lstStyle/>
          <a:p>
            <a:fld id="{DCA77562-A3F6-46A7-95E3-FD4E47B534C1}" type="slidenum">
              <a:rPr lang="en-US" smtClean="0"/>
              <a:t>6</a:t>
            </a:fld>
            <a:endParaRPr lang="en-US"/>
          </a:p>
        </p:txBody>
      </p:sp>
    </p:spTree>
    <p:extLst>
      <p:ext uri="{BB962C8B-B14F-4D97-AF65-F5344CB8AC3E}">
        <p14:creationId xmlns:p14="http://schemas.microsoft.com/office/powerpoint/2010/main" val="1612124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Economists have long noted that inflation can be overstated because it often doesn’t account for technological or quality improvements (cars, computers, phones, music services) that make the “same” items better.</a:t>
            </a:r>
          </a:p>
          <a:p>
            <a:endParaRPr lang="en-US"/>
          </a:p>
          <a:p>
            <a:r>
              <a:rPr lang="en-US"/>
              <a:t>But the reverse can also be true, especially in times of supply or worker shortage.</a:t>
            </a:r>
          </a:p>
          <a:p>
            <a:endParaRPr lang="en-US"/>
          </a:p>
          <a:p>
            <a:r>
              <a:rPr lang="en-US"/>
              <a:t>“Shrinkflation” is the practice of making the “same” product smaller without lowering the price. Classic example: candy bars. Others: “half gallon” of ice cream is probably 1.5 quarts, a quart of Gatorade is 28 oz, cereal boxes, toilet paper rolls.</a:t>
            </a:r>
          </a:p>
          <a:p>
            <a:endParaRPr lang="en-US"/>
          </a:p>
          <a:p>
            <a:r>
              <a:rPr lang="en-US"/>
              <a:t>“</a:t>
            </a:r>
            <a:r>
              <a:rPr lang="en-US" err="1"/>
              <a:t>Skimpflation</a:t>
            </a:r>
            <a:r>
              <a:rPr lang="en-US"/>
              <a:t>” is when a business stops providing a service but doesn’t lower prices, often due to staffing issues. Examples: missing hotel breakfasts, “fast casual” dining without waitstaff, Disneyland understaffing extending wait times and reducing tram services to parking lots (Disney has always understaffed, carefully measures how much inconvenience guests will tolerate; if you go to Disney, you are consenting to be treated like livestock).</a:t>
            </a:r>
          </a:p>
          <a:p>
            <a:endParaRPr lang="en-US"/>
          </a:p>
          <a:p>
            <a:r>
              <a:rPr lang="en-US"/>
              <a:t>Not all businesses can pass along cost increases, and especially small businesses are struggling to control costs and keep staff.</a:t>
            </a:r>
          </a:p>
          <a:p>
            <a:endParaRPr lang="en-US"/>
          </a:p>
          <a:p>
            <a:pPr marL="342900" indent="-342900">
              <a:buFont typeface="Arial" panose="020B0604020202020204" pitchFamily="34" charset="0"/>
              <a:buChar char="•"/>
            </a:pPr>
            <a:r>
              <a:rPr lang="en-US" sz="1200"/>
              <a:t>Cereal boxes (19.3 oz to 18.8 oz)</a:t>
            </a:r>
          </a:p>
          <a:p>
            <a:pPr marL="342900" indent="-342900">
              <a:buFont typeface="Arial" panose="020B0604020202020204" pitchFamily="34" charset="0"/>
              <a:buChar char="•"/>
            </a:pPr>
            <a:r>
              <a:rPr lang="en-US" sz="1200"/>
              <a:t>Ice cream</a:t>
            </a:r>
          </a:p>
          <a:p>
            <a:pPr marL="342900" indent="-342900">
              <a:buFont typeface="Arial" panose="020B0604020202020204" pitchFamily="34" charset="0"/>
              <a:buChar char="•"/>
            </a:pPr>
            <a:r>
              <a:rPr lang="en-US" sz="1200"/>
              <a:t>Disappearing hotel breakfasts</a:t>
            </a:r>
          </a:p>
          <a:p>
            <a:pPr marL="342900" indent="-342900">
              <a:buFont typeface="Arial" panose="020B0604020202020204" pitchFamily="34" charset="0"/>
              <a:buChar char="•"/>
            </a:pPr>
            <a:r>
              <a:rPr lang="en-US" sz="1200"/>
              <a:t>“Fast casual” dining</a:t>
            </a:r>
          </a:p>
          <a:p>
            <a:pPr marL="342900" indent="-342900">
              <a:buFont typeface="Arial" panose="020B0604020202020204" pitchFamily="34" charset="0"/>
              <a:buChar char="•"/>
            </a:pPr>
            <a:r>
              <a:rPr lang="en-US" sz="1200"/>
              <a:t>Disneyland</a:t>
            </a:r>
          </a:p>
          <a:p>
            <a:endParaRPr lang="en-US" sz="1200"/>
          </a:p>
          <a:p>
            <a:r>
              <a:rPr lang="en-US" sz="1200"/>
              <a:t>Small businesses struggling to contain costs</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F3AAD-7D95-F248-87F2-62C0C1194EE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296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A77562-A3F6-46A7-95E3-FD4E47B534C1}" type="slidenum">
              <a:rPr lang="en-US" smtClean="0"/>
              <a:t>8</a:t>
            </a:fld>
            <a:endParaRPr lang="en-US"/>
          </a:p>
        </p:txBody>
      </p:sp>
    </p:spTree>
    <p:extLst>
      <p:ext uri="{BB962C8B-B14F-4D97-AF65-F5344CB8AC3E}">
        <p14:creationId xmlns:p14="http://schemas.microsoft.com/office/powerpoint/2010/main" val="699729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A77562-A3F6-46A7-95E3-FD4E47B534C1}" type="slidenum">
              <a:rPr lang="en-US" smtClean="0"/>
              <a:t>9</a:t>
            </a:fld>
            <a:endParaRPr lang="en-US"/>
          </a:p>
        </p:txBody>
      </p:sp>
    </p:spTree>
    <p:extLst>
      <p:ext uri="{BB962C8B-B14F-4D97-AF65-F5344CB8AC3E}">
        <p14:creationId xmlns:p14="http://schemas.microsoft.com/office/powerpoint/2010/main" val="2796302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a:solidFill>
                  <a:schemeClr val="bg1">
                    <a:lumMod val="95000"/>
                  </a:schemeClr>
                </a:solidFill>
              </a:rPr>
              <a:t>Supply side, </a:t>
            </a:r>
            <a:r>
              <a:rPr lang="en-US" sz="3200">
                <a:solidFill>
                  <a:schemeClr val="bg1">
                    <a:lumMod val="95000"/>
                  </a:schemeClr>
                </a:solidFill>
              </a:rPr>
              <a:t>“Lean” supply chains have become the norm – efficient but not resilient. Challenges at every point:</a:t>
            </a:r>
          </a:p>
          <a:p>
            <a:pPr marL="914400" lvl="1" indent="-457200">
              <a:buFont typeface="Arial" panose="020B0604020202020204" pitchFamily="34" charset="0"/>
              <a:buChar char="•"/>
            </a:pPr>
            <a:r>
              <a:rPr lang="en-US" sz="2800" b="1">
                <a:solidFill>
                  <a:schemeClr val="bg1">
                    <a:lumMod val="95000"/>
                  </a:schemeClr>
                </a:solidFill>
              </a:rPr>
              <a:t>Production</a:t>
            </a:r>
            <a:r>
              <a:rPr lang="en-US" sz="2800">
                <a:solidFill>
                  <a:schemeClr val="bg1">
                    <a:lumMod val="95000"/>
                  </a:schemeClr>
                </a:solidFill>
              </a:rPr>
              <a:t> – Covid shutdowns, worker shortages, lack of raw materials and components, energy costs.</a:t>
            </a:r>
          </a:p>
          <a:p>
            <a:pPr marL="914400" lvl="1" indent="-457200">
              <a:buFont typeface="Arial" panose="020B0604020202020204" pitchFamily="34" charset="0"/>
              <a:buChar char="•"/>
            </a:pPr>
            <a:r>
              <a:rPr lang="en-US" sz="2800" b="1">
                <a:solidFill>
                  <a:schemeClr val="bg1">
                    <a:lumMod val="95000"/>
                  </a:schemeClr>
                </a:solidFill>
              </a:rPr>
              <a:t>Global Shipping</a:t>
            </a:r>
            <a:r>
              <a:rPr lang="en-US" sz="2800">
                <a:solidFill>
                  <a:schemeClr val="bg1">
                    <a:lumMod val="95000"/>
                  </a:schemeClr>
                </a:solidFill>
              </a:rPr>
              <a:t> – Shipping suddenly stopped then restarted; ships diverted to deliver PPE and essential goods.</a:t>
            </a:r>
          </a:p>
          <a:p>
            <a:pPr marL="914400" lvl="1" indent="-457200">
              <a:buFont typeface="Arial" panose="020B0604020202020204" pitchFamily="34" charset="0"/>
              <a:buChar char="•"/>
            </a:pPr>
            <a:r>
              <a:rPr lang="en-US" sz="2800" b="1">
                <a:solidFill>
                  <a:schemeClr val="bg1">
                    <a:lumMod val="95000"/>
                  </a:schemeClr>
                </a:solidFill>
              </a:rPr>
              <a:t>Ports</a:t>
            </a:r>
            <a:r>
              <a:rPr lang="en-US" sz="2800">
                <a:solidFill>
                  <a:schemeClr val="bg1">
                    <a:lumMod val="95000"/>
                  </a:schemeClr>
                </a:solidFill>
              </a:rPr>
              <a:t> – Sudden shifts in volume, worker/trucker shortage, shortage/surplus of containers.</a:t>
            </a:r>
          </a:p>
          <a:p>
            <a:endParaRPr lang="en-US"/>
          </a:p>
          <a:p>
            <a:endParaRPr lang="en-US"/>
          </a:p>
          <a:p>
            <a:r>
              <a:rPr lang="en-US"/>
              <a:t>Bottlenecks in every link of the supply chain.</a:t>
            </a:r>
          </a:p>
          <a:p>
            <a:endParaRPr lang="en-US"/>
          </a:p>
          <a:p>
            <a:r>
              <a:rPr lang="en-US"/>
              <a:t>“Lean” or “just-in-time” supply chains reduce warehousing costs by reducing inventories, but require reliable manufacturing and shipping. They are efficient but not resilient.</a:t>
            </a:r>
          </a:p>
          <a:p>
            <a:endParaRPr lang="en-US"/>
          </a:p>
          <a:p>
            <a:r>
              <a:rPr lang="en-US"/>
              <a:t>Manufacturers and distributors of goods cannot produce or supply as much as they did pre-pandemic for a number of reasons: worker shortages, lack of components and raw materials, cost increases, power shortages in China and energy cost rising elsewhere.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Global shipping halted and then restarted, with many ships diverted off usual routes to deliver PPE and other essential items. Return to normalcy is difficult. The backup of cargo ships heading toward Long Beach and Los Angeles is so bad that you can now see vessels waiting off the coast of San Diego. 90-100 ships waiting to get into ports.</a:t>
            </a:r>
          </a:p>
          <a:p>
            <a:endParaRPr lang="en-US"/>
          </a:p>
          <a:p>
            <a:r>
              <a:rPr lang="en-US"/>
              <a:t>Ports having difficulties: laid off workers, now need more. Space limited. Containers in the wrong places.</a:t>
            </a:r>
          </a:p>
          <a:p>
            <a:pPr marL="0" indent="0">
              <a:spcAft>
                <a:spcPts val="750"/>
              </a:spcAft>
              <a:buClr>
                <a:srgbClr val="1663A2"/>
              </a:buClr>
              <a:buFont typeface="Arial" panose="020B0604020202020204" pitchFamily="34" charset="0"/>
              <a:buNone/>
            </a:pPr>
            <a:endParaRPr lang="en-US" sz="1200" u="sng" spc="-70">
              <a:solidFill>
                <a:schemeClr val="bg1"/>
              </a:solidFill>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12C9F7C-5D53-4F6F-AEDB-EEFDF6A73FC9}" type="slidenum">
              <a:rPr lang="en-US" smtClean="0"/>
              <a:t>10</a:t>
            </a:fld>
            <a:endParaRPr lang="en-US"/>
          </a:p>
        </p:txBody>
      </p:sp>
    </p:spTree>
    <p:extLst>
      <p:ext uri="{BB962C8B-B14F-4D97-AF65-F5344CB8AC3E}">
        <p14:creationId xmlns:p14="http://schemas.microsoft.com/office/powerpoint/2010/main" val="4128148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0">
                <a:solidFill>
                  <a:schemeClr val="bg1">
                    <a:lumMod val="95000"/>
                  </a:schemeClr>
                </a:solidFill>
              </a:rPr>
              <a:t>jampacked container ships are stuck in traffic at ports, which is choking the economy. Delayed containers have become both a symptom of and a contributor to global supply chain problems. </a:t>
            </a:r>
          </a:p>
          <a:p>
            <a:endParaRPr lang="en-US" sz="3200" b="1">
              <a:solidFill>
                <a:schemeClr val="bg1">
                  <a:lumMod val="95000"/>
                </a:schemeClr>
              </a:solidFill>
            </a:endParaRPr>
          </a:p>
          <a:p>
            <a:r>
              <a:rPr lang="en-US" sz="3200" b="1">
                <a:solidFill>
                  <a:schemeClr val="bg1">
                    <a:lumMod val="95000"/>
                  </a:schemeClr>
                </a:solidFill>
              </a:rPr>
              <a:t>Supply side, </a:t>
            </a:r>
            <a:r>
              <a:rPr lang="en-US" sz="3200">
                <a:solidFill>
                  <a:schemeClr val="bg1">
                    <a:lumMod val="95000"/>
                  </a:schemeClr>
                </a:solidFill>
              </a:rPr>
              <a:t>“Lean” supply chains have become the norm – efficient but not resilient. Challenges at every point:</a:t>
            </a:r>
          </a:p>
          <a:p>
            <a:pPr marL="914400" lvl="1" indent="-457200">
              <a:buFont typeface="Arial" panose="020B0604020202020204" pitchFamily="34" charset="0"/>
              <a:buChar char="•"/>
            </a:pPr>
            <a:r>
              <a:rPr lang="en-US" sz="2800" b="1">
                <a:solidFill>
                  <a:schemeClr val="bg1">
                    <a:lumMod val="95000"/>
                  </a:schemeClr>
                </a:solidFill>
              </a:rPr>
              <a:t>Production</a:t>
            </a:r>
            <a:r>
              <a:rPr lang="en-US" sz="2800">
                <a:solidFill>
                  <a:schemeClr val="bg1">
                    <a:lumMod val="95000"/>
                  </a:schemeClr>
                </a:solidFill>
              </a:rPr>
              <a:t> – Covid shutdowns, worker shortages, lack of raw materials and components, energy costs.</a:t>
            </a:r>
          </a:p>
          <a:p>
            <a:pPr marL="914400" lvl="1" indent="-457200">
              <a:buFont typeface="Arial" panose="020B0604020202020204" pitchFamily="34" charset="0"/>
              <a:buChar char="•"/>
            </a:pPr>
            <a:r>
              <a:rPr lang="en-US" sz="2800" b="1">
                <a:solidFill>
                  <a:schemeClr val="bg1">
                    <a:lumMod val="95000"/>
                  </a:schemeClr>
                </a:solidFill>
              </a:rPr>
              <a:t>Global Shipping</a:t>
            </a:r>
            <a:r>
              <a:rPr lang="en-US" sz="2800">
                <a:solidFill>
                  <a:schemeClr val="bg1">
                    <a:lumMod val="95000"/>
                  </a:schemeClr>
                </a:solidFill>
              </a:rPr>
              <a:t> – Shipping suddenly stopped then restarted; ships diverted to deliver PPE and essential goods.</a:t>
            </a:r>
          </a:p>
          <a:p>
            <a:pPr marL="914400" lvl="1" indent="-457200">
              <a:buFont typeface="Arial" panose="020B0604020202020204" pitchFamily="34" charset="0"/>
              <a:buChar char="•"/>
            </a:pPr>
            <a:r>
              <a:rPr lang="en-US" sz="2800" b="1">
                <a:solidFill>
                  <a:schemeClr val="bg1">
                    <a:lumMod val="95000"/>
                  </a:schemeClr>
                </a:solidFill>
              </a:rPr>
              <a:t>Ports</a:t>
            </a:r>
            <a:r>
              <a:rPr lang="en-US" sz="2800">
                <a:solidFill>
                  <a:schemeClr val="bg1">
                    <a:lumMod val="95000"/>
                  </a:schemeClr>
                </a:solidFill>
              </a:rPr>
              <a:t> – Sudden shifts in volume, worker/trucker shortage, shortage/surplus of containers.</a:t>
            </a:r>
          </a:p>
          <a:p>
            <a:endParaRPr lang="en-US"/>
          </a:p>
          <a:p>
            <a:endParaRPr lang="en-US"/>
          </a:p>
          <a:p>
            <a:r>
              <a:rPr lang="en-US"/>
              <a:t>Bottlenecks in every link of the supply chain.</a:t>
            </a:r>
          </a:p>
          <a:p>
            <a:endParaRPr lang="en-US"/>
          </a:p>
          <a:p>
            <a:r>
              <a:rPr lang="en-US"/>
              <a:t>“Lean” or “just-in-time” supply chains reduce warehousing costs by reducing inventories, but require reliable manufacturing and shipping. They are efficient but not resilient.</a:t>
            </a:r>
          </a:p>
          <a:p>
            <a:endParaRPr lang="en-US"/>
          </a:p>
          <a:p>
            <a:r>
              <a:rPr lang="en-US"/>
              <a:t>Manufacturers and distributors of goods cannot produce or supply as much as they did pre-pandemic for a number of reasons: worker shortages, lack of components and raw materials, cost increases, power shortages in China and energy cost rising elsewhere.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Global shipping halted and then restarted, with many ships diverted off usual routes to deliver PPE and other essential items. Return to normalcy is difficult. The backup of cargo ships heading toward Long Beach and Los Angeles is so bad that you can now see vessels waiting off the coast of San Diego. 90-100 ships waiting to get into ports.</a:t>
            </a:r>
          </a:p>
          <a:p>
            <a:endParaRPr lang="en-US"/>
          </a:p>
          <a:p>
            <a:r>
              <a:rPr lang="en-US"/>
              <a:t>Ports having difficulties: laid off workers, now need more. Space limited. Containers in the wrong places.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F3AAD-7D95-F248-87F2-62C0C1194EE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883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2BE191-80A9-CD43-A29F-A3206372F986}" type="slidenum">
              <a:rPr lang="en-US" smtClean="0"/>
              <a:t>12</a:t>
            </a:fld>
            <a:endParaRPr lang="en-US"/>
          </a:p>
        </p:txBody>
      </p:sp>
    </p:spTree>
    <p:extLst>
      <p:ext uri="{BB962C8B-B14F-4D97-AF65-F5344CB8AC3E}">
        <p14:creationId xmlns:p14="http://schemas.microsoft.com/office/powerpoint/2010/main" val="3296764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3AFCA3B-BA1B-BD4B-B812-CF3C9A2F6B3A}"/>
              </a:ext>
            </a:extLst>
          </p:cNvPr>
          <p:cNvSpPr/>
          <p:nvPr userDrawn="1"/>
        </p:nvSpPr>
        <p:spPr>
          <a:xfrm>
            <a:off x="0" y="-1"/>
            <a:ext cx="12192000" cy="1188720"/>
          </a:xfrm>
          <a:prstGeom prst="rect">
            <a:avLst/>
          </a:prstGeom>
          <a:gradFill flip="none" rotWithShape="1">
            <a:gsLst>
              <a:gs pos="0">
                <a:schemeClr val="accent1"/>
              </a:gs>
              <a:gs pos="100000">
                <a:schemeClr val="tx2"/>
              </a:gs>
            </a:gsLst>
            <a:lin ang="108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18" name="Slide Number Placeholder 5">
            <a:extLst>
              <a:ext uri="{FF2B5EF4-FFF2-40B4-BE49-F238E27FC236}">
                <a16:creationId xmlns:a16="http://schemas.microsoft.com/office/drawing/2014/main" id="{4C45986C-0E90-3547-B81D-B17A9B44FEB8}"/>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19" name="Picture 18">
            <a:extLst>
              <a:ext uri="{FF2B5EF4-FFF2-40B4-BE49-F238E27FC236}">
                <a16:creationId xmlns:a16="http://schemas.microsoft.com/office/drawing/2014/main" id="{5B0C280A-E9F8-424F-A8B9-7B28073D1007}"/>
              </a:ext>
            </a:extLst>
          </p:cNvPr>
          <p:cNvPicPr>
            <a:picLocks noChangeAspect="1"/>
          </p:cNvPicPr>
          <p:nvPr userDrawn="1"/>
        </p:nvPicPr>
        <p:blipFill>
          <a:blip r:embed="rId2"/>
          <a:srcRect/>
          <a:stretch/>
        </p:blipFill>
        <p:spPr>
          <a:xfrm>
            <a:off x="10039838" y="6440612"/>
            <a:ext cx="1406770" cy="224692"/>
          </a:xfrm>
          <a:prstGeom prst="rect">
            <a:avLst/>
          </a:prstGeom>
        </p:spPr>
      </p:pic>
      <p:sp>
        <p:nvSpPr>
          <p:cNvPr id="6" name="Title 1">
            <a:extLst>
              <a:ext uri="{FF2B5EF4-FFF2-40B4-BE49-F238E27FC236}">
                <a16:creationId xmlns:a16="http://schemas.microsoft.com/office/drawing/2014/main" id="{F069F3A4-EC21-014F-8812-A6F343C68E50}"/>
              </a:ext>
            </a:extLst>
          </p:cNvPr>
          <p:cNvSpPr>
            <a:spLocks noGrp="1"/>
          </p:cNvSpPr>
          <p:nvPr>
            <p:ph type="title"/>
          </p:nvPr>
        </p:nvSpPr>
        <p:spPr>
          <a:xfrm>
            <a:off x="0" y="0"/>
            <a:ext cx="12191999" cy="1193800"/>
          </a:xfrm>
        </p:spPr>
        <p:txBody>
          <a:bodyPr lIns="457200">
            <a:noAutofit/>
          </a:bodyPr>
          <a:lstStyle>
            <a:lvl1pPr>
              <a:defRPr sz="3600" b="1" spc="-5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2530880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B931-3465-4D54-B19D-419451C77D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40E07D-8641-4A6F-8E03-D7AAF19C353F}"/>
              </a:ext>
            </a:extLst>
          </p:cNvPr>
          <p:cNvSpPr>
            <a:spLocks noGrp="1"/>
          </p:cNvSpPr>
          <p:nvPr>
            <p:ph type="dt" sz="half" idx="10"/>
          </p:nvPr>
        </p:nvSpPr>
        <p:spPr>
          <a:xfrm>
            <a:off x="838200" y="6356350"/>
            <a:ext cx="2743200" cy="365125"/>
          </a:xfrm>
          <a:prstGeom prst="rect">
            <a:avLst/>
          </a:prstGeom>
        </p:spPr>
        <p:txBody>
          <a:bodyPr/>
          <a:lstStyle>
            <a:lvl1pPr>
              <a:defRPr sz="1200">
                <a:solidFill>
                  <a:schemeClr val="bg1">
                    <a:lumMod val="50000"/>
                  </a:schemeClr>
                </a:solidFill>
              </a:defRPr>
            </a:lvl1pPr>
          </a:lstStyle>
          <a:p>
            <a:fld id="{066E30E1-08C6-4A85-8093-6F520BF65A64}" type="datetime1">
              <a:rPr lang="en-US" smtClean="0"/>
              <a:t>1/23/2022</a:t>
            </a:fld>
            <a:endParaRPr lang="en-US"/>
          </a:p>
        </p:txBody>
      </p:sp>
      <p:sp>
        <p:nvSpPr>
          <p:cNvPr id="5" name="Slide Number Placeholder 4">
            <a:extLst>
              <a:ext uri="{FF2B5EF4-FFF2-40B4-BE49-F238E27FC236}">
                <a16:creationId xmlns:a16="http://schemas.microsoft.com/office/drawing/2014/main" id="{38AD0A54-E795-4D39-BAEF-4458B6682A82}"/>
              </a:ext>
            </a:extLst>
          </p:cNvPr>
          <p:cNvSpPr>
            <a:spLocks noGrp="1"/>
          </p:cNvSpPr>
          <p:nvPr>
            <p:ph type="sldNum" sz="quarter" idx="12"/>
          </p:nvPr>
        </p:nvSpPr>
        <p:spPr/>
        <p:txBody>
          <a:bodyPr/>
          <a:lstStyle/>
          <a:p>
            <a:fld id="{28572E7E-2445-4244-B250-A8C83A6361FC}" type="slidenum">
              <a:rPr lang="en-US" smtClean="0"/>
              <a:t>‹#›</a:t>
            </a:fld>
            <a:endParaRPr lang="en-US"/>
          </a:p>
        </p:txBody>
      </p:sp>
    </p:spTree>
    <p:extLst>
      <p:ext uri="{BB962C8B-B14F-4D97-AF65-F5344CB8AC3E}">
        <p14:creationId xmlns:p14="http://schemas.microsoft.com/office/powerpoint/2010/main" val="1545337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16372-EC24-49A9-9533-01916B589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6A4D9-1E20-4C13-8C91-A8D6FE7A313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6EC068-BAB3-45CE-A279-CE3DD76E0D78}"/>
              </a:ext>
            </a:extLst>
          </p:cNvPr>
          <p:cNvSpPr>
            <a:spLocks noGrp="1"/>
          </p:cNvSpPr>
          <p:nvPr>
            <p:ph type="dt" sz="half" idx="10"/>
          </p:nvPr>
        </p:nvSpPr>
        <p:spPr>
          <a:xfrm>
            <a:off x="831850" y="6418733"/>
            <a:ext cx="2743200" cy="365125"/>
          </a:xfrm>
          <a:prstGeom prst="rect">
            <a:avLst/>
          </a:prstGeom>
        </p:spPr>
        <p:txBody>
          <a:bodyPr/>
          <a:lstStyle>
            <a:lvl1pPr>
              <a:defRPr sz="1200">
                <a:solidFill>
                  <a:schemeClr val="tx1">
                    <a:lumMod val="50000"/>
                    <a:lumOff val="50000"/>
                  </a:schemeClr>
                </a:solidFill>
              </a:defRPr>
            </a:lvl1pPr>
          </a:lstStyle>
          <a:p>
            <a:fld id="{FB7B06F5-4DF0-4559-923F-498514CE8564}" type="datetime1">
              <a:rPr lang="en-US" smtClean="0"/>
              <a:t>1/23/2022</a:t>
            </a:fld>
            <a:endParaRPr lang="en-US"/>
          </a:p>
        </p:txBody>
      </p:sp>
      <p:sp>
        <p:nvSpPr>
          <p:cNvPr id="6" name="Slide Number Placeholder 5">
            <a:extLst>
              <a:ext uri="{FF2B5EF4-FFF2-40B4-BE49-F238E27FC236}">
                <a16:creationId xmlns:a16="http://schemas.microsoft.com/office/drawing/2014/main" id="{E5499011-14CD-4EF0-AC5F-38F37A9B1AFA}"/>
              </a:ext>
            </a:extLst>
          </p:cNvPr>
          <p:cNvSpPr>
            <a:spLocks noGrp="1"/>
          </p:cNvSpPr>
          <p:nvPr>
            <p:ph type="sldNum" sz="quarter" idx="12"/>
          </p:nvPr>
        </p:nvSpPr>
        <p:spPr/>
        <p:txBody>
          <a:bodyPr/>
          <a:lstStyle>
            <a:lvl1pPr>
              <a:defRPr/>
            </a:lvl1pPr>
          </a:lstStyle>
          <a:p>
            <a:r>
              <a:rPr lang="en-US"/>
              <a:t>1</a:t>
            </a:r>
          </a:p>
        </p:txBody>
      </p:sp>
    </p:spTree>
    <p:extLst>
      <p:ext uri="{BB962C8B-B14F-4D97-AF65-F5344CB8AC3E}">
        <p14:creationId xmlns:p14="http://schemas.microsoft.com/office/powerpoint/2010/main" val="1967780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010BA-EF5A-4B54-99D3-25BAB9C69A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AA1D1A-F1C4-4FA1-9C00-36A0CF3CCA37}"/>
              </a:ext>
            </a:extLst>
          </p:cNvPr>
          <p:cNvSpPr>
            <a:spLocks noGrp="1"/>
          </p:cNvSpPr>
          <p:nvPr>
            <p:ph idx="1"/>
          </p:nvPr>
        </p:nvSpPr>
        <p:spPr>
          <a:xfrm>
            <a:off x="1165106" y="1825625"/>
            <a:ext cx="10188694" cy="4351338"/>
          </a:xfrm>
          <a:prstGeom prst="rect">
            <a:avLst/>
          </a:prstGeo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CAC2BDF-8693-43A0-B2D9-BC4B18AF9303}"/>
              </a:ext>
            </a:extLst>
          </p:cNvPr>
          <p:cNvSpPr>
            <a:spLocks noGrp="1"/>
          </p:cNvSpPr>
          <p:nvPr>
            <p:ph type="sldNum" sz="quarter" idx="12"/>
          </p:nvPr>
        </p:nvSpPr>
        <p:spPr/>
        <p:txBody>
          <a:bodyPr/>
          <a:lstStyle/>
          <a:p>
            <a:fld id="{28572E7E-2445-4244-B250-A8C83A6361FC}" type="slidenum">
              <a:rPr lang="en-US" smtClean="0"/>
              <a:t>‹#›</a:t>
            </a:fld>
            <a:endParaRPr lang="en-US"/>
          </a:p>
        </p:txBody>
      </p:sp>
      <p:sp>
        <p:nvSpPr>
          <p:cNvPr id="7" name="Date Placeholder 3">
            <a:extLst>
              <a:ext uri="{FF2B5EF4-FFF2-40B4-BE49-F238E27FC236}">
                <a16:creationId xmlns:a16="http://schemas.microsoft.com/office/drawing/2014/main" id="{C7915F66-BE41-4541-A01A-C6D5BD38CD46}"/>
              </a:ext>
            </a:extLst>
          </p:cNvPr>
          <p:cNvSpPr>
            <a:spLocks noGrp="1"/>
          </p:cNvSpPr>
          <p:nvPr>
            <p:ph type="dt" sz="half" idx="10"/>
          </p:nvPr>
        </p:nvSpPr>
        <p:spPr>
          <a:xfrm>
            <a:off x="831850" y="6418733"/>
            <a:ext cx="2743200" cy="365125"/>
          </a:xfrm>
          <a:prstGeom prst="rect">
            <a:avLst/>
          </a:prstGeom>
        </p:spPr>
        <p:txBody>
          <a:bodyPr/>
          <a:lstStyle>
            <a:lvl1pPr>
              <a:defRPr sz="1200">
                <a:solidFill>
                  <a:schemeClr val="tx1">
                    <a:lumMod val="50000"/>
                    <a:lumOff val="50000"/>
                  </a:schemeClr>
                </a:solidFill>
              </a:defRPr>
            </a:lvl1pPr>
          </a:lstStyle>
          <a:p>
            <a:fld id="{FB7B06F5-4DF0-4559-923F-498514CE8564}" type="datetime1">
              <a:rPr lang="en-US" smtClean="0"/>
              <a:t>1/23/2022</a:t>
            </a:fld>
            <a:endParaRPr lang="en-US"/>
          </a:p>
        </p:txBody>
      </p:sp>
    </p:spTree>
    <p:extLst>
      <p:ext uri="{BB962C8B-B14F-4D97-AF65-F5344CB8AC3E}">
        <p14:creationId xmlns:p14="http://schemas.microsoft.com/office/powerpoint/2010/main" val="1783610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293335-3E87-0547-A6D6-DDFAFC6E6369}"/>
              </a:ext>
            </a:extLst>
          </p:cNvPr>
          <p:cNvSpPr/>
          <p:nvPr userDrawn="1"/>
        </p:nvSpPr>
        <p:spPr>
          <a:xfrm>
            <a:off x="-1" y="-2"/>
            <a:ext cx="12192001" cy="1188720"/>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31D17DE1-9FCD-184D-9EE7-BFDBC7731F0F}"/>
              </a:ext>
            </a:extLst>
          </p:cNvPr>
          <p:cNvSpPr>
            <a:spLocks noGrp="1"/>
          </p:cNvSpPr>
          <p:nvPr>
            <p:ph idx="1"/>
          </p:nvPr>
        </p:nvSpPr>
        <p:spPr>
          <a:xfrm>
            <a:off x="309472" y="1322171"/>
            <a:ext cx="11631184" cy="4780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6120423-1C77-A343-916C-4768D6E713BD}"/>
              </a:ext>
            </a:extLst>
          </p:cNvPr>
          <p:cNvSpPr>
            <a:spLocks noGrp="1"/>
          </p:cNvSpPr>
          <p:nvPr>
            <p:ph type="title"/>
          </p:nvPr>
        </p:nvSpPr>
        <p:spPr>
          <a:xfrm>
            <a:off x="0" y="0"/>
            <a:ext cx="12191999" cy="1193800"/>
          </a:xfrm>
        </p:spPr>
        <p:txBody>
          <a:bodyPr lIns="457200">
            <a:noAutofit/>
          </a:bodyPr>
          <a:lstStyle>
            <a:lvl1pPr>
              <a:defRPr sz="3600" b="1" spc="-50" baseline="0">
                <a:solidFill>
                  <a:schemeClr val="bg1"/>
                </a:solidFill>
              </a:defRPr>
            </a:lvl1pPr>
          </a:lstStyle>
          <a:p>
            <a:r>
              <a:rPr lang="en-US"/>
              <a:t>Click to edit Master title style</a:t>
            </a:r>
          </a:p>
        </p:txBody>
      </p:sp>
      <p:pic>
        <p:nvPicPr>
          <p:cNvPr id="13" name="Picture 12" descr="A picture containing text, clipart&#10;&#10;Description automatically generated">
            <a:extLst>
              <a:ext uri="{FF2B5EF4-FFF2-40B4-BE49-F238E27FC236}">
                <a16:creationId xmlns:a16="http://schemas.microsoft.com/office/drawing/2014/main" id="{E34F0F0E-08B0-1F49-A0C4-E0712FD49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99715" y="6320605"/>
            <a:ext cx="2087998" cy="464000"/>
          </a:xfrm>
          <a:prstGeom prst="rect">
            <a:avLst/>
          </a:prstGeom>
        </p:spPr>
      </p:pic>
      <p:sp>
        <p:nvSpPr>
          <p:cNvPr id="14" name="Slide Number Placeholder 5">
            <a:extLst>
              <a:ext uri="{FF2B5EF4-FFF2-40B4-BE49-F238E27FC236}">
                <a16:creationId xmlns:a16="http://schemas.microsoft.com/office/drawing/2014/main" id="{C0D0D9B6-60C2-5743-AAE3-5120FDEF9B4D}"/>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chemeClr val="bg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spTree>
    <p:extLst>
      <p:ext uri="{BB962C8B-B14F-4D97-AF65-F5344CB8AC3E}">
        <p14:creationId xmlns:p14="http://schemas.microsoft.com/office/powerpoint/2010/main" val="3755782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293335-3E87-0547-A6D6-DDFAFC6E6369}"/>
              </a:ext>
            </a:extLst>
          </p:cNvPr>
          <p:cNvSpPr/>
          <p:nvPr userDrawn="1"/>
        </p:nvSpPr>
        <p:spPr>
          <a:xfrm>
            <a:off x="-1" y="-2"/>
            <a:ext cx="12192001" cy="1188720"/>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31D17DE1-9FCD-184D-9EE7-BFDBC7731F0F}"/>
              </a:ext>
            </a:extLst>
          </p:cNvPr>
          <p:cNvSpPr>
            <a:spLocks noGrp="1"/>
          </p:cNvSpPr>
          <p:nvPr>
            <p:ph idx="1"/>
          </p:nvPr>
        </p:nvSpPr>
        <p:spPr>
          <a:xfrm>
            <a:off x="309472" y="1322171"/>
            <a:ext cx="11631184" cy="4780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6120423-1C77-A343-916C-4768D6E713BD}"/>
              </a:ext>
            </a:extLst>
          </p:cNvPr>
          <p:cNvSpPr>
            <a:spLocks noGrp="1"/>
          </p:cNvSpPr>
          <p:nvPr>
            <p:ph type="title"/>
          </p:nvPr>
        </p:nvSpPr>
        <p:spPr>
          <a:xfrm>
            <a:off x="0" y="0"/>
            <a:ext cx="12191999" cy="1193800"/>
          </a:xfrm>
        </p:spPr>
        <p:txBody>
          <a:bodyPr lIns="457200">
            <a:noAutofit/>
          </a:bodyPr>
          <a:lstStyle>
            <a:lvl1pPr>
              <a:defRPr sz="3600" b="1" spc="-50" baseline="0">
                <a:solidFill>
                  <a:schemeClr val="bg1"/>
                </a:solidFill>
              </a:defRPr>
            </a:lvl1pPr>
          </a:lstStyle>
          <a:p>
            <a:r>
              <a:rPr lang="en-US"/>
              <a:t>Click to edit Master title style</a:t>
            </a:r>
          </a:p>
        </p:txBody>
      </p:sp>
      <p:sp>
        <p:nvSpPr>
          <p:cNvPr id="14" name="Slide Number Placeholder 5">
            <a:extLst>
              <a:ext uri="{FF2B5EF4-FFF2-40B4-BE49-F238E27FC236}">
                <a16:creationId xmlns:a16="http://schemas.microsoft.com/office/drawing/2014/main" id="{C0D0D9B6-60C2-5743-AAE3-5120FDEF9B4D}"/>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chemeClr val="bg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spTree>
    <p:extLst>
      <p:ext uri="{BB962C8B-B14F-4D97-AF65-F5344CB8AC3E}">
        <p14:creationId xmlns:p14="http://schemas.microsoft.com/office/powerpoint/2010/main" val="1234786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293335-3E87-0547-A6D6-DDFAFC6E6369}"/>
              </a:ext>
            </a:extLst>
          </p:cNvPr>
          <p:cNvSpPr/>
          <p:nvPr userDrawn="1"/>
        </p:nvSpPr>
        <p:spPr>
          <a:xfrm>
            <a:off x="-1" y="-2"/>
            <a:ext cx="12192001" cy="1188720"/>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31D17DE1-9FCD-184D-9EE7-BFDBC7731F0F}"/>
              </a:ext>
            </a:extLst>
          </p:cNvPr>
          <p:cNvSpPr>
            <a:spLocks noGrp="1"/>
          </p:cNvSpPr>
          <p:nvPr>
            <p:ph idx="1"/>
          </p:nvPr>
        </p:nvSpPr>
        <p:spPr>
          <a:xfrm>
            <a:off x="309472" y="1322171"/>
            <a:ext cx="11631184" cy="4780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6120423-1C77-A343-916C-4768D6E713BD}"/>
              </a:ext>
            </a:extLst>
          </p:cNvPr>
          <p:cNvSpPr>
            <a:spLocks noGrp="1"/>
          </p:cNvSpPr>
          <p:nvPr>
            <p:ph type="title"/>
          </p:nvPr>
        </p:nvSpPr>
        <p:spPr>
          <a:xfrm>
            <a:off x="0" y="0"/>
            <a:ext cx="12191999" cy="1193800"/>
          </a:xfrm>
        </p:spPr>
        <p:txBody>
          <a:bodyPr lIns="457200">
            <a:noAutofit/>
          </a:bodyPr>
          <a:lstStyle>
            <a:lvl1pPr>
              <a:defRPr sz="3600" b="1" spc="-50" baseline="0">
                <a:solidFill>
                  <a:schemeClr val="bg1"/>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3724E183-9DBD-714F-9A23-FDF8DF1D4212}"/>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11" name="Picture 10">
            <a:extLst>
              <a:ext uri="{FF2B5EF4-FFF2-40B4-BE49-F238E27FC236}">
                <a16:creationId xmlns:a16="http://schemas.microsoft.com/office/drawing/2014/main" id="{B87CA218-7EDD-1646-8ED8-432B65D47142}"/>
              </a:ext>
            </a:extLst>
          </p:cNvPr>
          <p:cNvPicPr>
            <a:picLocks noChangeAspect="1"/>
          </p:cNvPicPr>
          <p:nvPr userDrawn="1"/>
        </p:nvPicPr>
        <p:blipFill>
          <a:blip r:embed="rId2"/>
          <a:srcRect/>
          <a:stretch/>
        </p:blipFill>
        <p:spPr>
          <a:xfrm>
            <a:off x="10039838" y="6440612"/>
            <a:ext cx="1406770" cy="224692"/>
          </a:xfrm>
          <a:prstGeom prst="rect">
            <a:avLst/>
          </a:prstGeom>
        </p:spPr>
      </p:pic>
    </p:spTree>
    <p:extLst>
      <p:ext uri="{BB962C8B-B14F-4D97-AF65-F5344CB8AC3E}">
        <p14:creationId xmlns:p14="http://schemas.microsoft.com/office/powerpoint/2010/main" val="457574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E24615-F657-CC4F-B86E-000458EF2952}"/>
              </a:ext>
            </a:extLst>
          </p:cNvPr>
          <p:cNvSpPr/>
          <p:nvPr userDrawn="1"/>
        </p:nvSpPr>
        <p:spPr>
          <a:xfrm rot="10800000">
            <a:off x="0" y="-1"/>
            <a:ext cx="12192000" cy="6858000"/>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Text Placeholder 2">
            <a:extLst>
              <a:ext uri="{FF2B5EF4-FFF2-40B4-BE49-F238E27FC236}">
                <a16:creationId xmlns:a16="http://schemas.microsoft.com/office/drawing/2014/main" id="{D44AB61A-FEA1-F84F-840C-C02668010E7E}"/>
              </a:ext>
            </a:extLst>
          </p:cNvPr>
          <p:cNvSpPr>
            <a:spLocks noGrp="1"/>
          </p:cNvSpPr>
          <p:nvPr>
            <p:ph type="body" idx="1"/>
          </p:nvPr>
        </p:nvSpPr>
        <p:spPr>
          <a:xfrm>
            <a:off x="658229" y="3489867"/>
            <a:ext cx="10515600" cy="1500187"/>
          </a:xfrm>
          <a:prstGeom prst="rect">
            <a:avLst/>
          </a:prstGeom>
        </p:spPr>
        <p:txBody>
          <a:bodyPr>
            <a:normAutofit/>
          </a:bodyPr>
          <a:lstStyle>
            <a:lvl1pPr marL="0" indent="0">
              <a:buNone/>
              <a:defRPr sz="28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itle 7">
            <a:extLst>
              <a:ext uri="{FF2B5EF4-FFF2-40B4-BE49-F238E27FC236}">
                <a16:creationId xmlns:a16="http://schemas.microsoft.com/office/drawing/2014/main" id="{B89D387D-7EF5-8146-95EC-400F8424CAC5}"/>
              </a:ext>
            </a:extLst>
          </p:cNvPr>
          <p:cNvSpPr>
            <a:spLocks noGrp="1"/>
          </p:cNvSpPr>
          <p:nvPr>
            <p:ph type="title"/>
          </p:nvPr>
        </p:nvSpPr>
        <p:spPr>
          <a:xfrm>
            <a:off x="649960" y="2205501"/>
            <a:ext cx="11044329" cy="1000687"/>
          </a:xfrm>
        </p:spPr>
        <p:txBody>
          <a:bodyPr anchor="b">
            <a:normAutofit/>
          </a:bodyPr>
          <a:lstStyle>
            <a:lvl1pPr>
              <a:defRPr sz="6000">
                <a:solidFill>
                  <a:schemeClr val="bg1"/>
                </a:solidFill>
              </a:defRPr>
            </a:lvl1pPr>
          </a:lstStyle>
          <a:p>
            <a:r>
              <a:rPr lang="en-US"/>
              <a:t>Click to edit Master title style</a:t>
            </a:r>
          </a:p>
        </p:txBody>
      </p:sp>
      <p:pic>
        <p:nvPicPr>
          <p:cNvPr id="15" name="Picture 14" descr="A picture containing text, clipart&#10;&#10;Description automatically generated">
            <a:extLst>
              <a:ext uri="{FF2B5EF4-FFF2-40B4-BE49-F238E27FC236}">
                <a16:creationId xmlns:a16="http://schemas.microsoft.com/office/drawing/2014/main" id="{0B91BD71-5E82-A645-A2C1-4F6546CF56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24081" y="164372"/>
            <a:ext cx="3634337" cy="807630"/>
          </a:xfrm>
          <a:prstGeom prst="rect">
            <a:avLst/>
          </a:prstGeom>
        </p:spPr>
      </p:pic>
    </p:spTree>
    <p:extLst>
      <p:ext uri="{BB962C8B-B14F-4D97-AF65-F5344CB8AC3E}">
        <p14:creationId xmlns:p14="http://schemas.microsoft.com/office/powerpoint/2010/main" val="659680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49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4" name="Content Placeholder 4" descr="A close-up of a road&#10;&#10;Description automatically generated with low confidence">
            <a:extLst>
              <a:ext uri="{FF2B5EF4-FFF2-40B4-BE49-F238E27FC236}">
                <a16:creationId xmlns:a16="http://schemas.microsoft.com/office/drawing/2014/main" id="{050699A7-B427-6F42-80B0-4D54A4A7BAE0}"/>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35347E5-F316-EA4F-9A08-11B7C55B0213}"/>
              </a:ext>
            </a:extLst>
          </p:cNvPr>
          <p:cNvSpPr/>
          <p:nvPr userDrawn="1"/>
        </p:nvSpPr>
        <p:spPr>
          <a:xfrm rot="10800000">
            <a:off x="0" y="-12"/>
            <a:ext cx="12192000" cy="6858011"/>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4CA21C86-17E6-1E4C-B8FD-18200253BC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7753"/>
            <a:ext cx="6280594" cy="1395689"/>
          </a:xfrm>
          <a:prstGeom prst="rect">
            <a:avLst/>
          </a:prstGeom>
        </p:spPr>
      </p:pic>
      <p:sp>
        <p:nvSpPr>
          <p:cNvPr id="8" name="Title 7">
            <a:extLst>
              <a:ext uri="{FF2B5EF4-FFF2-40B4-BE49-F238E27FC236}">
                <a16:creationId xmlns:a16="http://schemas.microsoft.com/office/drawing/2014/main" id="{78DE8D5C-4A64-1F47-815C-052EA963C76D}"/>
              </a:ext>
            </a:extLst>
          </p:cNvPr>
          <p:cNvSpPr>
            <a:spLocks noGrp="1"/>
          </p:cNvSpPr>
          <p:nvPr>
            <p:ph type="title"/>
          </p:nvPr>
        </p:nvSpPr>
        <p:spPr>
          <a:xfrm>
            <a:off x="1147671" y="2483293"/>
            <a:ext cx="11044329" cy="1000687"/>
          </a:xfrm>
        </p:spPr>
        <p:txBody>
          <a:bodyPr anchor="b">
            <a:normAutofit/>
          </a:bodyPr>
          <a:lstStyle>
            <a:lvl1pPr>
              <a:defRPr sz="4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D44AB61A-FEA1-F84F-840C-C02668010E7E}"/>
              </a:ext>
            </a:extLst>
          </p:cNvPr>
          <p:cNvSpPr>
            <a:spLocks noGrp="1"/>
          </p:cNvSpPr>
          <p:nvPr>
            <p:ph type="body" idx="1"/>
          </p:nvPr>
        </p:nvSpPr>
        <p:spPr>
          <a:xfrm>
            <a:off x="1167515" y="3501442"/>
            <a:ext cx="10515600" cy="1500187"/>
          </a:xfrm>
          <a:prstGeom prst="rect">
            <a:avLst/>
          </a:prstGeo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94492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49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2E74B3-5422-384E-B2AF-91036582E02E}"/>
              </a:ext>
            </a:extLst>
          </p:cNvPr>
          <p:cNvSpPr/>
          <p:nvPr userDrawn="1"/>
        </p:nvSpPr>
        <p:spPr>
          <a:xfrm>
            <a:off x="0" y="1"/>
            <a:ext cx="3352800" cy="6884894"/>
          </a:xfrm>
          <a:prstGeom prst="rect">
            <a:avLst/>
          </a:prstGeom>
          <a:gradFill flip="none" rotWithShape="1">
            <a:gsLst>
              <a:gs pos="16000">
                <a:schemeClr val="tx2"/>
              </a:gs>
              <a:gs pos="100000">
                <a:schemeClr val="accent1"/>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lumMod val="90000"/>
                </a:schemeClr>
              </a:solidFill>
            </a:endParaRPr>
          </a:p>
        </p:txBody>
      </p:sp>
      <p:sp>
        <p:nvSpPr>
          <p:cNvPr id="2" name="Title 1">
            <a:extLst>
              <a:ext uri="{FF2B5EF4-FFF2-40B4-BE49-F238E27FC236}">
                <a16:creationId xmlns:a16="http://schemas.microsoft.com/office/drawing/2014/main" id="{B12D87F1-0FED-A54B-8D85-2ADA0E660F3B}"/>
              </a:ext>
            </a:extLst>
          </p:cNvPr>
          <p:cNvSpPr>
            <a:spLocks noGrp="1"/>
          </p:cNvSpPr>
          <p:nvPr>
            <p:ph type="title"/>
          </p:nvPr>
        </p:nvSpPr>
        <p:spPr>
          <a:xfrm>
            <a:off x="182592" y="365125"/>
            <a:ext cx="2991929" cy="3063875"/>
          </a:xfrm>
        </p:spPr>
        <p:txBody>
          <a:bodyPr anchor="t">
            <a:normAutofit/>
          </a:bodyPr>
          <a:lstStyle>
            <a:lvl1pPr>
              <a:defRPr sz="3600" b="1" spc="-100" baseline="0">
                <a:solidFill>
                  <a:schemeClr val="bg1"/>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8DB267CB-F55F-6A40-9A57-7C9C00110864}"/>
              </a:ext>
            </a:extLst>
          </p:cNvPr>
          <p:cNvSpPr>
            <a:spLocks noGrp="1"/>
          </p:cNvSpPr>
          <p:nvPr>
            <p:ph idx="1"/>
          </p:nvPr>
        </p:nvSpPr>
        <p:spPr>
          <a:xfrm>
            <a:off x="3535392" y="365125"/>
            <a:ext cx="8405264" cy="5653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C2AF0C2-5A3C-554C-AD13-A9B7AD2EE827}"/>
              </a:ext>
            </a:extLst>
          </p:cNvPr>
          <p:cNvSpPr>
            <a:spLocks noGrp="1"/>
          </p:cNvSpPr>
          <p:nvPr>
            <p:ph type="sldNum" sz="quarter" idx="12"/>
          </p:nvPr>
        </p:nvSpPr>
        <p:spPr>
          <a:xfrm>
            <a:off x="11383108" y="63563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8" name="Picture 7">
            <a:extLst>
              <a:ext uri="{FF2B5EF4-FFF2-40B4-BE49-F238E27FC236}">
                <a16:creationId xmlns:a16="http://schemas.microsoft.com/office/drawing/2014/main" id="{82CB283B-7B77-5448-B919-F3ECA497BCD1}"/>
              </a:ext>
            </a:extLst>
          </p:cNvPr>
          <p:cNvPicPr>
            <a:picLocks noChangeAspect="1"/>
          </p:cNvPicPr>
          <p:nvPr userDrawn="1"/>
        </p:nvPicPr>
        <p:blipFill>
          <a:blip r:embed="rId2"/>
          <a:srcRect/>
          <a:stretch/>
        </p:blipFill>
        <p:spPr>
          <a:xfrm>
            <a:off x="10039838" y="6440612"/>
            <a:ext cx="1406770" cy="224692"/>
          </a:xfrm>
          <a:prstGeom prst="rect">
            <a:avLst/>
          </a:prstGeom>
        </p:spPr>
      </p:pic>
    </p:spTree>
    <p:extLst>
      <p:ext uri="{BB962C8B-B14F-4D97-AF65-F5344CB8AC3E}">
        <p14:creationId xmlns:p14="http://schemas.microsoft.com/office/powerpoint/2010/main" val="20829190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16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EEFD2A2B-B3D8-5745-8663-7BDA74BA0A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5708" y="6313051"/>
            <a:ext cx="2087998" cy="464000"/>
          </a:xfrm>
          <a:prstGeom prst="rect">
            <a:avLst/>
          </a:prstGeom>
        </p:spPr>
      </p:pic>
      <p:sp>
        <p:nvSpPr>
          <p:cNvPr id="8" name="Title 7">
            <a:extLst>
              <a:ext uri="{FF2B5EF4-FFF2-40B4-BE49-F238E27FC236}">
                <a16:creationId xmlns:a16="http://schemas.microsoft.com/office/drawing/2014/main" id="{28A00FF1-618A-174A-A0A7-BF95A83FC23C}"/>
              </a:ext>
            </a:extLst>
          </p:cNvPr>
          <p:cNvSpPr>
            <a:spLocks noGrp="1"/>
          </p:cNvSpPr>
          <p:nvPr>
            <p:ph type="title"/>
          </p:nvPr>
        </p:nvSpPr>
        <p:spPr>
          <a:xfrm>
            <a:off x="573836" y="2766219"/>
            <a:ext cx="11044329" cy="1325563"/>
          </a:xfrm>
          <a:prstGeom prst="rect">
            <a:avLst/>
          </a:prstGeom>
        </p:spPr>
        <p:txBody>
          <a:bodyPr>
            <a:normAutofit/>
          </a:bodyP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82833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7A36ED-77D1-A44B-A743-90D19A9C4D65}"/>
              </a:ext>
            </a:extLst>
          </p:cNvPr>
          <p:cNvSpPr/>
          <p:nvPr userDrawn="1"/>
        </p:nvSpPr>
        <p:spPr>
          <a:xfrm>
            <a:off x="1" y="-5811"/>
            <a:ext cx="12192000" cy="741871"/>
          </a:xfrm>
          <a:prstGeom prst="rect">
            <a:avLst/>
          </a:prstGeom>
          <a:gradFill>
            <a:gsLst>
              <a:gs pos="0">
                <a:srgbClr val="E7468A"/>
              </a:gs>
              <a:gs pos="35000">
                <a:srgbClr val="A83688"/>
              </a:gs>
              <a:gs pos="100000">
                <a:schemeClr val="accent2">
                  <a:lumMod val="75000"/>
                </a:schemeClr>
              </a:gs>
            </a:gsLst>
            <a:lin ang="108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lumMod val="90000"/>
                </a:schemeClr>
              </a:solidFill>
            </a:endParaRPr>
          </a:p>
        </p:txBody>
      </p:sp>
      <p:sp>
        <p:nvSpPr>
          <p:cNvPr id="2" name="Title 1">
            <a:extLst>
              <a:ext uri="{FF2B5EF4-FFF2-40B4-BE49-F238E27FC236}">
                <a16:creationId xmlns:a16="http://schemas.microsoft.com/office/drawing/2014/main" id="{B12D87F1-0FED-A54B-8D85-2ADA0E660F3B}"/>
              </a:ext>
            </a:extLst>
          </p:cNvPr>
          <p:cNvSpPr>
            <a:spLocks noGrp="1"/>
          </p:cNvSpPr>
          <p:nvPr>
            <p:ph type="title"/>
          </p:nvPr>
        </p:nvSpPr>
        <p:spPr>
          <a:xfrm>
            <a:off x="182591" y="99122"/>
            <a:ext cx="9859183" cy="499399"/>
          </a:xfrm>
        </p:spPr>
        <p:txBody>
          <a:bodyPr anchor="t">
            <a:normAutofit/>
          </a:bodyPr>
          <a:lstStyle>
            <a:lvl1pPr>
              <a:defRPr sz="4000" b="1" spc="-100" baseline="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F543854-5A26-7F49-8542-EBD27C7609E1}"/>
              </a:ext>
            </a:extLst>
          </p:cNvPr>
          <p:cNvSpPr>
            <a:spLocks noGrp="1"/>
          </p:cNvSpPr>
          <p:nvPr>
            <p:ph type="sldNum" sz="quarter" idx="12"/>
          </p:nvPr>
        </p:nvSpPr>
        <p:spPr>
          <a:xfrm>
            <a:off x="9197456" y="6356350"/>
            <a:ext cx="2743200" cy="365125"/>
          </a:xfrm>
        </p:spPr>
        <p:txBody>
          <a:bodyPr/>
          <a:lstStyle>
            <a:lvl1pP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9" name="Picture 8">
            <a:extLst>
              <a:ext uri="{FF2B5EF4-FFF2-40B4-BE49-F238E27FC236}">
                <a16:creationId xmlns:a16="http://schemas.microsoft.com/office/drawing/2014/main" id="{70B9D6AD-CE23-4849-BE39-BB32CD25427D}"/>
              </a:ext>
            </a:extLst>
          </p:cNvPr>
          <p:cNvPicPr>
            <a:picLocks noChangeAspect="1"/>
          </p:cNvPicPr>
          <p:nvPr userDrawn="1"/>
        </p:nvPicPr>
        <p:blipFill>
          <a:blip r:embed="rId2"/>
          <a:stretch>
            <a:fillRect/>
          </a:stretch>
        </p:blipFill>
        <p:spPr>
          <a:xfrm>
            <a:off x="10087280" y="6459139"/>
            <a:ext cx="1267911" cy="184904"/>
          </a:xfrm>
          <a:prstGeom prst="rect">
            <a:avLst/>
          </a:prstGeom>
        </p:spPr>
      </p:pic>
      <p:pic>
        <p:nvPicPr>
          <p:cNvPr id="10" name="Picture 7">
            <a:extLst>
              <a:ext uri="{FF2B5EF4-FFF2-40B4-BE49-F238E27FC236}">
                <a16:creationId xmlns:a16="http://schemas.microsoft.com/office/drawing/2014/main" id="{FCFF651E-B408-CB42-AF20-6D78DDD379AE}"/>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0906" t="11051" r="10710" b="29287"/>
          <a:stretch/>
        </p:blipFill>
        <p:spPr>
          <a:xfrm>
            <a:off x="182591" y="6240578"/>
            <a:ext cx="1830367" cy="480897"/>
          </a:xfrm>
          <a:prstGeom prst="rect">
            <a:avLst/>
          </a:prstGeom>
        </p:spPr>
      </p:pic>
    </p:spTree>
    <p:extLst>
      <p:ext uri="{BB962C8B-B14F-4D97-AF65-F5344CB8AC3E}">
        <p14:creationId xmlns:p14="http://schemas.microsoft.com/office/powerpoint/2010/main" val="28133969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49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E391E3-0A64-4AE7-80B4-E634EA2ABEBB}"/>
              </a:ext>
            </a:extLst>
          </p:cNvPr>
          <p:cNvSpPr>
            <a:spLocks noGrp="1"/>
          </p:cNvSpPr>
          <p:nvPr>
            <p:ph type="title"/>
          </p:nvPr>
        </p:nvSpPr>
        <p:spPr>
          <a:xfrm>
            <a:off x="309471" y="365125"/>
            <a:ext cx="1104432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598FCA-E757-4055-B5AB-2FE58BE10747}"/>
              </a:ext>
            </a:extLst>
          </p:cNvPr>
          <p:cNvSpPr>
            <a:spLocks noGrp="1"/>
          </p:cNvSpPr>
          <p:nvPr>
            <p:ph type="body" idx="1"/>
          </p:nvPr>
        </p:nvSpPr>
        <p:spPr>
          <a:xfrm>
            <a:off x="309471" y="1825625"/>
            <a:ext cx="1104432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8749411"/>
      </p:ext>
    </p:extLst>
  </p:cSld>
  <p:clrMap bg1="lt1" tx1="dk1" bg2="lt2" tx2="dk2" accent1="accent1" accent2="accent2" accent3="accent3" accent4="accent4" accent5="accent5" accent6="accent6" hlink="hlink" folHlink="folHlink"/>
  <p:sldLayoutIdLst>
    <p:sldLayoutId id="2147483721" r:id="rId1"/>
    <p:sldLayoutId id="2147483733" r:id="rId2"/>
    <p:sldLayoutId id="2147483735" r:id="rId3"/>
    <p:sldLayoutId id="2147483722" r:id="rId4"/>
    <p:sldLayoutId id="2147483734" r:id="rId5"/>
    <p:sldLayoutId id="2147483723" r:id="rId6"/>
    <p:sldLayoutId id="2147483725" r:id="rId7"/>
    <p:sldLayoutId id="2147483731" r:id="rId8"/>
    <p:sldLayoutId id="2147483737" r:id="rId9"/>
    <p:sldLayoutId id="2147483739" r:id="rId10"/>
    <p:sldLayoutId id="2147483740" r:id="rId11"/>
    <p:sldLayoutId id="2147483741" r:id="rId12"/>
  </p:sldLayoutIdLst>
  <p:hf hdr="0" ft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2A3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2A3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2A3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2A3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2A3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hart" Target="../charts/chart13.xml"/></Relationships>
</file>

<file path=ppt/slides/_rels/slide2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hyperlink" Target="http://www.sandag.org/unemploymentdata"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chart" Target="../charts/chart16.xml"/></Relationships>
</file>

<file path=ppt/slides/_rels/slide3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34539C-B47C-9047-8387-EE685E54DCCA}"/>
              </a:ext>
            </a:extLst>
          </p:cNvPr>
          <p:cNvSpPr>
            <a:spLocks noGrp="1"/>
          </p:cNvSpPr>
          <p:nvPr>
            <p:ph type="title"/>
          </p:nvPr>
        </p:nvSpPr>
        <p:spPr/>
        <p:txBody>
          <a:bodyPr/>
          <a:lstStyle/>
          <a:p>
            <a:r>
              <a:rPr lang="en-US"/>
              <a:t>Regional Economic Update</a:t>
            </a:r>
          </a:p>
        </p:txBody>
      </p:sp>
      <p:sp>
        <p:nvSpPr>
          <p:cNvPr id="11" name="Content Placeholder 10">
            <a:extLst>
              <a:ext uri="{FF2B5EF4-FFF2-40B4-BE49-F238E27FC236}">
                <a16:creationId xmlns:a16="http://schemas.microsoft.com/office/drawing/2014/main" id="{59DBC425-B2DF-2149-A8CC-38823C2C4506}"/>
              </a:ext>
            </a:extLst>
          </p:cNvPr>
          <p:cNvSpPr>
            <a:spLocks noGrp="1"/>
          </p:cNvSpPr>
          <p:nvPr>
            <p:ph type="body" idx="1"/>
          </p:nvPr>
        </p:nvSpPr>
        <p:spPr/>
        <p:txBody>
          <a:bodyPr>
            <a:normAutofit/>
          </a:bodyPr>
          <a:lstStyle/>
          <a:p>
            <a:r>
              <a:rPr lang="en-US"/>
              <a:t>San Diego HR Forum</a:t>
            </a:r>
          </a:p>
        </p:txBody>
      </p:sp>
      <p:sp>
        <p:nvSpPr>
          <p:cNvPr id="12" name="TextBox 11">
            <a:extLst>
              <a:ext uri="{FF2B5EF4-FFF2-40B4-BE49-F238E27FC236}">
                <a16:creationId xmlns:a16="http://schemas.microsoft.com/office/drawing/2014/main" id="{C714E689-3411-496D-B311-B3AA79B348BE}"/>
              </a:ext>
            </a:extLst>
          </p:cNvPr>
          <p:cNvSpPr txBox="1"/>
          <p:nvPr/>
        </p:nvSpPr>
        <p:spPr>
          <a:xfrm>
            <a:off x="5559681" y="5846714"/>
            <a:ext cx="6100548" cy="646331"/>
          </a:xfrm>
          <a:prstGeom prst="rect">
            <a:avLst/>
          </a:prstGeom>
          <a:noFill/>
        </p:spPr>
        <p:txBody>
          <a:bodyPr wrap="square">
            <a:spAutoFit/>
          </a:bodyPr>
          <a:lstStyle/>
          <a:p>
            <a:pPr algn="r"/>
            <a:r>
              <a:rPr lang="en-US" sz="1800">
                <a:solidFill>
                  <a:schemeClr val="bg1"/>
                </a:solidFill>
              </a:rPr>
              <a:t>Presented by Chief Economist, Ray Major</a:t>
            </a:r>
          </a:p>
          <a:p>
            <a:pPr marL="0" indent="0" algn="r">
              <a:buNone/>
            </a:pPr>
            <a:r>
              <a:rPr lang="en-US">
                <a:solidFill>
                  <a:schemeClr val="bg1"/>
                </a:solidFill>
              </a:rPr>
              <a:t>January 18, 2022</a:t>
            </a:r>
          </a:p>
        </p:txBody>
      </p:sp>
    </p:spTree>
    <p:extLst>
      <p:ext uri="{BB962C8B-B14F-4D97-AF65-F5344CB8AC3E}">
        <p14:creationId xmlns:p14="http://schemas.microsoft.com/office/powerpoint/2010/main" val="1725360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bg">
            <a:extLst>
              <a:ext uri="{FF2B5EF4-FFF2-40B4-BE49-F238E27FC236}">
                <a16:creationId xmlns:a16="http://schemas.microsoft.com/office/drawing/2014/main" id="{DC7ED522-E146-F646-B5DE-A30515BAD758}"/>
              </a:ext>
            </a:extLst>
          </p:cNvPr>
          <p:cNvSpPr/>
          <p:nvPr/>
        </p:nvSpPr>
        <p:spPr>
          <a:xfrm>
            <a:off x="0" y="1"/>
            <a:ext cx="12192000" cy="6857999"/>
          </a:xfrm>
          <a:prstGeom prst="rect">
            <a:avLst/>
          </a:prstGeom>
          <a:solidFill>
            <a:srgbClr val="47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B884127-D3DB-3B4F-83B7-9566CFADBA9A}"/>
              </a:ext>
            </a:extLst>
          </p:cNvPr>
          <p:cNvPicPr>
            <a:picLocks noChangeAspect="1"/>
          </p:cNvPicPr>
          <p:nvPr/>
        </p:nvPicPr>
        <p:blipFill rotWithShape="1">
          <a:blip r:embed="rId3">
            <a:extLst>
              <a:ext uri="{28A0092B-C50C-407E-A947-70E740481C1C}">
                <a14:useLocalDpi xmlns:a14="http://schemas.microsoft.com/office/drawing/2010/main" val="0"/>
              </a:ext>
            </a:extLst>
          </a:blip>
          <a:srcRect l="39804" t="-14595" r="20752" b="14595"/>
          <a:stretch/>
        </p:blipFill>
        <p:spPr>
          <a:xfrm>
            <a:off x="4071938" y="0"/>
            <a:ext cx="4057649" cy="6858000"/>
          </a:xfrm>
          <a:prstGeom prst="rect">
            <a:avLst/>
          </a:prstGeom>
        </p:spPr>
      </p:pic>
      <p:pic>
        <p:nvPicPr>
          <p:cNvPr id="10" name="Picture 9">
            <a:extLst>
              <a:ext uri="{FF2B5EF4-FFF2-40B4-BE49-F238E27FC236}">
                <a16:creationId xmlns:a16="http://schemas.microsoft.com/office/drawing/2014/main" id="{69F7614A-7344-AB45-B6FC-E45265C68F5E}"/>
              </a:ext>
            </a:extLst>
          </p:cNvPr>
          <p:cNvPicPr>
            <a:picLocks noChangeAspect="1"/>
          </p:cNvPicPr>
          <p:nvPr/>
        </p:nvPicPr>
        <p:blipFill rotWithShape="1">
          <a:blip r:embed="rId4">
            <a:extLst>
              <a:ext uri="{28A0092B-C50C-407E-A947-70E740481C1C}">
                <a14:useLocalDpi xmlns:a14="http://schemas.microsoft.com/office/drawing/2010/main" val="0"/>
              </a:ext>
            </a:extLst>
          </a:blip>
          <a:srcRect l="54839" t="19142" r="12441" b="-19142"/>
          <a:stretch/>
        </p:blipFill>
        <p:spPr>
          <a:xfrm>
            <a:off x="8129588" y="0"/>
            <a:ext cx="4062412" cy="6858000"/>
          </a:xfrm>
          <a:prstGeom prst="rect">
            <a:avLst/>
          </a:prstGeom>
        </p:spPr>
      </p:pic>
      <p:pic>
        <p:nvPicPr>
          <p:cNvPr id="7" name="Picture 6">
            <a:extLst>
              <a:ext uri="{FF2B5EF4-FFF2-40B4-BE49-F238E27FC236}">
                <a16:creationId xmlns:a16="http://schemas.microsoft.com/office/drawing/2014/main" id="{CE2ADD8E-304F-1E49-BAD6-CB6661DFC1DC}"/>
              </a:ext>
            </a:extLst>
          </p:cNvPr>
          <p:cNvPicPr>
            <a:picLocks noChangeAspect="1"/>
          </p:cNvPicPr>
          <p:nvPr/>
        </p:nvPicPr>
        <p:blipFill rotWithShape="1">
          <a:blip r:embed="rId5">
            <a:extLst>
              <a:ext uri="{28A0092B-C50C-407E-A947-70E740481C1C}">
                <a14:useLocalDpi xmlns:a14="http://schemas.microsoft.com/office/drawing/2010/main" val="0"/>
              </a:ext>
            </a:extLst>
          </a:blip>
          <a:srcRect l="39439" t="624" r="21117" b="-624"/>
          <a:stretch/>
        </p:blipFill>
        <p:spPr>
          <a:xfrm>
            <a:off x="1" y="0"/>
            <a:ext cx="4057650" cy="6858000"/>
          </a:xfrm>
          <a:prstGeom prst="rect">
            <a:avLst/>
          </a:prstGeom>
        </p:spPr>
      </p:pic>
      <p:sp>
        <p:nvSpPr>
          <p:cNvPr id="34" name="Rectangle 33">
            <a:extLst>
              <a:ext uri="{FF2B5EF4-FFF2-40B4-BE49-F238E27FC236}">
                <a16:creationId xmlns:a16="http://schemas.microsoft.com/office/drawing/2014/main" id="{3E4184A3-FA47-BF40-967C-9D018AD99AC4}"/>
              </a:ext>
            </a:extLst>
          </p:cNvPr>
          <p:cNvSpPr/>
          <p:nvPr/>
        </p:nvSpPr>
        <p:spPr>
          <a:xfrm>
            <a:off x="-1" y="0"/>
            <a:ext cx="12192001" cy="1190848"/>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3" name="Title 2">
            <a:extLst>
              <a:ext uri="{FF2B5EF4-FFF2-40B4-BE49-F238E27FC236}">
                <a16:creationId xmlns:a16="http://schemas.microsoft.com/office/drawing/2014/main" id="{7CBFE226-9BCD-C544-B45C-76EF523A8940}"/>
              </a:ext>
            </a:extLst>
          </p:cNvPr>
          <p:cNvSpPr>
            <a:spLocks noGrp="1"/>
          </p:cNvSpPr>
          <p:nvPr>
            <p:ph type="title"/>
          </p:nvPr>
        </p:nvSpPr>
        <p:spPr>
          <a:xfrm>
            <a:off x="-325924" y="0"/>
            <a:ext cx="12517924" cy="1193800"/>
          </a:xfrm>
        </p:spPr>
        <p:txBody>
          <a:bodyPr/>
          <a:lstStyle/>
          <a:p>
            <a:r>
              <a:rPr lang="en-US"/>
              <a:t>Supply Chain Chaos Driving Inflation</a:t>
            </a:r>
            <a:br>
              <a:rPr lang="en-US"/>
            </a:br>
            <a:r>
              <a:rPr lang="en-US" sz="2800" b="0"/>
              <a:t>Bottlenecks in every link of the supply chain</a:t>
            </a:r>
            <a:endParaRPr lang="en-US" b="0"/>
          </a:p>
        </p:txBody>
      </p:sp>
      <p:sp>
        <p:nvSpPr>
          <p:cNvPr id="16" name="Rectangle 15">
            <a:extLst>
              <a:ext uri="{FF2B5EF4-FFF2-40B4-BE49-F238E27FC236}">
                <a16:creationId xmlns:a16="http://schemas.microsoft.com/office/drawing/2014/main" id="{4BB26957-D0C3-5040-BE65-4E927D39A6B7}"/>
              </a:ext>
            </a:extLst>
          </p:cNvPr>
          <p:cNvSpPr/>
          <p:nvPr/>
        </p:nvSpPr>
        <p:spPr>
          <a:xfrm>
            <a:off x="0" y="4786312"/>
            <a:ext cx="4071938" cy="2071687"/>
          </a:xfrm>
          <a:prstGeom prst="rect">
            <a:avLst/>
          </a:prstGeom>
          <a:solidFill>
            <a:schemeClr val="accent6">
              <a:lumMod val="50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413B24C-5898-DB46-B334-B0D3060AFEC4}"/>
              </a:ext>
            </a:extLst>
          </p:cNvPr>
          <p:cNvSpPr/>
          <p:nvPr/>
        </p:nvSpPr>
        <p:spPr>
          <a:xfrm>
            <a:off x="431007" y="4796699"/>
            <a:ext cx="3195637" cy="2226250"/>
          </a:xfrm>
          <a:prstGeom prst="rect">
            <a:avLst/>
          </a:prstGeom>
        </p:spPr>
        <p:txBody>
          <a:bodyPr wrap="square" lIns="91440" tIns="45720" rIns="91440" bIns="45720" anchor="t">
            <a:spAutoFit/>
          </a:bodyPr>
          <a:lstStyle/>
          <a:p>
            <a:pPr>
              <a:spcAft>
                <a:spcPts val="750"/>
              </a:spcAft>
              <a:buClr>
                <a:schemeClr val="accent3"/>
              </a:buClr>
              <a:buSzPct val="100000"/>
            </a:pPr>
            <a:r>
              <a:rPr lang="en-US" sz="2400">
                <a:solidFill>
                  <a:schemeClr val="accent6">
                    <a:lumMod val="20000"/>
                    <a:lumOff val="80000"/>
                  </a:schemeClr>
                </a:solidFill>
              </a:rPr>
              <a:t>Production</a:t>
            </a:r>
            <a:endParaRPr lang="en-US" sz="2000" spc="-70">
              <a:solidFill>
                <a:schemeClr val="accent6">
                  <a:lumMod val="20000"/>
                  <a:lumOff val="80000"/>
                </a:schemeClr>
              </a:solidFill>
              <a:cs typeface="Arial" panose="020B0604020202020204" pitchFamily="34" charset="0"/>
            </a:endParaRPr>
          </a:p>
          <a:p>
            <a:pPr marL="285750" indent="-285750">
              <a:buClr>
                <a:schemeClr val="accent3"/>
              </a:buClr>
              <a:buSzPct val="100000"/>
              <a:buFont typeface="Arial" panose="020B0604020202020204" pitchFamily="34" charset="0"/>
              <a:buChar char="•"/>
            </a:pPr>
            <a:r>
              <a:rPr lang="en-US">
                <a:solidFill>
                  <a:schemeClr val="bg1"/>
                </a:solidFill>
              </a:rPr>
              <a:t>Covid shutdowns</a:t>
            </a:r>
          </a:p>
          <a:p>
            <a:pPr marL="285750" indent="-285750">
              <a:buClr>
                <a:schemeClr val="accent3"/>
              </a:buClr>
              <a:buSzPct val="100000"/>
              <a:buFont typeface="Arial" panose="020B0604020202020204" pitchFamily="34" charset="0"/>
              <a:buChar char="•"/>
            </a:pPr>
            <a:r>
              <a:rPr lang="en-US">
                <a:solidFill>
                  <a:schemeClr val="bg1"/>
                </a:solidFill>
              </a:rPr>
              <a:t>Worker shortages</a:t>
            </a:r>
          </a:p>
          <a:p>
            <a:pPr marL="285750" indent="-285750">
              <a:buClr>
                <a:schemeClr val="accent3"/>
              </a:buClr>
              <a:buSzPct val="100000"/>
              <a:buFont typeface="Arial" panose="020B0604020202020204" pitchFamily="34" charset="0"/>
              <a:buChar char="•"/>
            </a:pPr>
            <a:r>
              <a:rPr lang="en-US">
                <a:solidFill>
                  <a:schemeClr val="bg1"/>
                </a:solidFill>
              </a:rPr>
              <a:t>Lack of raw materials and components</a:t>
            </a:r>
          </a:p>
          <a:p>
            <a:pPr marL="285750" indent="-285750">
              <a:buClr>
                <a:schemeClr val="accent3"/>
              </a:buClr>
              <a:buSzPct val="100000"/>
              <a:buFont typeface="Arial" panose="020B0604020202020204" pitchFamily="34" charset="0"/>
              <a:buChar char="•"/>
            </a:pPr>
            <a:r>
              <a:rPr lang="en-US">
                <a:solidFill>
                  <a:schemeClr val="bg1"/>
                </a:solidFill>
              </a:rPr>
              <a:t>Energy cost increases</a:t>
            </a:r>
          </a:p>
          <a:p>
            <a:pPr>
              <a:spcAft>
                <a:spcPts val="750"/>
              </a:spcAft>
              <a:buClr>
                <a:schemeClr val="accent3"/>
              </a:buClr>
              <a:buSzPct val="100000"/>
            </a:pPr>
            <a:r>
              <a:rPr lang="en-US">
                <a:solidFill>
                  <a:schemeClr val="bg1"/>
                </a:solidFill>
              </a:rPr>
              <a:t>.</a:t>
            </a:r>
            <a:endParaRPr lang="en-US">
              <a:solidFill>
                <a:schemeClr val="bg1"/>
              </a:solidFill>
              <a:cs typeface="Arial"/>
            </a:endParaRPr>
          </a:p>
        </p:txBody>
      </p:sp>
      <p:sp>
        <p:nvSpPr>
          <p:cNvPr id="19" name="Rectangle 18">
            <a:extLst>
              <a:ext uri="{FF2B5EF4-FFF2-40B4-BE49-F238E27FC236}">
                <a16:creationId xmlns:a16="http://schemas.microsoft.com/office/drawing/2014/main" id="{055B256C-17D6-9E43-9FC1-A26FE8AB3016}"/>
              </a:ext>
            </a:extLst>
          </p:cNvPr>
          <p:cNvSpPr/>
          <p:nvPr/>
        </p:nvSpPr>
        <p:spPr>
          <a:xfrm>
            <a:off x="4071938" y="4786312"/>
            <a:ext cx="4057649" cy="2071687"/>
          </a:xfrm>
          <a:prstGeom prst="rect">
            <a:avLst/>
          </a:prstGeom>
          <a:solidFill>
            <a:schemeClr val="accent6">
              <a:lumMod val="50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6E81069-8444-5640-BBEA-3DCA6FF6C400}"/>
              </a:ext>
            </a:extLst>
          </p:cNvPr>
          <p:cNvSpPr/>
          <p:nvPr/>
        </p:nvSpPr>
        <p:spPr>
          <a:xfrm>
            <a:off x="4488657" y="4797681"/>
            <a:ext cx="3433763" cy="2103140"/>
          </a:xfrm>
          <a:prstGeom prst="rect">
            <a:avLst/>
          </a:prstGeom>
        </p:spPr>
        <p:txBody>
          <a:bodyPr wrap="square">
            <a:spAutoFit/>
          </a:bodyPr>
          <a:lstStyle/>
          <a:p>
            <a:pPr>
              <a:spcAft>
                <a:spcPts val="750"/>
              </a:spcAft>
              <a:buClr>
                <a:schemeClr val="accent3"/>
              </a:buClr>
              <a:buSzPct val="100000"/>
            </a:pPr>
            <a:r>
              <a:rPr lang="en-US" sz="2400">
                <a:solidFill>
                  <a:schemeClr val="accent6">
                    <a:lumMod val="20000"/>
                    <a:lumOff val="80000"/>
                  </a:schemeClr>
                </a:solidFill>
              </a:rPr>
              <a:t>Global Shipping</a:t>
            </a:r>
            <a:endParaRPr lang="en-US" sz="2000" spc="-70">
              <a:solidFill>
                <a:schemeClr val="accent3"/>
              </a:solidFill>
              <a:cs typeface="Arial" panose="020B0604020202020204" pitchFamily="34" charset="0"/>
            </a:endParaRPr>
          </a:p>
          <a:p>
            <a:pPr>
              <a:spcAft>
                <a:spcPts val="750"/>
              </a:spcAft>
              <a:buClr>
                <a:schemeClr val="accent3"/>
              </a:buClr>
              <a:buSzPct val="100000"/>
            </a:pPr>
            <a:r>
              <a:rPr lang="en-US" sz="2000">
                <a:solidFill>
                  <a:schemeClr val="bg1"/>
                </a:solidFill>
              </a:rPr>
              <a:t>Shipping suddenly stopped then restarted; ships diverted to deliver personal protective equipment and essential goods.</a:t>
            </a:r>
          </a:p>
        </p:txBody>
      </p:sp>
      <p:sp>
        <p:nvSpPr>
          <p:cNvPr id="21" name="Rectangle 20">
            <a:extLst>
              <a:ext uri="{FF2B5EF4-FFF2-40B4-BE49-F238E27FC236}">
                <a16:creationId xmlns:a16="http://schemas.microsoft.com/office/drawing/2014/main" id="{24016057-8B4B-7C43-A1E5-5B09FB9A02FC}"/>
              </a:ext>
            </a:extLst>
          </p:cNvPr>
          <p:cNvSpPr/>
          <p:nvPr/>
        </p:nvSpPr>
        <p:spPr>
          <a:xfrm>
            <a:off x="8110537" y="4786312"/>
            <a:ext cx="4071938" cy="2071687"/>
          </a:xfrm>
          <a:prstGeom prst="rect">
            <a:avLst/>
          </a:prstGeom>
          <a:solidFill>
            <a:schemeClr val="accent6">
              <a:lumMod val="50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19725E3-91F1-FE4D-A0F3-F1BC3DEB7C2D}"/>
              </a:ext>
            </a:extLst>
          </p:cNvPr>
          <p:cNvSpPr/>
          <p:nvPr/>
        </p:nvSpPr>
        <p:spPr>
          <a:xfrm>
            <a:off x="8428433" y="4847593"/>
            <a:ext cx="3671887" cy="1395254"/>
          </a:xfrm>
          <a:prstGeom prst="rect">
            <a:avLst/>
          </a:prstGeom>
        </p:spPr>
        <p:txBody>
          <a:bodyPr wrap="square">
            <a:spAutoFit/>
          </a:bodyPr>
          <a:lstStyle/>
          <a:p>
            <a:pPr>
              <a:spcAft>
                <a:spcPts val="750"/>
              </a:spcAft>
              <a:buClr>
                <a:schemeClr val="accent3"/>
              </a:buClr>
              <a:buSzPct val="100000"/>
            </a:pPr>
            <a:r>
              <a:rPr lang="en-US" sz="2400">
                <a:solidFill>
                  <a:schemeClr val="accent6">
                    <a:lumMod val="20000"/>
                    <a:lumOff val="80000"/>
                  </a:schemeClr>
                </a:solidFill>
              </a:rPr>
              <a:t>Ports</a:t>
            </a:r>
            <a:endParaRPr lang="en-US" sz="2000" spc="-70">
              <a:solidFill>
                <a:schemeClr val="accent3"/>
              </a:solidFill>
              <a:cs typeface="Arial" panose="020B0604020202020204" pitchFamily="34" charset="0"/>
            </a:endParaRPr>
          </a:p>
          <a:p>
            <a:pPr marL="285750" indent="-285750">
              <a:buClr>
                <a:schemeClr val="accent3"/>
              </a:buClr>
              <a:buSzPct val="100000"/>
              <a:buFont typeface="Arial" panose="020B0604020202020204" pitchFamily="34" charset="0"/>
              <a:buChar char="•"/>
            </a:pPr>
            <a:r>
              <a:rPr lang="en-US">
                <a:solidFill>
                  <a:schemeClr val="bg1"/>
                </a:solidFill>
              </a:rPr>
              <a:t>Sudden shifts in volume</a:t>
            </a:r>
          </a:p>
          <a:p>
            <a:pPr marL="285750" indent="-285750">
              <a:buClr>
                <a:schemeClr val="accent3"/>
              </a:buClr>
              <a:buSzPct val="100000"/>
              <a:buFont typeface="Arial" panose="020B0604020202020204" pitchFamily="34" charset="0"/>
              <a:buChar char="•"/>
            </a:pPr>
            <a:r>
              <a:rPr lang="en-US">
                <a:solidFill>
                  <a:schemeClr val="bg1"/>
                </a:solidFill>
              </a:rPr>
              <a:t>Worker/trucker shortage</a:t>
            </a:r>
          </a:p>
          <a:p>
            <a:pPr marL="285750" indent="-285750">
              <a:buClr>
                <a:schemeClr val="accent3"/>
              </a:buClr>
              <a:buSzPct val="100000"/>
              <a:buFont typeface="Arial" panose="020B0604020202020204" pitchFamily="34" charset="0"/>
              <a:buChar char="•"/>
            </a:pPr>
            <a:r>
              <a:rPr lang="en-US">
                <a:solidFill>
                  <a:schemeClr val="bg1"/>
                </a:solidFill>
              </a:rPr>
              <a:t>Shortage/surplus of containers</a:t>
            </a:r>
          </a:p>
        </p:txBody>
      </p:sp>
    </p:spTree>
    <p:extLst>
      <p:ext uri="{BB962C8B-B14F-4D97-AF65-F5344CB8AC3E}">
        <p14:creationId xmlns:p14="http://schemas.microsoft.com/office/powerpoint/2010/main" val="130954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P spid="19" grpId="0" animBg="1"/>
      <p:bldP spid="20" grpId="0"/>
      <p:bldP spid="21"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F80E35-053C-784E-A4E4-C58A0B32A06C}"/>
              </a:ext>
            </a:extLst>
          </p:cNvPr>
          <p:cNvSpPr/>
          <p:nvPr/>
        </p:nvSpPr>
        <p:spPr>
          <a:xfrm>
            <a:off x="0" y="0"/>
            <a:ext cx="12191999" cy="6858000"/>
          </a:xfrm>
          <a:prstGeom prst="rect">
            <a:avLst/>
          </a:prstGeom>
          <a:solidFill>
            <a:srgbClr val="3B274B">
              <a:alpha val="78039"/>
            </a:srgb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78E83B-4184-EF4B-9DBE-3A73965A0D9A}"/>
              </a:ext>
            </a:extLst>
          </p:cNvPr>
          <p:cNvSpPr/>
          <p:nvPr/>
        </p:nvSpPr>
        <p:spPr>
          <a:xfrm>
            <a:off x="-1" y="-2"/>
            <a:ext cx="12192001" cy="1188720"/>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10" name="Slide Number Placeholder 2">
            <a:extLst>
              <a:ext uri="{FF2B5EF4-FFF2-40B4-BE49-F238E27FC236}">
                <a16:creationId xmlns:a16="http://schemas.microsoft.com/office/drawing/2014/main" id="{4E022563-06F7-1B4B-9460-3DFCE02388B1}"/>
              </a:ext>
            </a:extLst>
          </p:cNvPr>
          <p:cNvSpPr>
            <a:spLocks noGrp="1"/>
          </p:cNvSpPr>
          <p:nvPr>
            <p:ph type="sldNum" sz="quarter" idx="12"/>
          </p:nvPr>
        </p:nvSpPr>
        <p:spPr/>
        <p:txBody>
          <a:bodyPr/>
          <a:lstStyle/>
          <a:p>
            <a:r>
              <a:rPr lang="en-US"/>
              <a:t>|  </a:t>
            </a:r>
            <a:fld id="{A9965AF2-E279-CB4A-A730-B9D3C0262F98}" type="slidenum">
              <a:rPr lang="en-US" smtClean="0"/>
              <a:pPr/>
              <a:t>11</a:t>
            </a:fld>
            <a:endParaRPr lang="en-US"/>
          </a:p>
        </p:txBody>
      </p:sp>
      <p:sp>
        <p:nvSpPr>
          <p:cNvPr id="2" name="Title 1">
            <a:extLst>
              <a:ext uri="{FF2B5EF4-FFF2-40B4-BE49-F238E27FC236}">
                <a16:creationId xmlns:a16="http://schemas.microsoft.com/office/drawing/2014/main" id="{54DE01F4-014A-7342-9A28-B7BF15B842A1}"/>
              </a:ext>
            </a:extLst>
          </p:cNvPr>
          <p:cNvSpPr>
            <a:spLocks noGrp="1"/>
          </p:cNvSpPr>
          <p:nvPr>
            <p:ph type="title"/>
          </p:nvPr>
        </p:nvSpPr>
        <p:spPr/>
        <p:txBody>
          <a:bodyPr>
            <a:normAutofit/>
          </a:bodyPr>
          <a:lstStyle/>
          <a:p>
            <a:r>
              <a:rPr lang="en-US"/>
              <a:t>Container Ships Stuck in Traffic at Ports</a:t>
            </a:r>
            <a:endParaRPr lang="en-US" b="0"/>
          </a:p>
        </p:txBody>
      </p:sp>
      <p:pic>
        <p:nvPicPr>
          <p:cNvPr id="13" name="Picture 12" descr="A picture containing text, clipart&#10;&#10;Description automatically generated">
            <a:extLst>
              <a:ext uri="{FF2B5EF4-FFF2-40B4-BE49-F238E27FC236}">
                <a16:creationId xmlns:a16="http://schemas.microsoft.com/office/drawing/2014/main" id="{002652A0-478A-6446-908E-39CEB5B6B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9715" y="6320605"/>
            <a:ext cx="2087998" cy="464000"/>
          </a:xfrm>
          <a:prstGeom prst="rect">
            <a:avLst/>
          </a:prstGeom>
        </p:spPr>
      </p:pic>
      <p:sp>
        <p:nvSpPr>
          <p:cNvPr id="14" name="Text Box 2">
            <a:extLst>
              <a:ext uri="{FF2B5EF4-FFF2-40B4-BE49-F238E27FC236}">
                <a16:creationId xmlns:a16="http://schemas.microsoft.com/office/drawing/2014/main" id="{83984184-7F35-A84F-8199-0A3F689AE0E1}"/>
              </a:ext>
            </a:extLst>
          </p:cNvPr>
          <p:cNvSpPr txBox="1">
            <a:spLocks noChangeArrowheads="1"/>
          </p:cNvSpPr>
          <p:nvPr/>
        </p:nvSpPr>
        <p:spPr bwMode="auto">
          <a:xfrm>
            <a:off x="274320" y="6452484"/>
            <a:ext cx="5821680" cy="247377"/>
          </a:xfrm>
          <a:prstGeom prst="rect">
            <a:avLst/>
          </a:prstGeom>
          <a:noFill/>
          <a:ln w="9525">
            <a:noFill/>
            <a:miter lim="800000"/>
            <a:headEnd/>
            <a:tailEnd/>
          </a:ln>
        </p:spPr>
        <p:txBody>
          <a:bodyPr rot="0" vert="horz" wrap="square" lIns="68580" tIns="34291" rIns="68580" bIns="34291" anchor="t" anchorCtr="0">
            <a:spAutoFit/>
          </a:bodyPr>
          <a:lstStyle/>
          <a:p>
            <a:pPr marR="12382" defTabSz="342891">
              <a:lnSpc>
                <a:spcPct val="115000"/>
              </a:lnSpc>
            </a:pPr>
            <a:r>
              <a:rPr lang="en-US" sz="1100">
                <a:solidFill>
                  <a:schemeClr val="bg1"/>
                </a:solidFill>
                <a:latin typeface="Arial" panose="020B0604020202020204"/>
                <a:ea typeface="Calibri" panose="020F0502020204030204" pitchFamily="34" charset="0"/>
              </a:rPr>
              <a:t>Source: https://www.marinetraffic.com/en/ais/home/centerx:-98.6/centery:34.0/zoom:4</a:t>
            </a:r>
          </a:p>
        </p:txBody>
      </p:sp>
      <p:pic>
        <p:nvPicPr>
          <p:cNvPr id="4" name="Picture 3">
            <a:extLst>
              <a:ext uri="{FF2B5EF4-FFF2-40B4-BE49-F238E27FC236}">
                <a16:creationId xmlns:a16="http://schemas.microsoft.com/office/drawing/2014/main" id="{3E38F37D-DCC1-4183-843D-303225793378}"/>
              </a:ext>
            </a:extLst>
          </p:cNvPr>
          <p:cNvPicPr>
            <a:picLocks noChangeAspect="1"/>
          </p:cNvPicPr>
          <p:nvPr/>
        </p:nvPicPr>
        <p:blipFill rotWithShape="1">
          <a:blip r:embed="rId4"/>
          <a:srcRect t="5999"/>
          <a:stretch/>
        </p:blipFill>
        <p:spPr>
          <a:xfrm>
            <a:off x="1028699" y="1337295"/>
            <a:ext cx="10134600" cy="4978228"/>
          </a:xfrm>
          <a:prstGeom prst="rect">
            <a:avLst/>
          </a:prstGeom>
        </p:spPr>
      </p:pic>
    </p:spTree>
    <p:extLst>
      <p:ext uri="{BB962C8B-B14F-4D97-AF65-F5344CB8AC3E}">
        <p14:creationId xmlns:p14="http://schemas.microsoft.com/office/powerpoint/2010/main" val="3694574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igh angle view of a port&#10;&#10;Description automatically generated with medium confidence">
            <a:extLst>
              <a:ext uri="{FF2B5EF4-FFF2-40B4-BE49-F238E27FC236}">
                <a16:creationId xmlns:a16="http://schemas.microsoft.com/office/drawing/2014/main" id="{759B8F0E-D8BC-4512-9AA0-02B187AA8AF0}"/>
              </a:ext>
            </a:extLst>
          </p:cNvPr>
          <p:cNvPicPr>
            <a:picLocks noChangeAspect="1"/>
          </p:cNvPicPr>
          <p:nvPr/>
        </p:nvPicPr>
        <p:blipFill rotWithShape="1">
          <a:blip r:embed="rId3">
            <a:extLst>
              <a:ext uri="{28A0092B-C50C-407E-A947-70E740481C1C}">
                <a14:useLocalDpi xmlns:a14="http://schemas.microsoft.com/office/drawing/2010/main" val="0"/>
              </a:ext>
            </a:extLst>
          </a:blip>
          <a:srcRect l="27468" t="11258" b="4307"/>
          <a:stretch/>
        </p:blipFill>
        <p:spPr>
          <a:xfrm>
            <a:off x="3348842" y="0"/>
            <a:ext cx="8843158" cy="6858000"/>
          </a:xfrm>
          <a:prstGeom prst="rect">
            <a:avLst/>
          </a:prstGeom>
        </p:spPr>
      </p:pic>
      <p:sp>
        <p:nvSpPr>
          <p:cNvPr id="9" name="Title 8">
            <a:extLst>
              <a:ext uri="{FF2B5EF4-FFF2-40B4-BE49-F238E27FC236}">
                <a16:creationId xmlns:a16="http://schemas.microsoft.com/office/drawing/2014/main" id="{6734B391-9B78-4C44-814D-1CA89BCDE440}"/>
              </a:ext>
            </a:extLst>
          </p:cNvPr>
          <p:cNvSpPr>
            <a:spLocks noGrp="1"/>
          </p:cNvSpPr>
          <p:nvPr>
            <p:ph type="title"/>
          </p:nvPr>
        </p:nvSpPr>
        <p:spPr/>
        <p:txBody>
          <a:bodyPr>
            <a:normAutofit fontScale="90000"/>
          </a:bodyPr>
          <a:lstStyle/>
          <a:p>
            <a:r>
              <a:rPr lang="en-US"/>
              <a:t>Supply Chain</a:t>
            </a:r>
            <a:br>
              <a:rPr lang="en-US"/>
            </a:br>
            <a:br>
              <a:rPr lang="en-US"/>
            </a:br>
            <a:r>
              <a:rPr lang="en-US" sz="2200" b="0"/>
              <a:t>Backlog at Ports: </a:t>
            </a:r>
            <a:br>
              <a:rPr lang="en-US" sz="2200" b="0"/>
            </a:br>
            <a:r>
              <a:rPr lang="en-US" sz="2200" b="0"/>
              <a:t>100+ ships</a:t>
            </a:r>
            <a:br>
              <a:rPr lang="en-US" sz="2200" b="0"/>
            </a:br>
            <a:br>
              <a:rPr lang="en-US" sz="2200" b="0"/>
            </a:br>
            <a:r>
              <a:rPr lang="en-US" sz="2200" b="0"/>
              <a:t>80,000 Truck Drivers  ????</a:t>
            </a:r>
            <a:br>
              <a:rPr lang="en-US" sz="2200" b="0"/>
            </a:br>
            <a:br>
              <a:rPr lang="en-US" sz="2200" b="0"/>
            </a:br>
            <a:r>
              <a:rPr lang="en-US" sz="2200" b="0"/>
              <a:t>Price Increases</a:t>
            </a:r>
            <a:br>
              <a:rPr lang="en-US" sz="2200" b="0"/>
            </a:br>
            <a:br>
              <a:rPr lang="en-US" sz="2200" b="0"/>
            </a:br>
            <a:r>
              <a:rPr lang="en-US" sz="2200" b="0"/>
              <a:t>Record High Demand</a:t>
            </a:r>
            <a:br>
              <a:rPr lang="en-US" sz="2200" b="0"/>
            </a:br>
            <a:br>
              <a:rPr lang="en-US" sz="2200" b="0"/>
            </a:br>
            <a:r>
              <a:rPr lang="en-US" sz="2200" b="0"/>
              <a:t>Panic Buying / Hoarding</a:t>
            </a:r>
            <a:br>
              <a:rPr lang="en-US" sz="2200" b="0"/>
            </a:br>
            <a:br>
              <a:rPr lang="en-US" sz="2200" b="0"/>
            </a:br>
            <a:r>
              <a:rPr lang="en-US" sz="2200" b="0"/>
              <a:t>Food Shortages</a:t>
            </a:r>
            <a:br>
              <a:rPr lang="en-US"/>
            </a:br>
            <a:endParaRPr lang="en-US"/>
          </a:p>
        </p:txBody>
      </p:sp>
      <p:sp>
        <p:nvSpPr>
          <p:cNvPr id="4" name="Slide Number Placeholder 3">
            <a:extLst>
              <a:ext uri="{FF2B5EF4-FFF2-40B4-BE49-F238E27FC236}">
                <a16:creationId xmlns:a16="http://schemas.microsoft.com/office/drawing/2014/main" id="{7BEECF96-38E7-4DF2-886F-25344BAE10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56789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44CF2-902C-644A-BAEC-3105BD29520B}"/>
              </a:ext>
            </a:extLst>
          </p:cNvPr>
          <p:cNvPicPr>
            <a:picLocks noChangeAspect="1"/>
          </p:cNvPicPr>
          <p:nvPr/>
        </p:nvPicPr>
        <p:blipFill>
          <a:blip r:embed="rId2">
            <a:extLst>
              <a:ext uri="{28A0092B-C50C-407E-A947-70E740481C1C}">
                <a14:useLocalDpi xmlns:a14="http://schemas.microsoft.com/office/drawing/2010/main" val="0"/>
              </a:ext>
            </a:extLst>
          </a:blip>
          <a:srcRect t="12493" b="12493"/>
          <a:stretch/>
        </p:blipFill>
        <p:spPr>
          <a:xfrm>
            <a:off x="-14805" y="0"/>
            <a:ext cx="12206805" cy="6858000"/>
          </a:xfrm>
          <a:prstGeom prst="rect">
            <a:avLst/>
          </a:prstGeom>
          <a:effectLst/>
        </p:spPr>
      </p:pic>
      <p:sp>
        <p:nvSpPr>
          <p:cNvPr id="7" name="Rectangle 6">
            <a:extLst>
              <a:ext uri="{FF2B5EF4-FFF2-40B4-BE49-F238E27FC236}">
                <a16:creationId xmlns:a16="http://schemas.microsoft.com/office/drawing/2014/main" id="{5709D9ED-C271-F64D-A9AF-63B523BAC1A1}"/>
              </a:ext>
            </a:extLst>
          </p:cNvPr>
          <p:cNvSpPr/>
          <p:nvPr/>
        </p:nvSpPr>
        <p:spPr>
          <a:xfrm rot="10800000">
            <a:off x="-14805" y="0"/>
            <a:ext cx="12206805" cy="6857999"/>
          </a:xfrm>
          <a:prstGeom prst="rect">
            <a:avLst/>
          </a:prstGeom>
          <a:gradFill>
            <a:gsLst>
              <a:gs pos="99000">
                <a:srgbClr val="002060"/>
              </a:gs>
              <a:gs pos="0">
                <a:srgbClr val="094971">
                  <a:alpha val="53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Title 16">
            <a:extLst>
              <a:ext uri="{FF2B5EF4-FFF2-40B4-BE49-F238E27FC236}">
                <a16:creationId xmlns:a16="http://schemas.microsoft.com/office/drawing/2014/main" id="{55A30C7E-502A-6A45-8B22-2DD6A50E1A0C}"/>
              </a:ext>
            </a:extLst>
          </p:cNvPr>
          <p:cNvSpPr>
            <a:spLocks noGrp="1"/>
          </p:cNvSpPr>
          <p:nvPr>
            <p:ph type="title"/>
          </p:nvPr>
        </p:nvSpPr>
        <p:spPr/>
        <p:txBody>
          <a:bodyPr/>
          <a:lstStyle/>
          <a:p>
            <a:pPr algn="l"/>
            <a:r>
              <a:rPr lang="en-US"/>
              <a:t>Housing</a:t>
            </a:r>
          </a:p>
        </p:txBody>
      </p:sp>
    </p:spTree>
    <p:extLst>
      <p:ext uri="{BB962C8B-B14F-4D97-AF65-F5344CB8AC3E}">
        <p14:creationId xmlns:p14="http://schemas.microsoft.com/office/powerpoint/2010/main" val="1178094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C5768D2-4ABE-DE4A-8B5C-A8234FDA2837}"/>
              </a:ext>
            </a:extLst>
          </p:cNvPr>
          <p:cNvSpPr/>
          <p:nvPr/>
        </p:nvSpPr>
        <p:spPr>
          <a:xfrm>
            <a:off x="0" y="0"/>
            <a:ext cx="4297680" cy="6889878"/>
          </a:xfrm>
          <a:prstGeom prst="rect">
            <a:avLst/>
          </a:prstGeom>
          <a:solidFill>
            <a:schemeClr val="accent6">
              <a:lumMod val="50000"/>
              <a:alpha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 tree, outdoor, sign&#10;&#10;Description automatically generated">
            <a:extLst>
              <a:ext uri="{FF2B5EF4-FFF2-40B4-BE49-F238E27FC236}">
                <a16:creationId xmlns:a16="http://schemas.microsoft.com/office/drawing/2014/main" id="{9929BA32-D1EB-924A-85F3-FAF6B349EA23}"/>
              </a:ext>
            </a:extLst>
          </p:cNvPr>
          <p:cNvPicPr>
            <a:picLocks noChangeAspect="1"/>
          </p:cNvPicPr>
          <p:nvPr/>
        </p:nvPicPr>
        <p:blipFill rotWithShape="1">
          <a:blip r:embed="rId3">
            <a:extLst>
              <a:ext uri="{28A0092B-C50C-407E-A947-70E740481C1C}">
                <a14:useLocalDpi xmlns:a14="http://schemas.microsoft.com/office/drawing/2010/main" val="0"/>
              </a:ext>
            </a:extLst>
          </a:blip>
          <a:srcRect t="24576" r="10810"/>
          <a:stretch/>
        </p:blipFill>
        <p:spPr>
          <a:xfrm>
            <a:off x="-2" y="-8848"/>
            <a:ext cx="12192001" cy="6866847"/>
          </a:xfrm>
          <a:prstGeom prst="rect">
            <a:avLst/>
          </a:prstGeom>
        </p:spPr>
      </p:pic>
      <p:pic>
        <p:nvPicPr>
          <p:cNvPr id="16" name="Picture 15" descr="Calendar&#10;&#10;Description automatically generated with medium confidence">
            <a:extLst>
              <a:ext uri="{FF2B5EF4-FFF2-40B4-BE49-F238E27FC236}">
                <a16:creationId xmlns:a16="http://schemas.microsoft.com/office/drawing/2014/main" id="{FEEDAA1E-6DBA-4CD3-B207-AEF9C44F2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5775" y="9772873"/>
            <a:ext cx="6121338" cy="3300911"/>
          </a:xfrm>
          <a:prstGeom prst="rect">
            <a:avLst/>
          </a:prstGeom>
        </p:spPr>
      </p:pic>
      <p:sp>
        <p:nvSpPr>
          <p:cNvPr id="7" name="Rectangle 6">
            <a:extLst>
              <a:ext uri="{FF2B5EF4-FFF2-40B4-BE49-F238E27FC236}">
                <a16:creationId xmlns:a16="http://schemas.microsoft.com/office/drawing/2014/main" id="{26F8DCE0-E0BE-E045-AE3C-F934C8EA0288}"/>
              </a:ext>
            </a:extLst>
          </p:cNvPr>
          <p:cNvSpPr/>
          <p:nvPr/>
        </p:nvSpPr>
        <p:spPr>
          <a:xfrm>
            <a:off x="-3" y="0"/>
            <a:ext cx="4297680" cy="6889878"/>
          </a:xfrm>
          <a:prstGeom prst="rect">
            <a:avLst/>
          </a:prstGeom>
          <a:solidFill>
            <a:schemeClr val="accent6">
              <a:lumMod val="50000"/>
              <a:alpha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561C81A-D176-8146-A2AF-22B17DB6B6AB}"/>
              </a:ext>
            </a:extLst>
          </p:cNvPr>
          <p:cNvSpPr/>
          <p:nvPr/>
        </p:nvSpPr>
        <p:spPr>
          <a:xfrm>
            <a:off x="-1" y="0"/>
            <a:ext cx="12192001" cy="1200329"/>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2" name="Title 1">
            <a:extLst>
              <a:ext uri="{FF2B5EF4-FFF2-40B4-BE49-F238E27FC236}">
                <a16:creationId xmlns:a16="http://schemas.microsoft.com/office/drawing/2014/main" id="{54DE01F4-014A-7342-9A28-B7BF15B842A1}"/>
              </a:ext>
            </a:extLst>
          </p:cNvPr>
          <p:cNvSpPr>
            <a:spLocks noGrp="1"/>
          </p:cNvSpPr>
          <p:nvPr>
            <p:ph type="title"/>
          </p:nvPr>
        </p:nvSpPr>
        <p:spPr>
          <a:xfrm>
            <a:off x="0" y="0"/>
            <a:ext cx="12191999" cy="1200329"/>
          </a:xfrm>
        </p:spPr>
        <p:txBody>
          <a:bodyPr anchor="ctr">
            <a:normAutofit/>
          </a:bodyPr>
          <a:lstStyle/>
          <a:p>
            <a:r>
              <a:rPr lang="en-US"/>
              <a:t>Home Prices Are Up</a:t>
            </a:r>
          </a:p>
        </p:txBody>
      </p:sp>
      <p:sp>
        <p:nvSpPr>
          <p:cNvPr id="21" name="TextBox 20">
            <a:extLst>
              <a:ext uri="{FF2B5EF4-FFF2-40B4-BE49-F238E27FC236}">
                <a16:creationId xmlns:a16="http://schemas.microsoft.com/office/drawing/2014/main" id="{AB84EC8A-BBBB-914E-94CA-612475A99CA2}"/>
              </a:ext>
            </a:extLst>
          </p:cNvPr>
          <p:cNvSpPr txBox="1"/>
          <p:nvPr/>
        </p:nvSpPr>
        <p:spPr>
          <a:xfrm>
            <a:off x="8507673" y="9302362"/>
            <a:ext cx="4450597"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Inflation</a:t>
            </a:r>
          </a:p>
        </p:txBody>
      </p:sp>
      <p:graphicFrame>
        <p:nvGraphicFramePr>
          <p:cNvPr id="26" name="Chart 25">
            <a:extLst>
              <a:ext uri="{FF2B5EF4-FFF2-40B4-BE49-F238E27FC236}">
                <a16:creationId xmlns:a16="http://schemas.microsoft.com/office/drawing/2014/main" id="{8D4BAACF-5A4B-4AA7-A2CE-3B3220B93EBB}"/>
              </a:ext>
            </a:extLst>
          </p:cNvPr>
          <p:cNvGraphicFramePr>
            <a:graphicFrameLocks/>
          </p:cNvGraphicFramePr>
          <p:nvPr>
            <p:extLst>
              <p:ext uri="{D42A27DB-BD31-4B8C-83A1-F6EECF244321}">
                <p14:modId xmlns:p14="http://schemas.microsoft.com/office/powerpoint/2010/main" val="4268504353"/>
              </p:ext>
            </p:extLst>
          </p:nvPr>
        </p:nvGraphicFramePr>
        <p:xfrm>
          <a:off x="11694744" y="9783345"/>
          <a:ext cx="4572000" cy="2540269"/>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319844D0-025A-C345-9A44-BFD8CBE4E020}"/>
              </a:ext>
            </a:extLst>
          </p:cNvPr>
          <p:cNvSpPr txBox="1"/>
          <p:nvPr/>
        </p:nvSpPr>
        <p:spPr>
          <a:xfrm>
            <a:off x="14343822" y="1392053"/>
            <a:ext cx="184731" cy="369332"/>
          </a:xfrm>
          <a:prstGeom prst="rect">
            <a:avLst/>
          </a:prstGeom>
          <a:noFill/>
        </p:spPr>
        <p:txBody>
          <a:bodyPr wrap="none" rtlCol="0">
            <a:spAutoFit/>
          </a:bodyPr>
          <a:lstStyle/>
          <a:p>
            <a:endParaRPr lang="en-US"/>
          </a:p>
        </p:txBody>
      </p:sp>
      <p:sp>
        <p:nvSpPr>
          <p:cNvPr id="27" name="Freeform 26">
            <a:extLst>
              <a:ext uri="{FF2B5EF4-FFF2-40B4-BE49-F238E27FC236}">
                <a16:creationId xmlns:a16="http://schemas.microsoft.com/office/drawing/2014/main" id="{4BA031B1-837F-3049-A140-DEFF7291D0B4}"/>
              </a:ext>
            </a:extLst>
          </p:cNvPr>
          <p:cNvSpPr/>
          <p:nvPr/>
        </p:nvSpPr>
        <p:spPr>
          <a:xfrm>
            <a:off x="1081474" y="3437544"/>
            <a:ext cx="2162327" cy="2650331"/>
          </a:xfrm>
          <a:custGeom>
            <a:avLst/>
            <a:gdLst>
              <a:gd name="connsiteX0" fmla="*/ 0 w 2162327"/>
              <a:gd name="connsiteY0" fmla="*/ 813073 h 2650331"/>
              <a:gd name="connsiteX1" fmla="*/ 0 w 2162327"/>
              <a:gd name="connsiteY1" fmla="*/ 2650332 h 2650331"/>
              <a:gd name="connsiteX2" fmla="*/ 2162327 w 2162327"/>
              <a:gd name="connsiteY2" fmla="*/ 2650332 h 2650331"/>
              <a:gd name="connsiteX3" fmla="*/ 2162327 w 2162327"/>
              <a:gd name="connsiteY3" fmla="*/ 813073 h 2650331"/>
              <a:gd name="connsiteX4" fmla="*/ 1081164 w 2162327"/>
              <a:gd name="connsiteY4" fmla="*/ 0 h 2650331"/>
              <a:gd name="connsiteX5" fmla="*/ 0 w 2162327"/>
              <a:gd name="connsiteY5" fmla="*/ 813073 h 26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2327" h="2650331">
                <a:moveTo>
                  <a:pt x="0" y="813073"/>
                </a:moveTo>
                <a:lnTo>
                  <a:pt x="0" y="2650332"/>
                </a:lnTo>
                <a:lnTo>
                  <a:pt x="2162327" y="2650332"/>
                </a:lnTo>
                <a:lnTo>
                  <a:pt x="2162327" y="813073"/>
                </a:lnTo>
                <a:lnTo>
                  <a:pt x="1081164" y="0"/>
                </a:lnTo>
                <a:lnTo>
                  <a:pt x="0" y="813073"/>
                </a:lnTo>
                <a:close/>
              </a:path>
            </a:pathLst>
          </a:custGeom>
          <a:solidFill>
            <a:schemeClr val="accent1">
              <a:lumMod val="40000"/>
              <a:lumOff val="60000"/>
            </a:schemeClr>
          </a:solidFill>
          <a:ln w="57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B7B2487-53B4-9D44-9558-439577E3003C}"/>
              </a:ext>
            </a:extLst>
          </p:cNvPr>
          <p:cNvSpPr/>
          <p:nvPr/>
        </p:nvSpPr>
        <p:spPr>
          <a:xfrm>
            <a:off x="708483" y="3567313"/>
            <a:ext cx="2908249" cy="1282960"/>
          </a:xfrm>
          <a:custGeom>
            <a:avLst/>
            <a:gdLst>
              <a:gd name="connsiteX0" fmla="*/ 2319662 w 2908249"/>
              <a:gd name="connsiteY0" fmla="*/ 641852 h 1282960"/>
              <a:gd name="connsiteX1" fmla="*/ 2319662 w 2908249"/>
              <a:gd name="connsiteY1" fmla="*/ 158648 h 1282960"/>
              <a:gd name="connsiteX2" fmla="*/ 1966817 w 2908249"/>
              <a:gd name="connsiteY2" fmla="*/ 158648 h 1282960"/>
              <a:gd name="connsiteX3" fmla="*/ 1966817 w 2908249"/>
              <a:gd name="connsiteY3" fmla="*/ 380162 h 1282960"/>
              <a:gd name="connsiteX4" fmla="*/ 1454125 w 2908249"/>
              <a:gd name="connsiteY4" fmla="*/ 0 h 1282960"/>
              <a:gd name="connsiteX5" fmla="*/ 0 w 2908249"/>
              <a:gd name="connsiteY5" fmla="*/ 1078249 h 1282960"/>
              <a:gd name="connsiteX6" fmla="*/ 151848 w 2908249"/>
              <a:gd name="connsiteY6" fmla="*/ 1282960 h 1282960"/>
              <a:gd name="connsiteX7" fmla="*/ 1454125 w 2908249"/>
              <a:gd name="connsiteY7" fmla="*/ 317297 h 1282960"/>
              <a:gd name="connsiteX8" fmla="*/ 2756459 w 2908249"/>
              <a:gd name="connsiteY8" fmla="*/ 1282960 h 1282960"/>
              <a:gd name="connsiteX9" fmla="*/ 2908249 w 2908249"/>
              <a:gd name="connsiteY9" fmla="*/ 1078249 h 1282960"/>
              <a:gd name="connsiteX10" fmla="*/ 2319662 w 2908249"/>
              <a:gd name="connsiteY10" fmla="*/ 641852 h 128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8249" h="1282960">
                <a:moveTo>
                  <a:pt x="2319662" y="641852"/>
                </a:moveTo>
                <a:lnTo>
                  <a:pt x="2319662" y="158648"/>
                </a:lnTo>
                <a:lnTo>
                  <a:pt x="1966817" y="158648"/>
                </a:lnTo>
                <a:lnTo>
                  <a:pt x="1966817" y="380162"/>
                </a:lnTo>
                <a:lnTo>
                  <a:pt x="1454125" y="0"/>
                </a:lnTo>
                <a:lnTo>
                  <a:pt x="0" y="1078249"/>
                </a:lnTo>
                <a:lnTo>
                  <a:pt x="151848" y="1282960"/>
                </a:lnTo>
                <a:lnTo>
                  <a:pt x="1454125" y="317297"/>
                </a:lnTo>
                <a:lnTo>
                  <a:pt x="2756459" y="1282960"/>
                </a:lnTo>
                <a:lnTo>
                  <a:pt x="2908249" y="1078249"/>
                </a:lnTo>
                <a:lnTo>
                  <a:pt x="2319662" y="641852"/>
                </a:lnTo>
                <a:close/>
              </a:path>
            </a:pathLst>
          </a:custGeom>
          <a:solidFill>
            <a:schemeClr val="accent1"/>
          </a:solidFill>
          <a:ln w="57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E92A16B-208C-DD41-B2D4-23473C1F00EB}"/>
              </a:ext>
            </a:extLst>
          </p:cNvPr>
          <p:cNvSpPr/>
          <p:nvPr/>
        </p:nvSpPr>
        <p:spPr>
          <a:xfrm>
            <a:off x="1081474" y="3963640"/>
            <a:ext cx="2162327" cy="2121122"/>
          </a:xfrm>
          <a:custGeom>
            <a:avLst/>
            <a:gdLst>
              <a:gd name="connsiteX0" fmla="*/ 0 w 2162327"/>
              <a:gd name="connsiteY0" fmla="*/ 801643 h 2121122"/>
              <a:gd name="connsiteX1" fmla="*/ 0 w 2162327"/>
              <a:gd name="connsiteY1" fmla="*/ 2121123 h 2121122"/>
              <a:gd name="connsiteX2" fmla="*/ 2162327 w 2162327"/>
              <a:gd name="connsiteY2" fmla="*/ 2121123 h 2121122"/>
              <a:gd name="connsiteX3" fmla="*/ 2162327 w 2162327"/>
              <a:gd name="connsiteY3" fmla="*/ 801643 h 2121122"/>
              <a:gd name="connsiteX4" fmla="*/ 1081164 w 2162327"/>
              <a:gd name="connsiteY4" fmla="*/ 0 h 2121122"/>
              <a:gd name="connsiteX5" fmla="*/ 0 w 2162327"/>
              <a:gd name="connsiteY5" fmla="*/ 801643 h 212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2327" h="2121122">
                <a:moveTo>
                  <a:pt x="0" y="801643"/>
                </a:moveTo>
                <a:lnTo>
                  <a:pt x="0" y="2121123"/>
                </a:lnTo>
                <a:lnTo>
                  <a:pt x="2162327" y="2121123"/>
                </a:lnTo>
                <a:lnTo>
                  <a:pt x="2162327" y="801643"/>
                </a:lnTo>
                <a:lnTo>
                  <a:pt x="1081164" y="0"/>
                </a:lnTo>
                <a:lnTo>
                  <a:pt x="0" y="801643"/>
                </a:lnTo>
                <a:close/>
              </a:path>
            </a:pathLst>
          </a:custGeom>
          <a:solidFill>
            <a:schemeClr val="accent1">
              <a:lumMod val="60000"/>
              <a:lumOff val="40000"/>
            </a:schemeClr>
          </a:solidFill>
          <a:ln w="57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30CD685-2356-2747-B936-233B75FA75F8}"/>
              </a:ext>
            </a:extLst>
          </p:cNvPr>
          <p:cNvSpPr/>
          <p:nvPr/>
        </p:nvSpPr>
        <p:spPr>
          <a:xfrm>
            <a:off x="1745557" y="4768396"/>
            <a:ext cx="375418" cy="375304"/>
          </a:xfrm>
          <a:custGeom>
            <a:avLst/>
            <a:gdLst>
              <a:gd name="connsiteX0" fmla="*/ 0 w 375418"/>
              <a:gd name="connsiteY0" fmla="*/ 0 h 375304"/>
              <a:gd name="connsiteX1" fmla="*/ 375418 w 375418"/>
              <a:gd name="connsiteY1" fmla="*/ 0 h 375304"/>
              <a:gd name="connsiteX2" fmla="*/ 375418 w 375418"/>
              <a:gd name="connsiteY2" fmla="*/ 375304 h 375304"/>
              <a:gd name="connsiteX3" fmla="*/ 0 w 375418"/>
              <a:gd name="connsiteY3" fmla="*/ 375304 h 375304"/>
            </a:gdLst>
            <a:ahLst/>
            <a:cxnLst>
              <a:cxn ang="0">
                <a:pos x="connsiteX0" y="connsiteY0"/>
              </a:cxn>
              <a:cxn ang="0">
                <a:pos x="connsiteX1" y="connsiteY1"/>
              </a:cxn>
              <a:cxn ang="0">
                <a:pos x="connsiteX2" y="connsiteY2"/>
              </a:cxn>
              <a:cxn ang="0">
                <a:pos x="connsiteX3" y="connsiteY3"/>
              </a:cxn>
            </a:cxnLst>
            <a:rect l="l" t="t" r="r" b="b"/>
            <a:pathLst>
              <a:path w="375418" h="375304">
                <a:moveTo>
                  <a:pt x="0" y="0"/>
                </a:moveTo>
                <a:lnTo>
                  <a:pt x="375418" y="0"/>
                </a:lnTo>
                <a:lnTo>
                  <a:pt x="375418" y="375304"/>
                </a:lnTo>
                <a:lnTo>
                  <a:pt x="0" y="375304"/>
                </a:lnTo>
                <a:close/>
              </a:path>
            </a:pathLst>
          </a:custGeom>
          <a:solidFill>
            <a:schemeClr val="tx1">
              <a:lumMod val="85000"/>
              <a:lumOff val="15000"/>
            </a:schemeClr>
          </a:solidFill>
          <a:ln w="57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6AE351B-38F9-F549-AC10-F73E0ADCF48A}"/>
              </a:ext>
            </a:extLst>
          </p:cNvPr>
          <p:cNvSpPr/>
          <p:nvPr/>
        </p:nvSpPr>
        <p:spPr>
          <a:xfrm>
            <a:off x="1745557" y="5227082"/>
            <a:ext cx="375418" cy="375418"/>
          </a:xfrm>
          <a:custGeom>
            <a:avLst/>
            <a:gdLst>
              <a:gd name="connsiteX0" fmla="*/ 0 w 375418"/>
              <a:gd name="connsiteY0" fmla="*/ 0 h 375418"/>
              <a:gd name="connsiteX1" fmla="*/ 375418 w 375418"/>
              <a:gd name="connsiteY1" fmla="*/ 0 h 375418"/>
              <a:gd name="connsiteX2" fmla="*/ 375418 w 375418"/>
              <a:gd name="connsiteY2" fmla="*/ 375419 h 375418"/>
              <a:gd name="connsiteX3" fmla="*/ 0 w 375418"/>
              <a:gd name="connsiteY3" fmla="*/ 375419 h 375418"/>
            </a:gdLst>
            <a:ahLst/>
            <a:cxnLst>
              <a:cxn ang="0">
                <a:pos x="connsiteX0" y="connsiteY0"/>
              </a:cxn>
              <a:cxn ang="0">
                <a:pos x="connsiteX1" y="connsiteY1"/>
              </a:cxn>
              <a:cxn ang="0">
                <a:pos x="connsiteX2" y="connsiteY2"/>
              </a:cxn>
              <a:cxn ang="0">
                <a:pos x="connsiteX3" y="connsiteY3"/>
              </a:cxn>
            </a:cxnLst>
            <a:rect l="l" t="t" r="r" b="b"/>
            <a:pathLst>
              <a:path w="375418" h="375418">
                <a:moveTo>
                  <a:pt x="0" y="0"/>
                </a:moveTo>
                <a:lnTo>
                  <a:pt x="375418" y="0"/>
                </a:lnTo>
                <a:lnTo>
                  <a:pt x="375418" y="375419"/>
                </a:lnTo>
                <a:lnTo>
                  <a:pt x="0" y="375419"/>
                </a:lnTo>
                <a:close/>
              </a:path>
            </a:pathLst>
          </a:custGeom>
          <a:solidFill>
            <a:schemeClr val="tx1">
              <a:lumMod val="85000"/>
              <a:lumOff val="15000"/>
            </a:schemeClr>
          </a:solidFill>
          <a:ln w="57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CA2BE3C-0AA8-E546-AA66-FEA9A649CA0C}"/>
              </a:ext>
            </a:extLst>
          </p:cNvPr>
          <p:cNvSpPr/>
          <p:nvPr/>
        </p:nvSpPr>
        <p:spPr>
          <a:xfrm>
            <a:off x="2204414" y="4768396"/>
            <a:ext cx="375304" cy="375304"/>
          </a:xfrm>
          <a:custGeom>
            <a:avLst/>
            <a:gdLst>
              <a:gd name="connsiteX0" fmla="*/ 0 w 375304"/>
              <a:gd name="connsiteY0" fmla="*/ 0 h 375304"/>
              <a:gd name="connsiteX1" fmla="*/ 375304 w 375304"/>
              <a:gd name="connsiteY1" fmla="*/ 0 h 375304"/>
              <a:gd name="connsiteX2" fmla="*/ 375304 w 375304"/>
              <a:gd name="connsiteY2" fmla="*/ 375304 h 375304"/>
              <a:gd name="connsiteX3" fmla="*/ 0 w 375304"/>
              <a:gd name="connsiteY3" fmla="*/ 375304 h 375304"/>
            </a:gdLst>
            <a:ahLst/>
            <a:cxnLst>
              <a:cxn ang="0">
                <a:pos x="connsiteX0" y="connsiteY0"/>
              </a:cxn>
              <a:cxn ang="0">
                <a:pos x="connsiteX1" y="connsiteY1"/>
              </a:cxn>
              <a:cxn ang="0">
                <a:pos x="connsiteX2" y="connsiteY2"/>
              </a:cxn>
              <a:cxn ang="0">
                <a:pos x="connsiteX3" y="connsiteY3"/>
              </a:cxn>
            </a:cxnLst>
            <a:rect l="l" t="t" r="r" b="b"/>
            <a:pathLst>
              <a:path w="375304" h="375304">
                <a:moveTo>
                  <a:pt x="0" y="0"/>
                </a:moveTo>
                <a:lnTo>
                  <a:pt x="375304" y="0"/>
                </a:lnTo>
                <a:lnTo>
                  <a:pt x="375304" y="375304"/>
                </a:lnTo>
                <a:lnTo>
                  <a:pt x="0" y="375304"/>
                </a:lnTo>
                <a:close/>
              </a:path>
            </a:pathLst>
          </a:custGeom>
          <a:solidFill>
            <a:schemeClr val="tx1">
              <a:lumMod val="85000"/>
              <a:lumOff val="15000"/>
            </a:schemeClr>
          </a:solidFill>
          <a:ln w="57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3312827-B547-F94E-AF6B-1C70388B0740}"/>
              </a:ext>
            </a:extLst>
          </p:cNvPr>
          <p:cNvSpPr/>
          <p:nvPr/>
        </p:nvSpPr>
        <p:spPr>
          <a:xfrm>
            <a:off x="2204414" y="5227082"/>
            <a:ext cx="375304" cy="375418"/>
          </a:xfrm>
          <a:custGeom>
            <a:avLst/>
            <a:gdLst>
              <a:gd name="connsiteX0" fmla="*/ 0 w 375304"/>
              <a:gd name="connsiteY0" fmla="*/ 0 h 375418"/>
              <a:gd name="connsiteX1" fmla="*/ 375304 w 375304"/>
              <a:gd name="connsiteY1" fmla="*/ 0 h 375418"/>
              <a:gd name="connsiteX2" fmla="*/ 375304 w 375304"/>
              <a:gd name="connsiteY2" fmla="*/ 375419 h 375418"/>
              <a:gd name="connsiteX3" fmla="*/ 0 w 375304"/>
              <a:gd name="connsiteY3" fmla="*/ 375419 h 375418"/>
            </a:gdLst>
            <a:ahLst/>
            <a:cxnLst>
              <a:cxn ang="0">
                <a:pos x="connsiteX0" y="connsiteY0"/>
              </a:cxn>
              <a:cxn ang="0">
                <a:pos x="connsiteX1" y="connsiteY1"/>
              </a:cxn>
              <a:cxn ang="0">
                <a:pos x="connsiteX2" y="connsiteY2"/>
              </a:cxn>
              <a:cxn ang="0">
                <a:pos x="connsiteX3" y="connsiteY3"/>
              </a:cxn>
            </a:cxnLst>
            <a:rect l="l" t="t" r="r" b="b"/>
            <a:pathLst>
              <a:path w="375304" h="375418">
                <a:moveTo>
                  <a:pt x="0" y="0"/>
                </a:moveTo>
                <a:lnTo>
                  <a:pt x="375304" y="0"/>
                </a:lnTo>
                <a:lnTo>
                  <a:pt x="375304" y="375419"/>
                </a:lnTo>
                <a:lnTo>
                  <a:pt x="0" y="375419"/>
                </a:lnTo>
                <a:close/>
              </a:path>
            </a:pathLst>
          </a:custGeom>
          <a:solidFill>
            <a:schemeClr val="tx1">
              <a:lumMod val="85000"/>
              <a:lumOff val="15000"/>
            </a:schemeClr>
          </a:solidFill>
          <a:ln w="57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439FC54-6896-B64E-9F95-226183AFAFF5}"/>
              </a:ext>
            </a:extLst>
          </p:cNvPr>
          <p:cNvSpPr/>
          <p:nvPr/>
        </p:nvSpPr>
        <p:spPr>
          <a:xfrm>
            <a:off x="860303" y="6173600"/>
            <a:ext cx="2604611" cy="201339"/>
          </a:xfrm>
          <a:custGeom>
            <a:avLst/>
            <a:gdLst>
              <a:gd name="connsiteX0" fmla="*/ 0 w 2604611"/>
              <a:gd name="connsiteY0" fmla="*/ 0 h 201339"/>
              <a:gd name="connsiteX1" fmla="*/ 2604611 w 2604611"/>
              <a:gd name="connsiteY1" fmla="*/ 0 h 201339"/>
              <a:gd name="connsiteX2" fmla="*/ 2604611 w 2604611"/>
              <a:gd name="connsiteY2" fmla="*/ 201339 h 201339"/>
              <a:gd name="connsiteX3" fmla="*/ 0 w 2604611"/>
              <a:gd name="connsiteY3" fmla="*/ 201339 h 201339"/>
            </a:gdLst>
            <a:ahLst/>
            <a:cxnLst>
              <a:cxn ang="0">
                <a:pos x="connsiteX0" y="connsiteY0"/>
              </a:cxn>
              <a:cxn ang="0">
                <a:pos x="connsiteX1" y="connsiteY1"/>
              </a:cxn>
              <a:cxn ang="0">
                <a:pos x="connsiteX2" y="connsiteY2"/>
              </a:cxn>
              <a:cxn ang="0">
                <a:pos x="connsiteX3" y="connsiteY3"/>
              </a:cxn>
            </a:cxnLst>
            <a:rect l="l" t="t" r="r" b="b"/>
            <a:pathLst>
              <a:path w="2604611" h="201339">
                <a:moveTo>
                  <a:pt x="0" y="0"/>
                </a:moveTo>
                <a:lnTo>
                  <a:pt x="2604611" y="0"/>
                </a:lnTo>
                <a:lnTo>
                  <a:pt x="2604611" y="201339"/>
                </a:lnTo>
                <a:lnTo>
                  <a:pt x="0" y="201339"/>
                </a:lnTo>
                <a:close/>
              </a:path>
            </a:pathLst>
          </a:custGeom>
          <a:solidFill>
            <a:schemeClr val="accent1"/>
          </a:solidFill>
          <a:ln w="5715" cap="flat">
            <a:noFill/>
            <a:prstDash val="solid"/>
            <a:miter/>
          </a:ln>
        </p:spPr>
        <p:txBody>
          <a:bodyPr rtlCol="0" anchor="ctr"/>
          <a:lstStyle/>
          <a:p>
            <a:endParaRPr lang="en-US"/>
          </a:p>
        </p:txBody>
      </p:sp>
      <p:sp>
        <p:nvSpPr>
          <p:cNvPr id="43" name="Rectangle 42">
            <a:extLst>
              <a:ext uri="{FF2B5EF4-FFF2-40B4-BE49-F238E27FC236}">
                <a16:creationId xmlns:a16="http://schemas.microsoft.com/office/drawing/2014/main" id="{7CA1F412-877A-854B-A3A0-90B2CB89DBC1}"/>
              </a:ext>
            </a:extLst>
          </p:cNvPr>
          <p:cNvSpPr/>
          <p:nvPr/>
        </p:nvSpPr>
        <p:spPr>
          <a:xfrm>
            <a:off x="1066513" y="1386409"/>
            <a:ext cx="2242922" cy="523220"/>
          </a:xfrm>
          <a:prstGeom prst="rect">
            <a:avLst/>
          </a:prstGeom>
        </p:spPr>
        <p:txBody>
          <a:bodyPr wrap="none">
            <a:spAutoFit/>
          </a:bodyPr>
          <a:lstStyle/>
          <a:p>
            <a:pPr algn="ctr"/>
            <a:r>
              <a:rPr lang="en-US" sz="2800">
                <a:solidFill>
                  <a:schemeClr val="accent1">
                    <a:lumMod val="40000"/>
                    <a:lumOff val="60000"/>
                  </a:schemeClr>
                </a:solidFill>
              </a:rPr>
              <a:t>Home Prices</a:t>
            </a:r>
            <a:endParaRPr lang="en-US" sz="4400" b="1">
              <a:solidFill>
                <a:schemeClr val="bg1"/>
              </a:solidFill>
            </a:endParaRPr>
          </a:p>
        </p:txBody>
      </p:sp>
      <p:sp>
        <p:nvSpPr>
          <p:cNvPr id="44" name="Rectangle 43">
            <a:extLst>
              <a:ext uri="{FF2B5EF4-FFF2-40B4-BE49-F238E27FC236}">
                <a16:creationId xmlns:a16="http://schemas.microsoft.com/office/drawing/2014/main" id="{D53ADC01-98BD-C04E-A232-FCD5D397F192}"/>
              </a:ext>
            </a:extLst>
          </p:cNvPr>
          <p:cNvSpPr/>
          <p:nvPr/>
        </p:nvSpPr>
        <p:spPr>
          <a:xfrm>
            <a:off x="694491" y="2347206"/>
            <a:ext cx="2993127" cy="646331"/>
          </a:xfrm>
          <a:prstGeom prst="rect">
            <a:avLst/>
          </a:prstGeom>
        </p:spPr>
        <p:txBody>
          <a:bodyPr wrap="none">
            <a:spAutoFit/>
          </a:bodyPr>
          <a:lstStyle/>
          <a:p>
            <a:pPr algn="ctr"/>
            <a:r>
              <a:rPr lang="en-US">
                <a:solidFill>
                  <a:schemeClr val="bg1">
                    <a:lumMod val="65000"/>
                  </a:schemeClr>
                </a:solidFill>
              </a:rPr>
              <a:t>in October 2021 </a:t>
            </a:r>
          </a:p>
          <a:p>
            <a:pPr algn="ctr"/>
            <a:r>
              <a:rPr lang="en-US">
                <a:solidFill>
                  <a:schemeClr val="bg1">
                    <a:lumMod val="65000"/>
                  </a:schemeClr>
                </a:solidFill>
              </a:rPr>
              <a:t>compared to October 2020 </a:t>
            </a:r>
          </a:p>
        </p:txBody>
      </p:sp>
      <p:sp>
        <p:nvSpPr>
          <p:cNvPr id="45" name="Rectangle 44">
            <a:extLst>
              <a:ext uri="{FF2B5EF4-FFF2-40B4-BE49-F238E27FC236}">
                <a16:creationId xmlns:a16="http://schemas.microsoft.com/office/drawing/2014/main" id="{AE64F4F6-1B51-E24B-9F0B-1D9105EE44BE}"/>
              </a:ext>
            </a:extLst>
          </p:cNvPr>
          <p:cNvSpPr/>
          <p:nvPr/>
        </p:nvSpPr>
        <p:spPr>
          <a:xfrm>
            <a:off x="1285266" y="1725414"/>
            <a:ext cx="1846980" cy="661720"/>
          </a:xfrm>
          <a:prstGeom prst="rect">
            <a:avLst/>
          </a:prstGeom>
        </p:spPr>
        <p:txBody>
          <a:bodyPr wrap="none">
            <a:spAutoFit/>
          </a:bodyPr>
          <a:lstStyle/>
          <a:p>
            <a:r>
              <a:rPr lang="en-US" sz="3700" b="1">
                <a:solidFill>
                  <a:schemeClr val="bg1"/>
                </a:solidFill>
              </a:rPr>
              <a:t>up 24%</a:t>
            </a:r>
            <a:endParaRPr lang="en-US" sz="3700"/>
          </a:p>
        </p:txBody>
      </p:sp>
      <p:sp>
        <p:nvSpPr>
          <p:cNvPr id="24" name="Text Box 2">
            <a:extLst>
              <a:ext uri="{FF2B5EF4-FFF2-40B4-BE49-F238E27FC236}">
                <a16:creationId xmlns:a16="http://schemas.microsoft.com/office/drawing/2014/main" id="{C29E24E2-D0FF-284D-9D74-D25FD97CFD7A}"/>
              </a:ext>
            </a:extLst>
          </p:cNvPr>
          <p:cNvSpPr txBox="1">
            <a:spLocks noChangeArrowheads="1"/>
          </p:cNvSpPr>
          <p:nvPr/>
        </p:nvSpPr>
        <p:spPr bwMode="auto">
          <a:xfrm>
            <a:off x="274320" y="6464808"/>
            <a:ext cx="4782228" cy="247377"/>
          </a:xfrm>
          <a:prstGeom prst="rect">
            <a:avLst/>
          </a:prstGeom>
          <a:noFill/>
          <a:ln w="9525">
            <a:noFill/>
            <a:miter lim="800000"/>
            <a:headEnd/>
            <a:tailEnd/>
          </a:ln>
        </p:spPr>
        <p:txBody>
          <a:bodyPr rot="0" vert="horz" wrap="square" lIns="68580" tIns="34291" rIns="68580" bIns="34291" anchor="t" anchorCtr="0">
            <a:spAutoFit/>
          </a:bodyPr>
          <a:lstStyle/>
          <a:p>
            <a:pPr marR="12382" defTabSz="342891">
              <a:lnSpc>
                <a:spcPct val="115000"/>
              </a:lnSpc>
            </a:pPr>
            <a:r>
              <a:rPr lang="en-US" sz="1100">
                <a:solidFill>
                  <a:schemeClr val="bg1"/>
                </a:solidFill>
                <a:latin typeface="Arial" panose="020B0604020202020204"/>
                <a:ea typeface="Calibri" panose="020F0502020204030204" pitchFamily="34" charset="0"/>
              </a:rPr>
              <a:t>Source: Case-Schiller Index</a:t>
            </a:r>
          </a:p>
        </p:txBody>
      </p:sp>
    </p:spTree>
    <p:extLst>
      <p:ext uri="{BB962C8B-B14F-4D97-AF65-F5344CB8AC3E}">
        <p14:creationId xmlns:p14="http://schemas.microsoft.com/office/powerpoint/2010/main" val="325201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1000"/>
                                  </p:stCondLst>
                                  <p:childTnLst>
                                    <p:animMotion origin="layout" path="M 1.25E-6 1.11111E-6 L -0.00026 -0.08056 " pathEditMode="relative" rAng="0" ptsTypes="AA">
                                      <p:cBhvr>
                                        <p:cTn id="6" dur="1000" fill="hold"/>
                                        <p:tgtEl>
                                          <p:spTgt spid="28"/>
                                        </p:tgtEl>
                                        <p:attrNameLst>
                                          <p:attrName>ppt_x</p:attrName>
                                          <p:attrName>ppt_y</p:attrName>
                                        </p:attrNameLst>
                                      </p:cBhvr>
                                      <p:rCtr x="-13" y="-4028"/>
                                    </p:animMotion>
                                  </p:childTnLst>
                                </p:cTn>
                              </p:par>
                              <p:par>
                                <p:cTn id="7" presetID="22" presetClass="entr" presetSubtype="4"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wipe(down)">
                                      <p:cBhvr>
                                        <p:cTn id="9" dur="2000"/>
                                        <p:tgtEl>
                                          <p:spTgt spid="27"/>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43" grpId="0"/>
      <p:bldP spid="44"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F89ABA-87A1-470C-A8D4-65763F58544F}"/>
              </a:ext>
            </a:extLst>
          </p:cNvPr>
          <p:cNvSpPr>
            <a:spLocks noGrp="1"/>
          </p:cNvSpPr>
          <p:nvPr>
            <p:ph type="sldNum" sz="quarter" idx="12"/>
          </p:nvPr>
        </p:nvSpPr>
        <p:spPr/>
        <p:txBody>
          <a:bodyPr/>
          <a:lstStyle/>
          <a:p>
            <a:fld id="{28572E7E-2445-4244-B250-A8C83A6361FC}" type="slidenum">
              <a:rPr lang="en-US" smtClean="0"/>
              <a:pPr/>
              <a:t>15</a:t>
            </a:fld>
            <a:endParaRPr lang="en-US"/>
          </a:p>
        </p:txBody>
      </p:sp>
      <p:sp>
        <p:nvSpPr>
          <p:cNvPr id="2" name="Title 1">
            <a:extLst>
              <a:ext uri="{FF2B5EF4-FFF2-40B4-BE49-F238E27FC236}">
                <a16:creationId xmlns:a16="http://schemas.microsoft.com/office/drawing/2014/main" id="{E1348905-642F-40B8-8A38-62EE79DEF8D7}"/>
              </a:ext>
            </a:extLst>
          </p:cNvPr>
          <p:cNvSpPr>
            <a:spLocks noGrp="1"/>
          </p:cNvSpPr>
          <p:nvPr>
            <p:ph type="title"/>
          </p:nvPr>
        </p:nvSpPr>
        <p:spPr>
          <a:xfrm>
            <a:off x="309470" y="-2"/>
            <a:ext cx="11073637" cy="1188719"/>
          </a:xfrm>
        </p:spPr>
        <p:txBody>
          <a:bodyPr>
            <a:normAutofit/>
          </a:bodyPr>
          <a:lstStyle/>
          <a:p>
            <a:r>
              <a:rPr lang="en-US"/>
              <a:t>County House prices: Median Price</a:t>
            </a:r>
            <a:br>
              <a:rPr lang="en-US"/>
            </a:br>
            <a:r>
              <a:rPr lang="en-US"/>
              <a:t>(Existing single-family detached homes)</a:t>
            </a:r>
          </a:p>
        </p:txBody>
      </p:sp>
      <p:graphicFrame>
        <p:nvGraphicFramePr>
          <p:cNvPr id="5" name="Chart 4">
            <a:extLst>
              <a:ext uri="{FF2B5EF4-FFF2-40B4-BE49-F238E27FC236}">
                <a16:creationId xmlns:a16="http://schemas.microsoft.com/office/drawing/2014/main" id="{68AC2401-889C-4D72-A7CF-B648FEF55E4E}"/>
              </a:ext>
            </a:extLst>
          </p:cNvPr>
          <p:cNvGraphicFramePr>
            <a:graphicFrameLocks/>
          </p:cNvGraphicFramePr>
          <p:nvPr/>
        </p:nvGraphicFramePr>
        <p:xfrm>
          <a:off x="262758" y="1759131"/>
          <a:ext cx="11097956" cy="467766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C235EB8E-B724-4C92-A78D-C55E6CF0DDFF}"/>
              </a:ext>
            </a:extLst>
          </p:cNvPr>
          <p:cNvSpPr/>
          <p:nvPr/>
        </p:nvSpPr>
        <p:spPr>
          <a:xfrm>
            <a:off x="262758" y="6360360"/>
            <a:ext cx="4308928" cy="276999"/>
          </a:xfrm>
          <a:prstGeom prst="rect">
            <a:avLst/>
          </a:prstGeom>
        </p:spPr>
        <p:txBody>
          <a:bodyPr wrap="square">
            <a:spAutoFit/>
          </a:bodyPr>
          <a:lstStyle/>
          <a:p>
            <a:pPr lvl="0">
              <a:defRPr/>
            </a:pPr>
            <a:r>
              <a:rPr kumimoji="0" lang="en-US" sz="1200" b="0" i="0" u="none" strike="noStrike" kern="1200" cap="none" spc="0" normalizeH="0" baseline="0" noProof="0">
                <a:ln>
                  <a:noFill/>
                </a:ln>
                <a:solidFill>
                  <a:schemeClr val="bg1">
                    <a:lumMod val="65000"/>
                  </a:schemeClr>
                </a:solidFill>
                <a:effectLst/>
                <a:uLnTx/>
                <a:uFillTx/>
                <a:latin typeface="+mj-lt"/>
                <a:ea typeface="Calibri" panose="020F0502020204030204" pitchFamily="34" charset="0"/>
                <a:cs typeface="+mn-cs"/>
              </a:rPr>
              <a:t>Source: </a:t>
            </a:r>
            <a:r>
              <a:rPr lang="en-US" sz="1200">
                <a:solidFill>
                  <a:schemeClr val="bg1">
                    <a:lumMod val="65000"/>
                  </a:schemeClr>
                </a:solidFill>
                <a:latin typeface="+mj-lt"/>
                <a:ea typeface="Calibri" panose="020F0502020204030204" pitchFamily="34" charset="0"/>
              </a:rPr>
              <a:t>California Association of Realtors (CAR), SANDAG</a:t>
            </a:r>
            <a:endParaRPr kumimoji="0" lang="en-US" sz="1200" b="0" i="0" u="none" strike="noStrike" kern="1200" cap="none" spc="0" normalizeH="0" baseline="0" noProof="0">
              <a:ln>
                <a:noFill/>
              </a:ln>
              <a:solidFill>
                <a:schemeClr val="bg1">
                  <a:lumMod val="65000"/>
                </a:schemeClr>
              </a:solidFill>
              <a:effectLst/>
              <a:uLnTx/>
              <a:uFillTx/>
              <a:latin typeface="+mj-lt"/>
              <a:ea typeface="+mn-ea"/>
              <a:cs typeface="+mn-cs"/>
            </a:endParaRPr>
          </a:p>
        </p:txBody>
      </p:sp>
      <p:sp>
        <p:nvSpPr>
          <p:cNvPr id="7" name="TextBox 6">
            <a:extLst>
              <a:ext uri="{FF2B5EF4-FFF2-40B4-BE49-F238E27FC236}">
                <a16:creationId xmlns:a16="http://schemas.microsoft.com/office/drawing/2014/main" id="{DD54EB93-0615-4426-AB0F-62C3F578D4DB}"/>
              </a:ext>
            </a:extLst>
          </p:cNvPr>
          <p:cNvSpPr txBox="1"/>
          <p:nvPr/>
        </p:nvSpPr>
        <p:spPr>
          <a:xfrm>
            <a:off x="5731203" y="2023864"/>
            <a:ext cx="4915385" cy="400110"/>
          </a:xfrm>
          <a:prstGeom prst="rect">
            <a:avLst/>
          </a:prstGeom>
          <a:noFill/>
        </p:spPr>
        <p:txBody>
          <a:bodyPr wrap="none" lIns="91440" tIns="45720" rIns="91440" bIns="45720" rtlCol="0" anchor="t">
            <a:spAutoFit/>
          </a:bodyPr>
          <a:lstStyle/>
          <a:p>
            <a:r>
              <a:rPr lang="en-US" sz="2000" b="1">
                <a:solidFill>
                  <a:schemeClr val="accent1"/>
                </a:solidFill>
              </a:rPr>
              <a:t>* Average up to November 2021 (+15%)</a:t>
            </a:r>
          </a:p>
        </p:txBody>
      </p:sp>
      <p:sp>
        <p:nvSpPr>
          <p:cNvPr id="8" name="TextBox 7">
            <a:extLst>
              <a:ext uri="{FF2B5EF4-FFF2-40B4-BE49-F238E27FC236}">
                <a16:creationId xmlns:a16="http://schemas.microsoft.com/office/drawing/2014/main" id="{B8FD02B7-058C-49E6-847C-EFDAE5BD0F07}"/>
              </a:ext>
            </a:extLst>
          </p:cNvPr>
          <p:cNvSpPr txBox="1"/>
          <p:nvPr/>
        </p:nvSpPr>
        <p:spPr>
          <a:xfrm>
            <a:off x="7394874" y="1396104"/>
            <a:ext cx="4064434" cy="538609"/>
          </a:xfrm>
          <a:prstGeom prst="rect">
            <a:avLst/>
          </a:prstGeom>
          <a:noFill/>
        </p:spPr>
        <p:txBody>
          <a:bodyPr wrap="square" lIns="91440" tIns="45720" rIns="91440" bIns="45720" rtlCol="0" anchor="t">
            <a:spAutoFit/>
          </a:bodyPr>
          <a:lstStyle/>
          <a:p>
            <a:r>
              <a:rPr lang="en-US" sz="2000" b="1">
                <a:solidFill>
                  <a:schemeClr val="accent2">
                    <a:lumMod val="75000"/>
                  </a:schemeClr>
                </a:solidFill>
              </a:rPr>
              <a:t>Expected increase 2022 (+16%)</a:t>
            </a:r>
          </a:p>
          <a:p>
            <a:r>
              <a:rPr lang="en-US" sz="900" b="1">
                <a:solidFill>
                  <a:schemeClr val="accent2">
                    <a:lumMod val="75000"/>
                  </a:schemeClr>
                </a:solidFill>
              </a:rPr>
              <a:t>(Goldman Sachs)</a:t>
            </a:r>
          </a:p>
        </p:txBody>
      </p:sp>
    </p:spTree>
    <p:extLst>
      <p:ext uri="{BB962C8B-B14F-4D97-AF65-F5344CB8AC3E}">
        <p14:creationId xmlns:p14="http://schemas.microsoft.com/office/powerpoint/2010/main" val="3222416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ource">
            <a:extLst>
              <a:ext uri="{FF2B5EF4-FFF2-40B4-BE49-F238E27FC236}">
                <a16:creationId xmlns:a16="http://schemas.microsoft.com/office/drawing/2014/main" id="{E9895BC1-DE9D-420A-9E21-0D04903BAE46}"/>
              </a:ext>
            </a:extLst>
          </p:cNvPr>
          <p:cNvSpPr txBox="1"/>
          <p:nvPr/>
        </p:nvSpPr>
        <p:spPr>
          <a:xfrm>
            <a:off x="1500996" y="6451679"/>
            <a:ext cx="8893891" cy="400110"/>
          </a:xfrm>
          <a:prstGeom prst="rect">
            <a:avLst/>
          </a:prstGeom>
          <a:noFill/>
        </p:spPr>
        <p:txBody>
          <a:bodyPr wrap="square" rtlCol="0">
            <a:spAutoFit/>
          </a:bodyPr>
          <a:lstStyle/>
          <a:p>
            <a:pPr defTabSz="914400" fontAlgn="base">
              <a:spcBef>
                <a:spcPct val="20000"/>
              </a:spcBef>
              <a:spcAft>
                <a:spcPct val="0"/>
              </a:spcAft>
              <a:buClr>
                <a:srgbClr val="A6B727"/>
              </a:buClr>
              <a:buSzPct val="70000"/>
            </a:pPr>
            <a:r>
              <a:rPr lang="en-US" sz="1000">
                <a:solidFill>
                  <a:schemeClr val="bg1">
                    <a:lumMod val="65000"/>
                  </a:schemeClr>
                </a:solidFill>
                <a:latin typeface="Arial"/>
              </a:rPr>
              <a:t>Source: Economic Research Bureau, Greater San Diego Chamber Of Commerce, Forecast Bulletin Economic Indicators (1970-1992); Real Estate Research Council (RERC) of Southern California, Real Estate and Construction Report (1993-2019)</a:t>
            </a:r>
          </a:p>
        </p:txBody>
      </p:sp>
      <p:grpSp>
        <p:nvGrpSpPr>
          <p:cNvPr id="15" name="Group 14">
            <a:extLst>
              <a:ext uri="{FF2B5EF4-FFF2-40B4-BE49-F238E27FC236}">
                <a16:creationId xmlns:a16="http://schemas.microsoft.com/office/drawing/2014/main" id="{B93D2982-FDFE-42C4-B368-89ED74950EA0}"/>
              </a:ext>
            </a:extLst>
          </p:cNvPr>
          <p:cNvGrpSpPr/>
          <p:nvPr/>
        </p:nvGrpSpPr>
        <p:grpSpPr>
          <a:xfrm>
            <a:off x="1276879" y="1282685"/>
            <a:ext cx="10389111" cy="4732930"/>
            <a:chOff x="1550557" y="737510"/>
            <a:chExt cx="7641083" cy="4730593"/>
          </a:xfrm>
        </p:grpSpPr>
        <p:sp>
          <p:nvSpPr>
            <p:cNvPr id="16" name="blue"/>
            <p:cNvSpPr txBox="1"/>
            <p:nvPr/>
          </p:nvSpPr>
          <p:spPr>
            <a:xfrm>
              <a:off x="6867042" y="4398290"/>
              <a:ext cx="2324591" cy="1069813"/>
            </a:xfrm>
            <a:prstGeom prst="rect">
              <a:avLst/>
            </a:prstGeom>
            <a:solidFill>
              <a:schemeClr val="accent4">
                <a:lumMod val="40000"/>
                <a:lumOff val="60000"/>
              </a:schemeClr>
            </a:solidFill>
          </p:spPr>
          <p:txBody>
            <a:bodyPr wrap="square" rtlCol="0">
              <a:noAutofit/>
            </a:bodyPr>
            <a:lstStyle/>
            <a:p>
              <a:pPr>
                <a:defRPr/>
              </a:pPr>
              <a:endParaRPr lang="en-US" sz="2400">
                <a:solidFill>
                  <a:prstClr val="black"/>
                </a:solidFill>
                <a:latin typeface="Arial"/>
              </a:endParaRPr>
            </a:p>
          </p:txBody>
        </p:sp>
        <p:grpSp>
          <p:nvGrpSpPr>
            <p:cNvPr id="14" name="Group 13">
              <a:extLst>
                <a:ext uri="{FF2B5EF4-FFF2-40B4-BE49-F238E27FC236}">
                  <a16:creationId xmlns:a16="http://schemas.microsoft.com/office/drawing/2014/main" id="{D2C01A2D-5907-4D15-94B7-44B7B1F97683}"/>
                </a:ext>
              </a:extLst>
            </p:cNvPr>
            <p:cNvGrpSpPr/>
            <p:nvPr/>
          </p:nvGrpSpPr>
          <p:grpSpPr>
            <a:xfrm>
              <a:off x="1550557" y="737510"/>
              <a:ext cx="7641083" cy="3700674"/>
              <a:chOff x="2600130" y="752311"/>
              <a:chExt cx="7641083" cy="3700674"/>
            </a:xfrm>
          </p:grpSpPr>
          <p:sp>
            <p:nvSpPr>
              <p:cNvPr id="3" name="mira"/>
              <p:cNvSpPr txBox="1"/>
              <p:nvPr/>
            </p:nvSpPr>
            <p:spPr>
              <a:xfrm>
                <a:off x="2600130" y="1102587"/>
                <a:ext cx="1061802" cy="738664"/>
              </a:xfrm>
              <a:prstGeom prst="rect">
                <a:avLst/>
              </a:prstGeom>
              <a:noFill/>
            </p:spPr>
            <p:txBody>
              <a:bodyPr wrap="square" rtlCol="0">
                <a:spAutoFit/>
              </a:bodyPr>
              <a:lstStyle/>
              <a:p>
                <a:pPr algn="ctr">
                  <a:defRPr/>
                </a:pPr>
                <a:r>
                  <a:rPr lang="en-US" sz="1400" b="1" spc="-40">
                    <a:solidFill>
                      <a:srgbClr val="0070C0"/>
                    </a:solidFill>
                    <a:latin typeface="Arial"/>
                    <a:cs typeface="Arial" panose="020B0604020202020204" pitchFamily="34" charset="0"/>
                  </a:rPr>
                  <a:t>Mira Mesa, Scripps Ranch</a:t>
                </a:r>
              </a:p>
            </p:txBody>
          </p:sp>
          <p:sp>
            <p:nvSpPr>
              <p:cNvPr id="10" name="san"/>
              <p:cNvSpPr txBox="1"/>
              <p:nvPr/>
            </p:nvSpPr>
            <p:spPr>
              <a:xfrm>
                <a:off x="3269095" y="1536049"/>
                <a:ext cx="1268946" cy="738664"/>
              </a:xfrm>
              <a:prstGeom prst="rect">
                <a:avLst/>
              </a:prstGeom>
              <a:noFill/>
            </p:spPr>
            <p:txBody>
              <a:bodyPr wrap="square" rtlCol="0">
                <a:spAutoFit/>
              </a:bodyPr>
              <a:lstStyle/>
              <a:p>
                <a:pPr algn="ctr">
                  <a:defRPr/>
                </a:pPr>
                <a:r>
                  <a:rPr lang="en-US" sz="1400" b="1" spc="-40" err="1">
                    <a:solidFill>
                      <a:srgbClr val="0070C0"/>
                    </a:solidFill>
                    <a:latin typeface="Arial"/>
                    <a:cs typeface="Arial" panose="020B0604020202020204" pitchFamily="34" charset="0"/>
                  </a:rPr>
                  <a:t>Penasquitos</a:t>
                </a:r>
                <a:r>
                  <a:rPr lang="en-US" sz="1400" b="1" spc="-40">
                    <a:solidFill>
                      <a:srgbClr val="0070C0"/>
                    </a:solidFill>
                    <a:latin typeface="Arial"/>
                    <a:cs typeface="Arial" panose="020B0604020202020204" pitchFamily="34" charset="0"/>
                  </a:rPr>
                  <a:t>, North Coast, San Marcos</a:t>
                </a:r>
              </a:p>
            </p:txBody>
          </p:sp>
          <p:sp>
            <p:nvSpPr>
              <p:cNvPr id="12" name="ranv"/>
              <p:cNvSpPr txBox="1"/>
              <p:nvPr/>
            </p:nvSpPr>
            <p:spPr>
              <a:xfrm>
                <a:off x="6781607" y="2820344"/>
                <a:ext cx="1350949" cy="1169551"/>
              </a:xfrm>
              <a:prstGeom prst="rect">
                <a:avLst/>
              </a:prstGeom>
              <a:noFill/>
            </p:spPr>
            <p:txBody>
              <a:bodyPr wrap="square" rtlCol="0">
                <a:spAutoFit/>
              </a:bodyPr>
              <a:lstStyle/>
              <a:p>
                <a:pPr algn="ctr">
                  <a:defRPr/>
                </a:pPr>
                <a:r>
                  <a:rPr lang="en-US" sz="1400" b="1" spc="-40" err="1">
                    <a:solidFill>
                      <a:srgbClr val="0070C0"/>
                    </a:solidFill>
                    <a:latin typeface="Arial"/>
                    <a:cs typeface="Arial" panose="020B0604020202020204" pitchFamily="34" charset="0"/>
                  </a:rPr>
                  <a:t>Penasquitos</a:t>
                </a:r>
                <a:r>
                  <a:rPr lang="en-US" sz="1400" b="1" spc="-40">
                    <a:solidFill>
                      <a:srgbClr val="0070C0"/>
                    </a:solidFill>
                    <a:latin typeface="Arial"/>
                    <a:cs typeface="Arial" panose="020B0604020202020204" pitchFamily="34" charset="0"/>
                  </a:rPr>
                  <a:t>, Scripps Ranch, Eastlake</a:t>
                </a:r>
              </a:p>
              <a:p>
                <a:pPr algn="ctr">
                  <a:defRPr/>
                </a:pPr>
                <a:r>
                  <a:rPr lang="en-US" sz="1400" b="1" spc="-40">
                    <a:solidFill>
                      <a:srgbClr val="0070C0"/>
                    </a:solidFill>
                    <a:latin typeface="Arial"/>
                    <a:cs typeface="Arial" panose="020B0604020202020204" pitchFamily="34" charset="0"/>
                  </a:rPr>
                  <a:t>San Luis Rey</a:t>
                </a:r>
              </a:p>
            </p:txBody>
          </p:sp>
          <p:cxnSp>
            <p:nvCxnSpPr>
              <p:cNvPr id="13" name="Straight Connector 12">
                <a:extLst>
                  <a:ext uri="{FF2B5EF4-FFF2-40B4-BE49-F238E27FC236}">
                    <a16:creationId xmlns:a16="http://schemas.microsoft.com/office/drawing/2014/main" id="{857C3212-07E3-4935-A9AB-DA58322374E6}"/>
                  </a:ext>
                </a:extLst>
              </p:cNvPr>
              <p:cNvCxnSpPr/>
              <p:nvPr/>
            </p:nvCxnSpPr>
            <p:spPr bwMode="auto">
              <a:xfrm>
                <a:off x="7224585" y="4439368"/>
                <a:ext cx="3016628" cy="13617"/>
              </a:xfrm>
              <a:prstGeom prst="line">
                <a:avLst/>
              </a:prstGeom>
              <a:noFill/>
              <a:ln w="317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carmel"/>
              <p:cNvSpPr txBox="1"/>
              <p:nvPr/>
            </p:nvSpPr>
            <p:spPr>
              <a:xfrm>
                <a:off x="4398787" y="752311"/>
                <a:ext cx="1616439" cy="954107"/>
              </a:xfrm>
              <a:prstGeom prst="rect">
                <a:avLst/>
              </a:prstGeom>
              <a:noFill/>
            </p:spPr>
            <p:txBody>
              <a:bodyPr wrap="square" rtlCol="0">
                <a:spAutoFit/>
              </a:bodyPr>
              <a:lstStyle/>
              <a:p>
                <a:pPr algn="ctr">
                  <a:defRPr/>
                </a:pPr>
                <a:r>
                  <a:rPr lang="en-US" sz="1400" b="1" spc="-40">
                    <a:solidFill>
                      <a:srgbClr val="0070C0"/>
                    </a:solidFill>
                    <a:latin typeface="Arial"/>
                    <a:cs typeface="Arial" panose="020B0604020202020204" pitchFamily="34" charset="0"/>
                  </a:rPr>
                  <a:t>Carmel Valley, Poway/Rancho Bernardo, Eastlake</a:t>
                </a:r>
              </a:p>
            </p:txBody>
          </p:sp>
        </p:grpSp>
      </p:grpSp>
      <p:graphicFrame>
        <p:nvGraphicFramePr>
          <p:cNvPr id="20" name="Chart 19">
            <a:extLst>
              <a:ext uri="{FF2B5EF4-FFF2-40B4-BE49-F238E27FC236}">
                <a16:creationId xmlns:a16="http://schemas.microsoft.com/office/drawing/2014/main" id="{9006E8DA-1540-46B9-B3CC-A5DC48A94668}"/>
              </a:ext>
            </a:extLst>
          </p:cNvPr>
          <p:cNvGraphicFramePr>
            <a:graphicFrameLocks/>
          </p:cNvGraphicFramePr>
          <p:nvPr>
            <p:extLst>
              <p:ext uri="{D42A27DB-BD31-4B8C-83A1-F6EECF244321}">
                <p14:modId xmlns:p14="http://schemas.microsoft.com/office/powerpoint/2010/main" val="931101445"/>
              </p:ext>
            </p:extLst>
          </p:nvPr>
        </p:nvGraphicFramePr>
        <p:xfrm>
          <a:off x="852386" y="1282685"/>
          <a:ext cx="11153662" cy="519672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2A6C04F-0056-4810-9522-1FBFF41E71C9}"/>
              </a:ext>
            </a:extLst>
          </p:cNvPr>
          <p:cNvSpPr>
            <a:spLocks noGrp="1"/>
          </p:cNvSpPr>
          <p:nvPr>
            <p:ph type="title"/>
          </p:nvPr>
        </p:nvSpPr>
        <p:spPr/>
        <p:txBody>
          <a:bodyPr>
            <a:noAutofit/>
          </a:bodyPr>
          <a:lstStyle/>
          <a:p>
            <a:r>
              <a:rPr lang="en-US"/>
              <a:t>Residential Permits Issued</a:t>
            </a:r>
          </a:p>
        </p:txBody>
      </p:sp>
      <p:sp>
        <p:nvSpPr>
          <p:cNvPr id="4" name="TextBox 3">
            <a:extLst>
              <a:ext uri="{FF2B5EF4-FFF2-40B4-BE49-F238E27FC236}">
                <a16:creationId xmlns:a16="http://schemas.microsoft.com/office/drawing/2014/main" id="{EA580F52-0080-4BAF-AAD6-7F97C64C2D90}"/>
              </a:ext>
            </a:extLst>
          </p:cNvPr>
          <p:cNvSpPr txBox="1"/>
          <p:nvPr/>
        </p:nvSpPr>
        <p:spPr>
          <a:xfrm>
            <a:off x="1374871" y="2645592"/>
            <a:ext cx="1454244" cy="369332"/>
          </a:xfrm>
          <a:prstGeom prst="rect">
            <a:avLst/>
          </a:prstGeom>
          <a:noFill/>
        </p:spPr>
        <p:txBody>
          <a:bodyPr wrap="none" rtlCol="0">
            <a:spAutoFit/>
          </a:bodyPr>
          <a:lstStyle/>
          <a:p>
            <a:r>
              <a:rPr lang="en-US" b="1">
                <a:solidFill>
                  <a:schemeClr val="accent1"/>
                </a:solidFill>
              </a:rPr>
              <a:t>70s Decade</a:t>
            </a:r>
          </a:p>
        </p:txBody>
      </p:sp>
      <p:sp>
        <p:nvSpPr>
          <p:cNvPr id="17" name="TextBox 16">
            <a:extLst>
              <a:ext uri="{FF2B5EF4-FFF2-40B4-BE49-F238E27FC236}">
                <a16:creationId xmlns:a16="http://schemas.microsoft.com/office/drawing/2014/main" id="{AB88E3C6-37C6-489D-948F-EBBD5B63C9DE}"/>
              </a:ext>
            </a:extLst>
          </p:cNvPr>
          <p:cNvSpPr txBox="1"/>
          <p:nvPr/>
        </p:nvSpPr>
        <p:spPr>
          <a:xfrm>
            <a:off x="5091653" y="2712013"/>
            <a:ext cx="1454244" cy="369332"/>
          </a:xfrm>
          <a:prstGeom prst="rect">
            <a:avLst/>
          </a:prstGeom>
          <a:noFill/>
        </p:spPr>
        <p:txBody>
          <a:bodyPr wrap="none" rtlCol="0">
            <a:spAutoFit/>
          </a:bodyPr>
          <a:lstStyle/>
          <a:p>
            <a:r>
              <a:rPr lang="en-US" b="1">
                <a:solidFill>
                  <a:schemeClr val="accent1"/>
                </a:solidFill>
              </a:rPr>
              <a:t>80s Decade</a:t>
            </a:r>
          </a:p>
        </p:txBody>
      </p:sp>
      <p:sp>
        <p:nvSpPr>
          <p:cNvPr id="21" name="TextBox 20">
            <a:extLst>
              <a:ext uri="{FF2B5EF4-FFF2-40B4-BE49-F238E27FC236}">
                <a16:creationId xmlns:a16="http://schemas.microsoft.com/office/drawing/2014/main" id="{B53958A8-C8FF-486B-A13C-2D175E067010}"/>
              </a:ext>
            </a:extLst>
          </p:cNvPr>
          <p:cNvSpPr txBox="1"/>
          <p:nvPr/>
        </p:nvSpPr>
        <p:spPr>
          <a:xfrm>
            <a:off x="5744313" y="4231771"/>
            <a:ext cx="1454244" cy="369332"/>
          </a:xfrm>
          <a:prstGeom prst="rect">
            <a:avLst/>
          </a:prstGeom>
          <a:noFill/>
        </p:spPr>
        <p:txBody>
          <a:bodyPr wrap="none" rtlCol="0">
            <a:spAutoFit/>
          </a:bodyPr>
          <a:lstStyle/>
          <a:p>
            <a:r>
              <a:rPr lang="en-US" b="1">
                <a:solidFill>
                  <a:schemeClr val="accent1"/>
                </a:solidFill>
              </a:rPr>
              <a:t>90s Decade</a:t>
            </a:r>
          </a:p>
        </p:txBody>
      </p:sp>
      <p:sp>
        <p:nvSpPr>
          <p:cNvPr id="22" name="TextBox 21">
            <a:extLst>
              <a:ext uri="{FF2B5EF4-FFF2-40B4-BE49-F238E27FC236}">
                <a16:creationId xmlns:a16="http://schemas.microsoft.com/office/drawing/2014/main" id="{92A8A14B-D27F-4290-991B-8B2D8B642EBB}"/>
              </a:ext>
            </a:extLst>
          </p:cNvPr>
          <p:cNvSpPr txBox="1"/>
          <p:nvPr/>
        </p:nvSpPr>
        <p:spPr>
          <a:xfrm>
            <a:off x="9000888" y="3760799"/>
            <a:ext cx="825867" cy="369332"/>
          </a:xfrm>
          <a:prstGeom prst="rect">
            <a:avLst/>
          </a:prstGeom>
          <a:noFill/>
        </p:spPr>
        <p:txBody>
          <a:bodyPr wrap="none" rtlCol="0">
            <a:spAutoFit/>
          </a:bodyPr>
          <a:lstStyle/>
          <a:p>
            <a:r>
              <a:rPr lang="en-US" b="1">
                <a:solidFill>
                  <a:schemeClr val="accent1"/>
                </a:solidFill>
              </a:rPr>
              <a:t>2000s</a:t>
            </a:r>
          </a:p>
        </p:txBody>
      </p:sp>
      <p:sp>
        <p:nvSpPr>
          <p:cNvPr id="6" name="Rectangle 5">
            <a:extLst>
              <a:ext uri="{FF2B5EF4-FFF2-40B4-BE49-F238E27FC236}">
                <a16:creationId xmlns:a16="http://schemas.microsoft.com/office/drawing/2014/main" id="{AE532C94-1599-4037-968B-1FD6E7160D7F}"/>
              </a:ext>
            </a:extLst>
          </p:cNvPr>
          <p:cNvSpPr/>
          <p:nvPr/>
        </p:nvSpPr>
        <p:spPr>
          <a:xfrm>
            <a:off x="11693769" y="5547946"/>
            <a:ext cx="142245" cy="467669"/>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18AFE97-22BD-46FA-A5D7-ACE4F48BAC49}"/>
              </a:ext>
            </a:extLst>
          </p:cNvPr>
          <p:cNvSpPr txBox="1"/>
          <p:nvPr/>
        </p:nvSpPr>
        <p:spPr>
          <a:xfrm rot="16200000">
            <a:off x="11515463" y="6099178"/>
            <a:ext cx="498855" cy="261610"/>
          </a:xfrm>
          <a:prstGeom prst="rect">
            <a:avLst/>
          </a:prstGeom>
          <a:noFill/>
        </p:spPr>
        <p:txBody>
          <a:bodyPr wrap="none" rtlCol="0">
            <a:spAutoFit/>
          </a:bodyPr>
          <a:lstStyle/>
          <a:p>
            <a:r>
              <a:rPr lang="en-US" sz="1100" b="1">
                <a:solidFill>
                  <a:schemeClr val="tx1">
                    <a:lumMod val="65000"/>
                    <a:lumOff val="35000"/>
                  </a:schemeClr>
                </a:solidFill>
              </a:rPr>
              <a:t>2021</a:t>
            </a:r>
          </a:p>
        </p:txBody>
      </p:sp>
      <p:sp>
        <p:nvSpPr>
          <p:cNvPr id="19" name="TextBox 18">
            <a:extLst>
              <a:ext uri="{FF2B5EF4-FFF2-40B4-BE49-F238E27FC236}">
                <a16:creationId xmlns:a16="http://schemas.microsoft.com/office/drawing/2014/main" id="{8C01F158-621D-4FB9-8A56-805D3885BD49}"/>
              </a:ext>
            </a:extLst>
          </p:cNvPr>
          <p:cNvSpPr txBox="1"/>
          <p:nvPr/>
        </p:nvSpPr>
        <p:spPr>
          <a:xfrm>
            <a:off x="11466281" y="4990496"/>
            <a:ext cx="709796" cy="553998"/>
          </a:xfrm>
          <a:prstGeom prst="rect">
            <a:avLst/>
          </a:prstGeom>
          <a:noFill/>
        </p:spPr>
        <p:txBody>
          <a:bodyPr wrap="square" rtlCol="0">
            <a:spAutoFit/>
          </a:bodyPr>
          <a:lstStyle/>
          <a:p>
            <a:pPr algn="ctr"/>
            <a:r>
              <a:rPr lang="en-US" sz="1000"/>
              <a:t>As of mid-2021</a:t>
            </a:r>
          </a:p>
        </p:txBody>
      </p:sp>
    </p:spTree>
    <p:extLst>
      <p:ext uri="{BB962C8B-B14F-4D97-AF65-F5344CB8AC3E}">
        <p14:creationId xmlns:p14="http://schemas.microsoft.com/office/powerpoint/2010/main" val="3424033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a:extLst>
              <a:ext uri="{FF2B5EF4-FFF2-40B4-BE49-F238E27FC236}">
                <a16:creationId xmlns:a16="http://schemas.microsoft.com/office/drawing/2014/main" id="{CF1E9AE1-6351-6A4E-95BE-26E63CD8B914}"/>
              </a:ext>
            </a:extLst>
          </p:cNvPr>
          <p:cNvSpPr>
            <a:spLocks noGrp="1"/>
          </p:cNvSpPr>
          <p:nvPr>
            <p:ph type="sldNum" sz="quarter" idx="12"/>
          </p:nvPr>
        </p:nvSpPr>
        <p:spPr/>
        <p:txBody>
          <a:bodyPr/>
          <a:lstStyle/>
          <a:p>
            <a:fld id="{28572E7E-2445-4244-B250-A8C83A6361FC}" type="slidenum">
              <a:rPr lang="en-US" smtClean="0"/>
              <a:pPr/>
              <a:t>17</a:t>
            </a:fld>
            <a:endParaRPr lang="en-US"/>
          </a:p>
        </p:txBody>
      </p:sp>
      <p:sp>
        <p:nvSpPr>
          <p:cNvPr id="40" name="Source">
            <a:extLst>
              <a:ext uri="{FF2B5EF4-FFF2-40B4-BE49-F238E27FC236}">
                <a16:creationId xmlns:a16="http://schemas.microsoft.com/office/drawing/2014/main" id="{A22705E1-4040-49E4-B34A-AC99CDF754CC}"/>
              </a:ext>
            </a:extLst>
          </p:cNvPr>
          <p:cNvSpPr txBox="1"/>
          <p:nvPr/>
        </p:nvSpPr>
        <p:spPr>
          <a:xfrm>
            <a:off x="511384" y="6518407"/>
            <a:ext cx="7500440" cy="276999"/>
          </a:xfrm>
          <a:prstGeom prst="rect">
            <a:avLst/>
          </a:prstGeom>
          <a:noFill/>
        </p:spPr>
        <p:txBody>
          <a:bodyPr wrap="square" rtlCol="0">
            <a:spAutoFit/>
          </a:bodyPr>
          <a:lstStyle/>
          <a:p>
            <a:pPr>
              <a:defRPr/>
            </a:pPr>
            <a:r>
              <a:rPr lang="en-US" sz="1200">
                <a:solidFill>
                  <a:schemeClr val="bg1">
                    <a:lumMod val="65000"/>
                  </a:schemeClr>
                </a:solidFill>
                <a:latin typeface="Arial"/>
                <a:cs typeface="Arial" panose="020B0604020202020204" pitchFamily="34" charset="0"/>
              </a:rPr>
              <a:t>Source: California Association of Realtors, Traditional Housing Affordability Index, SANDAG calculations</a:t>
            </a:r>
          </a:p>
        </p:txBody>
      </p:sp>
      <p:grpSp>
        <p:nvGrpSpPr>
          <p:cNvPr id="17" name="Group 16">
            <a:extLst>
              <a:ext uri="{FF2B5EF4-FFF2-40B4-BE49-F238E27FC236}">
                <a16:creationId xmlns:a16="http://schemas.microsoft.com/office/drawing/2014/main" id="{047BA40D-DAE4-5F43-9224-9F7BAD8B7782}"/>
              </a:ext>
            </a:extLst>
          </p:cNvPr>
          <p:cNvGrpSpPr/>
          <p:nvPr/>
        </p:nvGrpSpPr>
        <p:grpSpPr>
          <a:xfrm>
            <a:off x="333695" y="1391415"/>
            <a:ext cx="7947717" cy="5209608"/>
            <a:chOff x="33554" y="1391415"/>
            <a:chExt cx="8287602" cy="5466584"/>
          </a:xfrm>
        </p:grpSpPr>
        <p:sp>
          <p:nvSpPr>
            <p:cNvPr id="38" name="Rectangle 37">
              <a:extLst>
                <a:ext uri="{FF2B5EF4-FFF2-40B4-BE49-F238E27FC236}">
                  <a16:creationId xmlns:a16="http://schemas.microsoft.com/office/drawing/2014/main" id="{4A0C1E3E-3C84-46BB-BB0D-FA4C16C6B520}"/>
                </a:ext>
              </a:extLst>
            </p:cNvPr>
            <p:cNvSpPr/>
            <p:nvPr/>
          </p:nvSpPr>
          <p:spPr bwMode="auto">
            <a:xfrm>
              <a:off x="3430796" y="1391415"/>
              <a:ext cx="659210" cy="4588991"/>
            </a:xfrm>
            <a:prstGeom prst="rect">
              <a:avLst/>
            </a:prstGeom>
            <a:solidFill>
              <a:srgbClr val="DFE3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92150" marR="0" lvl="0" indent="-347663" defTabSz="914400" eaLnBrk="1" fontAlgn="base" latinLnBrk="0" hangingPunct="1">
                <a:lnSpc>
                  <a:spcPct val="100000"/>
                </a:lnSpc>
                <a:spcBef>
                  <a:spcPct val="20000"/>
                </a:spcBef>
                <a:spcAft>
                  <a:spcPct val="0"/>
                </a:spcAft>
                <a:buClr>
                  <a:srgbClr val="A6B727"/>
                </a:buClr>
                <a:buSzPct val="70000"/>
                <a:buFont typeface="Wingdings" pitchFamily="2" charset="2"/>
                <a:buChar char="l"/>
                <a:tabLst/>
                <a:defRPr/>
              </a:pPr>
              <a:endParaRPr kumimoji="0" lang="en-US" sz="2600" b="0" i="0" u="none" strike="noStrike" kern="0" cap="none" spc="0" normalizeH="0" baseline="0" noProof="0">
                <a:ln>
                  <a:noFill/>
                </a:ln>
                <a:solidFill>
                  <a:srgbClr val="000000"/>
                </a:solidFill>
                <a:effectLst/>
                <a:uLnTx/>
                <a:uFillTx/>
                <a:latin typeface="Arial" charset="0"/>
              </a:endParaRPr>
            </a:p>
          </p:txBody>
        </p:sp>
        <p:graphicFrame>
          <p:nvGraphicFramePr>
            <p:cNvPr id="35" name="Chart 34">
              <a:extLst>
                <a:ext uri="{FF2B5EF4-FFF2-40B4-BE49-F238E27FC236}">
                  <a16:creationId xmlns:a16="http://schemas.microsoft.com/office/drawing/2014/main" id="{0C9B51D5-F848-4613-A213-A2E60444102D}"/>
                </a:ext>
              </a:extLst>
            </p:cNvPr>
            <p:cNvGraphicFramePr>
              <a:graphicFrameLocks/>
            </p:cNvGraphicFramePr>
            <p:nvPr/>
          </p:nvGraphicFramePr>
          <p:xfrm>
            <a:off x="33554" y="1472044"/>
            <a:ext cx="7821200" cy="5385955"/>
          </p:xfrm>
          <a:graphic>
            <a:graphicData uri="http://schemas.openxmlformats.org/drawingml/2006/chart">
              <c:chart xmlns:c="http://schemas.openxmlformats.org/drawingml/2006/chart" xmlns:r="http://schemas.openxmlformats.org/officeDocument/2006/relationships" r:id="rId3"/>
            </a:graphicData>
          </a:graphic>
        </p:graphicFrame>
        <p:cxnSp>
          <p:nvCxnSpPr>
            <p:cNvPr id="39" name="Straight Connector 38">
              <a:extLst>
                <a:ext uri="{FF2B5EF4-FFF2-40B4-BE49-F238E27FC236}">
                  <a16:creationId xmlns:a16="http://schemas.microsoft.com/office/drawing/2014/main" id="{47B04BB1-606A-47D1-BD3C-84DA9B8556EB}"/>
                </a:ext>
              </a:extLst>
            </p:cNvPr>
            <p:cNvCxnSpPr/>
            <p:nvPr/>
          </p:nvCxnSpPr>
          <p:spPr>
            <a:xfrm>
              <a:off x="7859867" y="1464282"/>
              <a:ext cx="0" cy="5324995"/>
            </a:xfrm>
            <a:prstGeom prst="line">
              <a:avLst/>
            </a:prstGeom>
            <a:noFill/>
            <a:ln w="31750" cap="flat" cmpd="sng" algn="ctr">
              <a:gradFill flip="none" rotWithShape="1">
                <a:gsLst>
                  <a:gs pos="0">
                    <a:srgbClr val="3C7BC7">
                      <a:alpha val="0"/>
                    </a:srgbClr>
                  </a:gs>
                  <a:gs pos="50000">
                    <a:srgbClr val="3C7BC7"/>
                  </a:gs>
                  <a:gs pos="99000">
                    <a:srgbClr val="3C7BC7">
                      <a:alpha val="0"/>
                    </a:srgbClr>
                  </a:gs>
                </a:gsLst>
                <a:lin ang="5400000" scaled="0"/>
                <a:tileRect/>
              </a:gradFill>
              <a:prstDash val="solid"/>
            </a:ln>
            <a:effectLst/>
          </p:spPr>
        </p:cxnSp>
        <p:sp>
          <p:nvSpPr>
            <p:cNvPr id="10" name="TextBox 9">
              <a:extLst>
                <a:ext uri="{FF2B5EF4-FFF2-40B4-BE49-F238E27FC236}">
                  <a16:creationId xmlns:a16="http://schemas.microsoft.com/office/drawing/2014/main" id="{F2094E19-F56A-4B49-83F6-A592B04DDDF1}"/>
                </a:ext>
              </a:extLst>
            </p:cNvPr>
            <p:cNvSpPr txBox="1"/>
            <p:nvPr/>
          </p:nvSpPr>
          <p:spPr>
            <a:xfrm>
              <a:off x="4180252" y="3258901"/>
              <a:ext cx="801823" cy="461665"/>
            </a:xfrm>
            <a:prstGeom prst="rect">
              <a:avLst/>
            </a:prstGeom>
            <a:noFill/>
          </p:spPr>
          <p:txBody>
            <a:bodyPr wrap="none" rtlCol="0">
              <a:spAutoFit/>
            </a:bodyPr>
            <a:lstStyle/>
            <a:p>
              <a:pPr defTabSz="914400" fontAlgn="base">
                <a:spcBef>
                  <a:spcPct val="20000"/>
                </a:spcBef>
                <a:spcAft>
                  <a:spcPct val="0"/>
                </a:spcAft>
                <a:buClr>
                  <a:srgbClr val="A6B727"/>
                </a:buClr>
                <a:buSzPct val="70000"/>
                <a:defRPr/>
              </a:pPr>
              <a:r>
                <a:rPr lang="en-US" sz="2400" b="1">
                  <a:solidFill>
                    <a:schemeClr val="accent5"/>
                  </a:solidFill>
                  <a:latin typeface="Arial" charset="0"/>
                </a:rPr>
                <a:t>46%</a:t>
              </a:r>
            </a:p>
          </p:txBody>
        </p:sp>
        <p:sp>
          <p:nvSpPr>
            <p:cNvPr id="11" name="TextBox 10">
              <a:extLst>
                <a:ext uri="{FF2B5EF4-FFF2-40B4-BE49-F238E27FC236}">
                  <a16:creationId xmlns:a16="http://schemas.microsoft.com/office/drawing/2014/main" id="{50FC943A-27B2-413C-99BB-D97681A0DA59}"/>
                </a:ext>
              </a:extLst>
            </p:cNvPr>
            <p:cNvSpPr txBox="1"/>
            <p:nvPr/>
          </p:nvSpPr>
          <p:spPr>
            <a:xfrm>
              <a:off x="7151174" y="4595256"/>
              <a:ext cx="801823" cy="461665"/>
            </a:xfrm>
            <a:prstGeom prst="rect">
              <a:avLst/>
            </a:prstGeom>
            <a:noFill/>
          </p:spPr>
          <p:txBody>
            <a:bodyPr wrap="none" rtlCol="0">
              <a:spAutoFit/>
            </a:bodyPr>
            <a:lstStyle/>
            <a:p>
              <a:pPr defTabSz="914400" fontAlgn="base">
                <a:spcBef>
                  <a:spcPct val="20000"/>
                </a:spcBef>
                <a:spcAft>
                  <a:spcPct val="0"/>
                </a:spcAft>
                <a:buClr>
                  <a:srgbClr val="A6B727"/>
                </a:buClr>
                <a:buSzPct val="70000"/>
                <a:defRPr/>
              </a:pPr>
              <a:r>
                <a:rPr lang="en-US" sz="2400" b="1">
                  <a:solidFill>
                    <a:schemeClr val="accent5"/>
                  </a:solidFill>
                  <a:latin typeface="Arial" charset="0"/>
                </a:rPr>
                <a:t>22%</a:t>
              </a:r>
            </a:p>
          </p:txBody>
        </p:sp>
        <p:sp>
          <p:nvSpPr>
            <p:cNvPr id="12" name="TextBox 11">
              <a:extLst>
                <a:ext uri="{FF2B5EF4-FFF2-40B4-BE49-F238E27FC236}">
                  <a16:creationId xmlns:a16="http://schemas.microsoft.com/office/drawing/2014/main" id="{270A03C5-BFCC-4892-9CC3-5826A6D3926B}"/>
                </a:ext>
              </a:extLst>
            </p:cNvPr>
            <p:cNvSpPr txBox="1"/>
            <p:nvPr/>
          </p:nvSpPr>
          <p:spPr>
            <a:xfrm>
              <a:off x="2753047" y="5411864"/>
              <a:ext cx="801823" cy="461665"/>
            </a:xfrm>
            <a:prstGeom prst="rect">
              <a:avLst/>
            </a:prstGeom>
            <a:noFill/>
          </p:spPr>
          <p:txBody>
            <a:bodyPr wrap="none" rtlCol="0">
              <a:spAutoFit/>
            </a:bodyPr>
            <a:lstStyle/>
            <a:p>
              <a:pPr defTabSz="914400" fontAlgn="base">
                <a:spcBef>
                  <a:spcPct val="20000"/>
                </a:spcBef>
                <a:spcAft>
                  <a:spcPct val="0"/>
                </a:spcAft>
                <a:buClr>
                  <a:srgbClr val="A6B727"/>
                </a:buClr>
                <a:buSzPct val="70000"/>
                <a:defRPr/>
              </a:pPr>
              <a:r>
                <a:rPr lang="en-US" sz="2400" b="1">
                  <a:solidFill>
                    <a:schemeClr val="accent5"/>
                  </a:solidFill>
                  <a:latin typeface="Arial" charset="0"/>
                </a:rPr>
                <a:t>10%</a:t>
              </a:r>
            </a:p>
          </p:txBody>
        </p:sp>
        <p:sp>
          <p:nvSpPr>
            <p:cNvPr id="13" name="TextBox 12">
              <a:extLst>
                <a:ext uri="{FF2B5EF4-FFF2-40B4-BE49-F238E27FC236}">
                  <a16:creationId xmlns:a16="http://schemas.microsoft.com/office/drawing/2014/main" id="{C7AAF578-306B-4A0C-9638-ED048F831FE4}"/>
                </a:ext>
              </a:extLst>
            </p:cNvPr>
            <p:cNvSpPr txBox="1"/>
            <p:nvPr/>
          </p:nvSpPr>
          <p:spPr>
            <a:xfrm>
              <a:off x="4280292" y="1754109"/>
              <a:ext cx="801823" cy="461665"/>
            </a:xfrm>
            <a:prstGeom prst="rect">
              <a:avLst/>
            </a:prstGeom>
            <a:noFill/>
          </p:spPr>
          <p:txBody>
            <a:bodyPr wrap="none" rtlCol="0">
              <a:spAutoFit/>
            </a:bodyPr>
            <a:lstStyle/>
            <a:p>
              <a:pPr defTabSz="914400" fontAlgn="base">
                <a:spcBef>
                  <a:spcPct val="20000"/>
                </a:spcBef>
                <a:spcAft>
                  <a:spcPct val="0"/>
                </a:spcAft>
                <a:buClr>
                  <a:srgbClr val="A6B727"/>
                </a:buClr>
                <a:buSzPct val="70000"/>
                <a:defRPr/>
              </a:pPr>
              <a:r>
                <a:rPr lang="en-US" sz="2400" b="1">
                  <a:solidFill>
                    <a:schemeClr val="accent1"/>
                  </a:solidFill>
                  <a:latin typeface="Arial" charset="0"/>
                </a:rPr>
                <a:t>56%</a:t>
              </a:r>
            </a:p>
          </p:txBody>
        </p:sp>
        <p:sp>
          <p:nvSpPr>
            <p:cNvPr id="14" name="TextBox 13">
              <a:extLst>
                <a:ext uri="{FF2B5EF4-FFF2-40B4-BE49-F238E27FC236}">
                  <a16:creationId xmlns:a16="http://schemas.microsoft.com/office/drawing/2014/main" id="{B93AF93A-345F-4A13-AEE4-D79D8D0F014C}"/>
                </a:ext>
              </a:extLst>
            </p:cNvPr>
            <p:cNvSpPr txBox="1"/>
            <p:nvPr/>
          </p:nvSpPr>
          <p:spPr>
            <a:xfrm>
              <a:off x="7305856" y="3761791"/>
              <a:ext cx="1015300" cy="461666"/>
            </a:xfrm>
            <a:prstGeom prst="rect">
              <a:avLst/>
            </a:prstGeom>
            <a:noFill/>
          </p:spPr>
          <p:txBody>
            <a:bodyPr wrap="square" rtlCol="0">
              <a:spAutoFit/>
            </a:bodyPr>
            <a:lstStyle/>
            <a:p>
              <a:pPr defTabSz="914400" fontAlgn="base">
                <a:spcBef>
                  <a:spcPct val="20000"/>
                </a:spcBef>
                <a:spcAft>
                  <a:spcPct val="0"/>
                </a:spcAft>
                <a:buClr>
                  <a:srgbClr val="A6B727"/>
                </a:buClr>
                <a:buSzPct val="70000"/>
                <a:defRPr/>
              </a:pPr>
              <a:r>
                <a:rPr lang="en-US" sz="2400" b="1">
                  <a:solidFill>
                    <a:schemeClr val="accent1"/>
                  </a:solidFill>
                  <a:latin typeface="Arial" charset="0"/>
                </a:rPr>
                <a:t>23%</a:t>
              </a:r>
            </a:p>
          </p:txBody>
        </p:sp>
        <p:sp>
          <p:nvSpPr>
            <p:cNvPr id="15" name="TextBox 14">
              <a:extLst>
                <a:ext uri="{FF2B5EF4-FFF2-40B4-BE49-F238E27FC236}">
                  <a16:creationId xmlns:a16="http://schemas.microsoft.com/office/drawing/2014/main" id="{DC18F184-15D9-4324-9BDD-AEE4AAAB35B6}"/>
                </a:ext>
              </a:extLst>
            </p:cNvPr>
            <p:cNvSpPr txBox="1"/>
            <p:nvPr/>
          </p:nvSpPr>
          <p:spPr>
            <a:xfrm>
              <a:off x="3094468" y="5041910"/>
              <a:ext cx="784830" cy="461665"/>
            </a:xfrm>
            <a:prstGeom prst="rect">
              <a:avLst/>
            </a:prstGeom>
            <a:noFill/>
          </p:spPr>
          <p:txBody>
            <a:bodyPr wrap="none" rtlCol="0">
              <a:spAutoFit/>
            </a:bodyPr>
            <a:lstStyle/>
            <a:p>
              <a:pPr defTabSz="914400" fontAlgn="base">
                <a:spcBef>
                  <a:spcPct val="20000"/>
                </a:spcBef>
                <a:spcAft>
                  <a:spcPct val="0"/>
                </a:spcAft>
                <a:buClr>
                  <a:srgbClr val="A6B727"/>
                </a:buClr>
                <a:buSzPct val="70000"/>
                <a:defRPr/>
              </a:pPr>
              <a:r>
                <a:rPr lang="en-US" sz="2400" b="1">
                  <a:solidFill>
                    <a:schemeClr val="accent1"/>
                  </a:solidFill>
                  <a:latin typeface="Arial" charset="0"/>
                </a:rPr>
                <a:t>11%</a:t>
              </a:r>
            </a:p>
          </p:txBody>
        </p:sp>
      </p:grpSp>
      <p:grpSp>
        <p:nvGrpSpPr>
          <p:cNvPr id="9" name="Group 8">
            <a:extLst>
              <a:ext uri="{FF2B5EF4-FFF2-40B4-BE49-F238E27FC236}">
                <a16:creationId xmlns:a16="http://schemas.microsoft.com/office/drawing/2014/main" id="{6F3AB049-8051-2245-BEF5-A27E17C7BB38}"/>
              </a:ext>
            </a:extLst>
          </p:cNvPr>
          <p:cNvGrpSpPr/>
          <p:nvPr/>
        </p:nvGrpSpPr>
        <p:grpSpPr>
          <a:xfrm>
            <a:off x="8016728" y="1143697"/>
            <a:ext cx="4470655" cy="5756835"/>
            <a:chOff x="7984829" y="1101165"/>
            <a:chExt cx="4470655" cy="5756835"/>
          </a:xfrm>
        </p:grpSpPr>
        <p:grpSp>
          <p:nvGrpSpPr>
            <p:cNvPr id="8" name="Group 7">
              <a:extLst>
                <a:ext uri="{FF2B5EF4-FFF2-40B4-BE49-F238E27FC236}">
                  <a16:creationId xmlns:a16="http://schemas.microsoft.com/office/drawing/2014/main" id="{2BEB4753-F6E1-D84C-AF23-EA363DAEB9A1}"/>
                </a:ext>
              </a:extLst>
            </p:cNvPr>
            <p:cNvGrpSpPr/>
            <p:nvPr/>
          </p:nvGrpSpPr>
          <p:grpSpPr>
            <a:xfrm>
              <a:off x="7984829" y="1101165"/>
              <a:ext cx="1204277" cy="5756835"/>
              <a:chOff x="7984829" y="1101165"/>
              <a:chExt cx="1204277" cy="5756835"/>
            </a:xfrm>
          </p:grpSpPr>
          <p:cxnSp>
            <p:nvCxnSpPr>
              <p:cNvPr id="41" name="Straight Connector 40">
                <a:extLst>
                  <a:ext uri="{FF2B5EF4-FFF2-40B4-BE49-F238E27FC236}">
                    <a16:creationId xmlns:a16="http://schemas.microsoft.com/office/drawing/2014/main" id="{6C675A43-6A47-40B3-901D-0433E422E420}"/>
                  </a:ext>
                </a:extLst>
              </p:cNvPr>
              <p:cNvCxnSpPr>
                <a:cxnSpLocks/>
              </p:cNvCxnSpPr>
              <p:nvPr/>
            </p:nvCxnSpPr>
            <p:spPr>
              <a:xfrm flipH="1">
                <a:off x="8965913" y="1272345"/>
                <a:ext cx="3900" cy="5286145"/>
              </a:xfrm>
              <a:prstGeom prst="line">
                <a:avLst/>
              </a:prstGeom>
              <a:noFill/>
              <a:ln w="171450" cap="rnd" cmpd="sng" algn="ctr">
                <a:solidFill>
                  <a:srgbClr val="0070C0"/>
                </a:solidFill>
                <a:prstDash val="solid"/>
                <a:miter lim="800000"/>
              </a:ln>
              <a:effectLst/>
            </p:spPr>
          </p:cxnSp>
          <p:sp>
            <p:nvSpPr>
              <p:cNvPr id="42" name="Oval 41">
                <a:extLst>
                  <a:ext uri="{FF2B5EF4-FFF2-40B4-BE49-F238E27FC236}">
                    <a16:creationId xmlns:a16="http://schemas.microsoft.com/office/drawing/2014/main" id="{D8E8C2FF-F13E-4D4C-8730-3E37B1673408}"/>
                  </a:ext>
                </a:extLst>
              </p:cNvPr>
              <p:cNvSpPr/>
              <p:nvPr/>
            </p:nvSpPr>
            <p:spPr>
              <a:xfrm>
                <a:off x="8771046" y="6390162"/>
                <a:ext cx="418060" cy="310503"/>
              </a:xfrm>
              <a:prstGeom prst="ellipse">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CEB3B518-1C37-470E-9CF2-1ACEB1FED6D8}"/>
                  </a:ext>
                </a:extLst>
              </p:cNvPr>
              <p:cNvSpPr txBox="1"/>
              <p:nvPr/>
            </p:nvSpPr>
            <p:spPr>
              <a:xfrm>
                <a:off x="7984829" y="1101165"/>
                <a:ext cx="822387" cy="5756835"/>
              </a:xfrm>
              <a:prstGeom prst="rect">
                <a:avLst/>
              </a:prstGeom>
              <a:noFill/>
            </p:spPr>
            <p:txBody>
              <a:bodyPr wrap="square" rtlCol="0">
                <a:spAutoFit/>
              </a:bodyPr>
              <a:lstStyle/>
              <a:p>
                <a:pPr marL="0" marR="0" lvl="0" indent="0" algn="r" defTabSz="914400" eaLnBrk="1" fontAlgn="auto" latinLnBrk="0" hangingPunct="1">
                  <a:lnSpc>
                    <a:spcPct val="150000"/>
                  </a:lnSpc>
                  <a:spcBef>
                    <a:spcPts val="0"/>
                  </a:spcBef>
                  <a:spcAft>
                    <a:spcPts val="0"/>
                  </a:spcAft>
                  <a:buClrTx/>
                  <a:buSzTx/>
                  <a:buFontTx/>
                  <a:buNone/>
                  <a:tabLst/>
                  <a:defRPr/>
                </a:pPr>
                <a:r>
                  <a:rPr lang="en-US" sz="1300" b="1" kern="0">
                    <a:solidFill>
                      <a:srgbClr val="000000"/>
                    </a:solidFill>
                  </a:rPr>
                  <a:t>$860k</a:t>
                </a:r>
              </a:p>
              <a:p>
                <a:pPr marL="0" marR="0" lvl="0" indent="0" algn="r" defTabSz="914400" eaLnBrk="1" fontAlgn="auto" latinLnBrk="0" hangingPunct="1">
                  <a:lnSpc>
                    <a:spcPct val="150000"/>
                  </a:lnSpc>
                  <a:spcBef>
                    <a:spcPts val="0"/>
                  </a:spcBef>
                  <a:spcAft>
                    <a:spcPts val="0"/>
                  </a:spcAft>
                  <a:buClrTx/>
                  <a:buSzTx/>
                  <a:buFontTx/>
                  <a:buNone/>
                  <a:tabLst/>
                  <a:defRPr/>
                </a:pPr>
                <a:r>
                  <a:rPr lang="en-US" sz="1300" b="1" kern="0">
                    <a:solidFill>
                      <a:srgbClr val="000000"/>
                    </a:solidFill>
                  </a:rPr>
                  <a:t>$850k</a:t>
                </a:r>
                <a:endParaRPr kumimoji="0" lang="en-US" sz="1300" b="1" i="0" u="none" strike="noStrike" kern="0" cap="none" spc="0" normalizeH="0" baseline="0" noProof="0">
                  <a:ln>
                    <a:noFill/>
                  </a:ln>
                  <a:solidFill>
                    <a:srgbClr val="000000"/>
                  </a:solidFill>
                  <a:effectLst/>
                  <a:uLnTx/>
                  <a:uFillTx/>
                </a:endParaRP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rPr>
                  <a:t>$800k</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rPr>
                  <a:t>$750k</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rPr>
                  <a:t>$700k</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rPr>
                  <a:t>$650k</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rPr>
                  <a:t>$600k</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rPr>
                  <a:t>$550k</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rPr>
                  <a:t>$500k</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rPr>
                  <a:t>$450k</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rPr>
                  <a:t>$400k</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rPr>
                  <a:t>$350k</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rPr>
                  <a:t>$300k</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rPr>
                  <a:t>$250k</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rPr>
                  <a:t>$200k</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rPr>
                  <a:t>$150k</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rPr>
                  <a:t>$100k</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rPr>
                  <a:t>$50k</a:t>
                </a: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rPr>
                  <a:t>$0</a:t>
                </a:r>
              </a:p>
            </p:txBody>
          </p:sp>
          <p:grpSp>
            <p:nvGrpSpPr>
              <p:cNvPr id="3" name="Group 2">
                <a:extLst>
                  <a:ext uri="{FF2B5EF4-FFF2-40B4-BE49-F238E27FC236}">
                    <a16:creationId xmlns:a16="http://schemas.microsoft.com/office/drawing/2014/main" id="{E4692053-D1A3-4D07-8870-ECFFBDA8C732}"/>
                  </a:ext>
                </a:extLst>
              </p:cNvPr>
              <p:cNvGrpSpPr/>
              <p:nvPr/>
            </p:nvGrpSpPr>
            <p:grpSpPr>
              <a:xfrm>
                <a:off x="8892999" y="1732981"/>
                <a:ext cx="145828" cy="3152643"/>
                <a:chOff x="8635682" y="1272106"/>
                <a:chExt cx="145828" cy="3152643"/>
              </a:xfrm>
            </p:grpSpPr>
            <p:sp>
              <p:nvSpPr>
                <p:cNvPr id="5" name="Flowchart: Connector 4">
                  <a:extLst>
                    <a:ext uri="{FF2B5EF4-FFF2-40B4-BE49-F238E27FC236}">
                      <a16:creationId xmlns:a16="http://schemas.microsoft.com/office/drawing/2014/main" id="{94B50834-E301-41DA-8C93-CCEEC5DCFD8E}"/>
                    </a:ext>
                  </a:extLst>
                </p:cNvPr>
                <p:cNvSpPr/>
                <p:nvPr/>
              </p:nvSpPr>
              <p:spPr>
                <a:xfrm>
                  <a:off x="8635682" y="1272106"/>
                  <a:ext cx="145828" cy="11907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6" name="Flowchart: Connector 25">
                  <a:extLst>
                    <a:ext uri="{FF2B5EF4-FFF2-40B4-BE49-F238E27FC236}">
                      <a16:creationId xmlns:a16="http://schemas.microsoft.com/office/drawing/2014/main" id="{7522C400-0155-45C8-BE56-2F3F232C927B}"/>
                    </a:ext>
                  </a:extLst>
                </p:cNvPr>
                <p:cNvSpPr/>
                <p:nvPr/>
              </p:nvSpPr>
              <p:spPr>
                <a:xfrm>
                  <a:off x="8635682" y="2485137"/>
                  <a:ext cx="145828" cy="11907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9" name="Flowchart: Connector 28">
                  <a:extLst>
                    <a:ext uri="{FF2B5EF4-FFF2-40B4-BE49-F238E27FC236}">
                      <a16:creationId xmlns:a16="http://schemas.microsoft.com/office/drawing/2014/main" id="{35CEA540-CF53-48B0-84E9-22ED3D6A9707}"/>
                    </a:ext>
                  </a:extLst>
                </p:cNvPr>
                <p:cNvSpPr/>
                <p:nvPr/>
              </p:nvSpPr>
              <p:spPr>
                <a:xfrm>
                  <a:off x="8635682" y="4305679"/>
                  <a:ext cx="145828" cy="11907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grpSp>
        </p:grpSp>
        <p:grpSp>
          <p:nvGrpSpPr>
            <p:cNvPr id="7" name="Group 6">
              <a:extLst>
                <a:ext uri="{FF2B5EF4-FFF2-40B4-BE49-F238E27FC236}">
                  <a16:creationId xmlns:a16="http://schemas.microsoft.com/office/drawing/2014/main" id="{08A4FC95-7891-4E4B-879A-E5E7FD43AED7}"/>
                </a:ext>
              </a:extLst>
            </p:cNvPr>
            <p:cNvGrpSpPr/>
            <p:nvPr/>
          </p:nvGrpSpPr>
          <p:grpSpPr>
            <a:xfrm>
              <a:off x="9109086" y="1464282"/>
              <a:ext cx="3346398" cy="3656215"/>
              <a:chOff x="9109086" y="1464282"/>
              <a:chExt cx="3346398" cy="3656215"/>
            </a:xfrm>
          </p:grpSpPr>
          <p:sp>
            <p:nvSpPr>
              <p:cNvPr id="25" name="TextBox 24">
                <a:extLst>
                  <a:ext uri="{FF2B5EF4-FFF2-40B4-BE49-F238E27FC236}">
                    <a16:creationId xmlns:a16="http://schemas.microsoft.com/office/drawing/2014/main" id="{BDC5A8E8-DE28-4C1F-B6CC-599EE6203A2F}"/>
                  </a:ext>
                </a:extLst>
              </p:cNvPr>
              <p:cNvSpPr txBox="1"/>
              <p:nvPr/>
            </p:nvSpPr>
            <p:spPr>
              <a:xfrm>
                <a:off x="9109086" y="1464282"/>
                <a:ext cx="3346398" cy="707886"/>
              </a:xfrm>
              <a:prstGeom prst="rect">
                <a:avLst/>
              </a:prstGeom>
              <a:noFill/>
            </p:spPr>
            <p:txBody>
              <a:bodyPr wrap="square" numCol="1" rtlCol="0">
                <a:spAutoFit/>
              </a:bodyPr>
              <a:lstStyle/>
              <a:p>
                <a:pPr marL="0" marR="0" lvl="0" indent="0" defTabSz="914400" eaLnBrk="1" fontAlgn="auto" latinLnBrk="0" hangingPunct="1">
                  <a:spcBef>
                    <a:spcPts val="0"/>
                  </a:spcBef>
                  <a:spcAft>
                    <a:spcPts val="0"/>
                  </a:spcAft>
                  <a:buClrTx/>
                  <a:buSzTx/>
                  <a:buFontTx/>
                  <a:buNone/>
                  <a:tabLst/>
                  <a:defRPr/>
                </a:pPr>
                <a:r>
                  <a:rPr kumimoji="0" lang="en-US" sz="2200" b="1" i="0" u="none" strike="noStrike" kern="0" cap="none" spc="-40" normalizeH="0" baseline="0" noProof="0">
                    <a:ln>
                      <a:noFill/>
                    </a:ln>
                    <a:solidFill>
                      <a:schemeClr val="bg2"/>
                    </a:solidFill>
                    <a:effectLst/>
                    <a:uLnTx/>
                    <a:uFillTx/>
                    <a:latin typeface="Arial"/>
                  </a:rPr>
                  <a:t>$</a:t>
                </a:r>
                <a:r>
                  <a:rPr lang="en-US" sz="2200" b="1" kern="0" spc="-40">
                    <a:solidFill>
                      <a:schemeClr val="bg2"/>
                    </a:solidFill>
                    <a:latin typeface="Arial"/>
                  </a:rPr>
                  <a:t>825</a:t>
                </a:r>
                <a:r>
                  <a:rPr kumimoji="0" lang="en-US" sz="2200" b="1" i="0" u="none" strike="noStrike" kern="0" cap="none" spc="-40" normalizeH="0" baseline="0" noProof="0">
                    <a:ln>
                      <a:noFill/>
                    </a:ln>
                    <a:solidFill>
                      <a:schemeClr val="bg2"/>
                    </a:solidFill>
                    <a:effectLst/>
                    <a:uLnTx/>
                    <a:uFillTx/>
                    <a:latin typeface="Arial"/>
                  </a:rPr>
                  <a:t>K = median </a:t>
                </a:r>
                <a:r>
                  <a:rPr lang="en-US" sz="2200" b="1" kern="0" spc="-40">
                    <a:solidFill>
                      <a:schemeClr val="bg2"/>
                    </a:solidFill>
                    <a:latin typeface="Arial"/>
                  </a:rPr>
                  <a:t>p</a:t>
                </a:r>
                <a:r>
                  <a:rPr kumimoji="0" lang="en-US" sz="2200" b="1" i="0" u="none" strike="noStrike" kern="0" cap="none" spc="-40" normalizeH="0" baseline="0" noProof="0">
                    <a:ln>
                      <a:noFill/>
                    </a:ln>
                    <a:solidFill>
                      <a:schemeClr val="bg2"/>
                    </a:solidFill>
                    <a:effectLst/>
                    <a:uLnTx/>
                    <a:uFillTx/>
                    <a:latin typeface="Arial"/>
                  </a:rPr>
                  <a:t>rice</a:t>
                </a:r>
              </a:p>
              <a:p>
                <a:pPr marL="0" marR="0" lvl="0" indent="0" defTabSz="914400" eaLnBrk="1" fontAlgn="auto" latinLnBrk="0" hangingPunct="1">
                  <a:spcBef>
                    <a:spcPts val="0"/>
                  </a:spcBef>
                  <a:spcAft>
                    <a:spcPts val="0"/>
                  </a:spcAft>
                  <a:buClrTx/>
                  <a:buSzTx/>
                  <a:buFontTx/>
                  <a:buNone/>
                  <a:tabLst/>
                  <a:defRPr/>
                </a:pPr>
                <a:r>
                  <a:rPr lang="en-US" kern="0" spc="-40">
                    <a:solidFill>
                      <a:schemeClr val="bg2"/>
                    </a:solidFill>
                    <a:latin typeface="Arial"/>
                  </a:rPr>
                  <a:t>$159K = household income</a:t>
                </a:r>
                <a:r>
                  <a:rPr kumimoji="0" lang="en-US" i="0" u="none" strike="noStrike" kern="0" cap="none" spc="-40" normalizeH="0" baseline="0" noProof="0">
                    <a:ln>
                      <a:noFill/>
                    </a:ln>
                    <a:solidFill>
                      <a:schemeClr val="bg2"/>
                    </a:solidFill>
                    <a:effectLst/>
                    <a:uLnTx/>
                    <a:uFillTx/>
                    <a:latin typeface="Arial"/>
                  </a:rPr>
                  <a:t> </a:t>
                </a:r>
              </a:p>
            </p:txBody>
          </p:sp>
          <p:sp>
            <p:nvSpPr>
              <p:cNvPr id="30" name="TextBox 29">
                <a:extLst>
                  <a:ext uri="{FF2B5EF4-FFF2-40B4-BE49-F238E27FC236}">
                    <a16:creationId xmlns:a16="http://schemas.microsoft.com/office/drawing/2014/main" id="{E526923F-5612-427D-B6FA-3E098A811109}"/>
                  </a:ext>
                </a:extLst>
              </p:cNvPr>
              <p:cNvSpPr txBox="1"/>
              <p:nvPr/>
            </p:nvSpPr>
            <p:spPr>
              <a:xfrm>
                <a:off x="9109086" y="2592069"/>
                <a:ext cx="3083707" cy="707886"/>
              </a:xfrm>
              <a:prstGeom prst="rect">
                <a:avLst/>
              </a:prstGeom>
              <a:noFill/>
            </p:spPr>
            <p:txBody>
              <a:bodyPr wrap="square" numCol="1" rtlCol="0">
                <a:spAutoFit/>
              </a:bodyPr>
              <a:lstStyle/>
              <a:p>
                <a:pPr marL="0" marR="0" lvl="0" indent="0" defTabSz="914400" eaLnBrk="1" fontAlgn="auto" latinLnBrk="0" hangingPunct="1">
                  <a:spcBef>
                    <a:spcPts val="0"/>
                  </a:spcBef>
                  <a:spcAft>
                    <a:spcPts val="0"/>
                  </a:spcAft>
                  <a:buClrTx/>
                  <a:buSzTx/>
                  <a:buFontTx/>
                  <a:buNone/>
                  <a:tabLst/>
                  <a:defRPr/>
                </a:pPr>
                <a:r>
                  <a:rPr kumimoji="0" lang="en-US" sz="2200" b="1" i="0" u="none" strike="noStrike" kern="0" cap="none" spc="-40" normalizeH="0" baseline="0" noProof="0">
                    <a:ln>
                      <a:noFill/>
                    </a:ln>
                    <a:solidFill>
                      <a:schemeClr val="accent2"/>
                    </a:solidFill>
                    <a:effectLst/>
                    <a:uLnTx/>
                    <a:uFillTx/>
                    <a:latin typeface="Arial"/>
                  </a:rPr>
                  <a:t>$6</a:t>
                </a:r>
                <a:r>
                  <a:rPr lang="en-US" sz="2200" b="1" kern="0" spc="-40">
                    <a:solidFill>
                      <a:schemeClr val="accent2"/>
                    </a:solidFill>
                    <a:latin typeface="Arial"/>
                  </a:rPr>
                  <a:t>23</a:t>
                </a:r>
                <a:r>
                  <a:rPr kumimoji="0" lang="en-US" sz="2200" b="1" i="0" u="none" strike="noStrike" kern="0" cap="none" spc="-40" normalizeH="0" baseline="0" noProof="0">
                    <a:ln>
                      <a:noFill/>
                    </a:ln>
                    <a:solidFill>
                      <a:schemeClr val="accent2"/>
                    </a:solidFill>
                    <a:effectLst/>
                    <a:uLnTx/>
                    <a:uFillTx/>
                    <a:latin typeface="Arial"/>
                  </a:rPr>
                  <a:t>K = home </a:t>
                </a:r>
                <a:r>
                  <a:rPr lang="en-US" sz="2200" b="1" kern="0" spc="-40">
                    <a:solidFill>
                      <a:schemeClr val="accent2"/>
                    </a:solidFill>
                    <a:latin typeface="Arial"/>
                  </a:rPr>
                  <a:t>p</a:t>
                </a:r>
                <a:r>
                  <a:rPr kumimoji="0" lang="en-US" sz="2200" b="1" i="0" u="none" strike="noStrike" kern="0" cap="none" spc="-40" normalizeH="0" baseline="0" noProof="0">
                    <a:ln>
                      <a:noFill/>
                    </a:ln>
                    <a:solidFill>
                      <a:schemeClr val="accent2"/>
                    </a:solidFill>
                    <a:effectLst/>
                    <a:uLnTx/>
                    <a:uFillTx/>
                    <a:latin typeface="Arial"/>
                  </a:rPr>
                  <a:t>rice</a:t>
                </a:r>
              </a:p>
              <a:p>
                <a:pPr marL="0" marR="0" lvl="0" indent="0" defTabSz="914400" eaLnBrk="1" fontAlgn="auto" latinLnBrk="0" hangingPunct="1">
                  <a:spcBef>
                    <a:spcPts val="0"/>
                  </a:spcBef>
                  <a:spcAft>
                    <a:spcPts val="0"/>
                  </a:spcAft>
                  <a:buClrTx/>
                  <a:buSzTx/>
                  <a:buFontTx/>
                  <a:buNone/>
                  <a:tabLst/>
                  <a:defRPr/>
                </a:pPr>
                <a:r>
                  <a:rPr lang="en-US" kern="0" spc="-40">
                    <a:solidFill>
                      <a:schemeClr val="accent2"/>
                    </a:solidFill>
                    <a:latin typeface="Arial"/>
                  </a:rPr>
                  <a:t>$132K = household income</a:t>
                </a:r>
                <a:r>
                  <a:rPr kumimoji="0" lang="en-US" i="0" u="none" strike="noStrike" kern="0" cap="none" spc="-40" normalizeH="0" baseline="0" noProof="0">
                    <a:ln>
                      <a:noFill/>
                    </a:ln>
                    <a:solidFill>
                      <a:schemeClr val="accent2"/>
                    </a:solidFill>
                    <a:effectLst/>
                    <a:uLnTx/>
                    <a:uFillTx/>
                    <a:latin typeface="Arial"/>
                  </a:rPr>
                  <a:t> </a:t>
                </a:r>
              </a:p>
            </p:txBody>
          </p:sp>
          <p:sp>
            <p:nvSpPr>
              <p:cNvPr id="31" name="TextBox 30">
                <a:extLst>
                  <a:ext uri="{FF2B5EF4-FFF2-40B4-BE49-F238E27FC236}">
                    <a16:creationId xmlns:a16="http://schemas.microsoft.com/office/drawing/2014/main" id="{43FA6BCC-8441-4582-97CC-88AF6317078F}"/>
                  </a:ext>
                </a:extLst>
              </p:cNvPr>
              <p:cNvSpPr txBox="1"/>
              <p:nvPr/>
            </p:nvSpPr>
            <p:spPr>
              <a:xfrm>
                <a:off x="9109086" y="4412611"/>
                <a:ext cx="3083707" cy="707886"/>
              </a:xfrm>
              <a:prstGeom prst="rect">
                <a:avLst/>
              </a:prstGeom>
              <a:noFill/>
            </p:spPr>
            <p:txBody>
              <a:bodyPr wrap="square" numCol="1" rtlCol="0">
                <a:spAutoFit/>
              </a:bodyPr>
              <a:lstStyle/>
              <a:p>
                <a:pPr marL="0" marR="0" lvl="0" indent="0" defTabSz="914400" eaLnBrk="1" fontAlgn="auto" latinLnBrk="0" hangingPunct="1">
                  <a:spcBef>
                    <a:spcPts val="0"/>
                  </a:spcBef>
                  <a:spcAft>
                    <a:spcPts val="0"/>
                  </a:spcAft>
                  <a:buClrTx/>
                  <a:buSzTx/>
                  <a:buFontTx/>
                  <a:buNone/>
                  <a:tabLst/>
                  <a:defRPr/>
                </a:pPr>
                <a:r>
                  <a:rPr kumimoji="0" lang="en-US" sz="2200" b="1" i="0" u="none" strike="noStrike" kern="0" cap="none" spc="-40" normalizeH="0" baseline="0" noProof="0">
                    <a:ln>
                      <a:noFill/>
                    </a:ln>
                    <a:solidFill>
                      <a:schemeClr val="accent2"/>
                    </a:solidFill>
                    <a:effectLst/>
                    <a:uLnTx/>
                    <a:uFillTx/>
                    <a:latin typeface="Arial"/>
                  </a:rPr>
                  <a:t>$</a:t>
                </a:r>
                <a:r>
                  <a:rPr lang="en-US" sz="2200" b="1" kern="0" spc="-40">
                    <a:solidFill>
                      <a:schemeClr val="accent2"/>
                    </a:solidFill>
                    <a:latin typeface="Arial"/>
                  </a:rPr>
                  <a:t>315</a:t>
                </a:r>
                <a:r>
                  <a:rPr kumimoji="0" lang="en-US" sz="2200" b="1" i="0" u="none" strike="noStrike" kern="0" cap="none" spc="-40" normalizeH="0" baseline="0" noProof="0">
                    <a:ln>
                      <a:noFill/>
                    </a:ln>
                    <a:solidFill>
                      <a:schemeClr val="accent2"/>
                    </a:solidFill>
                    <a:effectLst/>
                    <a:uLnTx/>
                    <a:uFillTx/>
                    <a:latin typeface="Arial"/>
                  </a:rPr>
                  <a:t>K = home </a:t>
                </a:r>
                <a:r>
                  <a:rPr lang="en-US" sz="2200" b="1" kern="0" spc="-40">
                    <a:solidFill>
                      <a:schemeClr val="accent2"/>
                    </a:solidFill>
                    <a:latin typeface="Arial"/>
                  </a:rPr>
                  <a:t>p</a:t>
                </a:r>
                <a:r>
                  <a:rPr kumimoji="0" lang="en-US" sz="2200" b="1" i="0" u="none" strike="noStrike" kern="0" cap="none" spc="-40" normalizeH="0" baseline="0" noProof="0">
                    <a:ln>
                      <a:noFill/>
                    </a:ln>
                    <a:solidFill>
                      <a:schemeClr val="accent2"/>
                    </a:solidFill>
                    <a:effectLst/>
                    <a:uLnTx/>
                    <a:uFillTx/>
                    <a:latin typeface="Arial"/>
                  </a:rPr>
                  <a:t>rice</a:t>
                </a:r>
              </a:p>
              <a:p>
                <a:pPr marL="0" marR="0" lvl="0" indent="0" defTabSz="914400" eaLnBrk="1" fontAlgn="auto" latinLnBrk="0" hangingPunct="1">
                  <a:spcBef>
                    <a:spcPts val="0"/>
                  </a:spcBef>
                  <a:spcAft>
                    <a:spcPts val="0"/>
                  </a:spcAft>
                  <a:buClrTx/>
                  <a:buSzTx/>
                  <a:buFontTx/>
                  <a:buNone/>
                  <a:tabLst/>
                  <a:defRPr/>
                </a:pPr>
                <a:r>
                  <a:rPr lang="en-US" kern="0" spc="-40">
                    <a:solidFill>
                      <a:schemeClr val="accent2"/>
                    </a:solidFill>
                    <a:latin typeface="Arial"/>
                  </a:rPr>
                  <a:t>$66K = single income</a:t>
                </a:r>
                <a:r>
                  <a:rPr kumimoji="0" lang="en-US" i="0" u="none" strike="noStrike" kern="0" cap="none" spc="-40" normalizeH="0" baseline="0" noProof="0">
                    <a:ln>
                      <a:noFill/>
                    </a:ln>
                    <a:solidFill>
                      <a:schemeClr val="accent2"/>
                    </a:solidFill>
                    <a:effectLst/>
                    <a:uLnTx/>
                    <a:uFillTx/>
                    <a:latin typeface="Arial"/>
                  </a:rPr>
                  <a:t> </a:t>
                </a:r>
              </a:p>
            </p:txBody>
          </p:sp>
        </p:grpSp>
      </p:grpSp>
      <p:sp>
        <p:nvSpPr>
          <p:cNvPr id="4" name="Title 3">
            <a:extLst>
              <a:ext uri="{FF2B5EF4-FFF2-40B4-BE49-F238E27FC236}">
                <a16:creationId xmlns:a16="http://schemas.microsoft.com/office/drawing/2014/main" id="{EAB55345-391A-4746-96D0-9E69A4642C71}"/>
              </a:ext>
            </a:extLst>
          </p:cNvPr>
          <p:cNvSpPr>
            <a:spLocks noGrp="1"/>
          </p:cNvSpPr>
          <p:nvPr>
            <p:ph type="title"/>
          </p:nvPr>
        </p:nvSpPr>
        <p:spPr/>
        <p:txBody>
          <a:bodyPr>
            <a:noAutofit/>
          </a:bodyPr>
          <a:lstStyle/>
          <a:p>
            <a:r>
              <a:rPr lang="en-US"/>
              <a:t>San Diego Region Housing Affordability</a:t>
            </a:r>
            <a:br>
              <a:rPr lang="en-US"/>
            </a:br>
            <a:r>
              <a:rPr lang="en-US" sz="2000" b="0"/>
              <a:t>Percentage of households that can afford to purchase a median-priced, single-family home</a:t>
            </a:r>
            <a:endParaRPr lang="en-US" b="0"/>
          </a:p>
        </p:txBody>
      </p:sp>
    </p:spTree>
    <p:extLst>
      <p:ext uri="{BB962C8B-B14F-4D97-AF65-F5344CB8AC3E}">
        <p14:creationId xmlns:p14="http://schemas.microsoft.com/office/powerpoint/2010/main" val="2524454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44CF2-902C-644A-BAEC-3105BD29520B}"/>
              </a:ext>
            </a:extLst>
          </p:cNvPr>
          <p:cNvPicPr>
            <a:picLocks noChangeAspect="1"/>
          </p:cNvPicPr>
          <p:nvPr/>
        </p:nvPicPr>
        <p:blipFill rotWithShape="1">
          <a:blip r:embed="rId2">
            <a:extLst>
              <a:ext uri="{28A0092B-C50C-407E-A947-70E740481C1C}">
                <a14:useLocalDpi xmlns:a14="http://schemas.microsoft.com/office/drawing/2010/main" val="0"/>
              </a:ext>
            </a:extLst>
          </a:blip>
          <a:srcRect l="-55" t="20855" r="9242" b="2236"/>
          <a:stretch/>
        </p:blipFill>
        <p:spPr>
          <a:xfrm>
            <a:off x="-7402" y="0"/>
            <a:ext cx="12206805" cy="6858000"/>
          </a:xfrm>
          <a:prstGeom prst="rect">
            <a:avLst/>
          </a:prstGeom>
        </p:spPr>
      </p:pic>
      <p:sp>
        <p:nvSpPr>
          <p:cNvPr id="7" name="Rectangle 6">
            <a:extLst>
              <a:ext uri="{FF2B5EF4-FFF2-40B4-BE49-F238E27FC236}">
                <a16:creationId xmlns:a16="http://schemas.microsoft.com/office/drawing/2014/main" id="{5709D9ED-C271-F64D-A9AF-63B523BAC1A1}"/>
              </a:ext>
            </a:extLst>
          </p:cNvPr>
          <p:cNvSpPr/>
          <p:nvPr/>
        </p:nvSpPr>
        <p:spPr>
          <a:xfrm rot="10800000">
            <a:off x="0" y="0"/>
            <a:ext cx="12192000" cy="6857998"/>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Title 16">
            <a:extLst>
              <a:ext uri="{FF2B5EF4-FFF2-40B4-BE49-F238E27FC236}">
                <a16:creationId xmlns:a16="http://schemas.microsoft.com/office/drawing/2014/main" id="{55A30C7E-502A-6A45-8B22-2DD6A50E1A0C}"/>
              </a:ext>
            </a:extLst>
          </p:cNvPr>
          <p:cNvSpPr>
            <a:spLocks noGrp="1"/>
          </p:cNvSpPr>
          <p:nvPr>
            <p:ph type="title"/>
          </p:nvPr>
        </p:nvSpPr>
        <p:spPr/>
        <p:txBody>
          <a:bodyPr/>
          <a:lstStyle/>
          <a:p>
            <a:pPr algn="l"/>
            <a:r>
              <a:rPr lang="en-US"/>
              <a:t>Employment</a:t>
            </a:r>
          </a:p>
        </p:txBody>
      </p:sp>
    </p:spTree>
    <p:extLst>
      <p:ext uri="{BB962C8B-B14F-4D97-AF65-F5344CB8AC3E}">
        <p14:creationId xmlns:p14="http://schemas.microsoft.com/office/powerpoint/2010/main" val="1007361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DEF1042-8D2B-42A1-9B6F-07E8746EEB0D}"/>
              </a:ext>
            </a:extLst>
          </p:cNvPr>
          <p:cNvCxnSpPr/>
          <p:nvPr/>
        </p:nvCxnSpPr>
        <p:spPr bwMode="auto">
          <a:xfrm>
            <a:off x="745855" y="1688414"/>
            <a:ext cx="9988731" cy="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itle 2">
            <a:extLst>
              <a:ext uri="{FF2B5EF4-FFF2-40B4-BE49-F238E27FC236}">
                <a16:creationId xmlns:a16="http://schemas.microsoft.com/office/drawing/2014/main" id="{4AE8A15A-3D82-415E-B843-F5E8312CE15B}"/>
              </a:ext>
            </a:extLst>
          </p:cNvPr>
          <p:cNvSpPr>
            <a:spLocks noGrp="1"/>
          </p:cNvSpPr>
          <p:nvPr>
            <p:ph type="title"/>
          </p:nvPr>
        </p:nvSpPr>
        <p:spPr/>
        <p:txBody>
          <a:bodyPr>
            <a:noAutofit/>
          </a:bodyPr>
          <a:lstStyle/>
          <a:p>
            <a:r>
              <a:rPr lang="en-US"/>
              <a:t>San Diego Region’s Economic Composition</a:t>
            </a:r>
          </a:p>
        </p:txBody>
      </p:sp>
      <p:graphicFrame>
        <p:nvGraphicFramePr>
          <p:cNvPr id="15" name="Chart 14">
            <a:extLst>
              <a:ext uri="{FF2B5EF4-FFF2-40B4-BE49-F238E27FC236}">
                <a16:creationId xmlns:a16="http://schemas.microsoft.com/office/drawing/2014/main" id="{96304AF4-DC3B-4C80-8EBC-EBA658A0F002}"/>
              </a:ext>
            </a:extLst>
          </p:cNvPr>
          <p:cNvGraphicFramePr>
            <a:graphicFrameLocks/>
          </p:cNvGraphicFramePr>
          <p:nvPr>
            <p:extLst>
              <p:ext uri="{D42A27DB-BD31-4B8C-83A1-F6EECF244321}">
                <p14:modId xmlns:p14="http://schemas.microsoft.com/office/powerpoint/2010/main" val="1792687583"/>
              </p:ext>
            </p:extLst>
          </p:nvPr>
        </p:nvGraphicFramePr>
        <p:xfrm>
          <a:off x="298644" y="1536192"/>
          <a:ext cx="9335174" cy="4848234"/>
        </p:xfrm>
        <a:graphic>
          <a:graphicData uri="http://schemas.openxmlformats.org/drawingml/2006/chart">
            <c:chart xmlns:c="http://schemas.openxmlformats.org/drawingml/2006/chart" xmlns:r="http://schemas.openxmlformats.org/officeDocument/2006/relationships" r:id="rId3"/>
          </a:graphicData>
        </a:graphic>
      </p:graphicFrame>
      <p:sp>
        <p:nvSpPr>
          <p:cNvPr id="26" name="Rectangle 25">
            <a:extLst>
              <a:ext uri="{FF2B5EF4-FFF2-40B4-BE49-F238E27FC236}">
                <a16:creationId xmlns:a16="http://schemas.microsoft.com/office/drawing/2014/main" id="{5EFDE7C7-11AD-4F38-9A02-5052DF1F81A3}"/>
              </a:ext>
            </a:extLst>
          </p:cNvPr>
          <p:cNvSpPr/>
          <p:nvPr/>
        </p:nvSpPr>
        <p:spPr>
          <a:xfrm>
            <a:off x="1347263" y="1258790"/>
            <a:ext cx="953308" cy="433936"/>
          </a:xfrm>
          <a:prstGeom prst="rect">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fontAlgn="base">
              <a:spcBef>
                <a:spcPct val="20000"/>
              </a:spcBef>
              <a:spcAft>
                <a:spcPct val="0"/>
              </a:spcAft>
              <a:buClr>
                <a:srgbClr val="A6B727"/>
              </a:buClr>
              <a:buSzPct val="70000"/>
              <a:defRPr/>
            </a:pPr>
            <a:r>
              <a:rPr lang="en-US" sz="2000" b="1" kern="0">
                <a:solidFill>
                  <a:prstClr val="white"/>
                </a:solidFill>
                <a:latin typeface="Arial"/>
              </a:rPr>
              <a:t>1940s</a:t>
            </a:r>
          </a:p>
        </p:txBody>
      </p:sp>
      <p:sp>
        <p:nvSpPr>
          <p:cNvPr id="18" name="TextBox 17">
            <a:extLst>
              <a:ext uri="{FF2B5EF4-FFF2-40B4-BE49-F238E27FC236}">
                <a16:creationId xmlns:a16="http://schemas.microsoft.com/office/drawing/2014/main" id="{A40EA4E7-7950-4F84-8E44-115442A22F2C}"/>
              </a:ext>
            </a:extLst>
          </p:cNvPr>
          <p:cNvSpPr txBox="1"/>
          <p:nvPr/>
        </p:nvSpPr>
        <p:spPr>
          <a:xfrm>
            <a:off x="10490069" y="1914596"/>
            <a:ext cx="1170000" cy="830997"/>
          </a:xfrm>
          <a:prstGeom prst="rect">
            <a:avLst/>
          </a:prstGeom>
          <a:noFill/>
        </p:spPr>
        <p:txBody>
          <a:bodyPr wrap="none" rtlCol="0">
            <a:spAutoFit/>
          </a:bodyPr>
          <a:lstStyle/>
          <a:p>
            <a:r>
              <a:rPr lang="en-US" sz="1600" b="1">
                <a:solidFill>
                  <a:srgbClr val="0070C0"/>
                </a:solidFill>
              </a:rPr>
              <a:t>DRIVING </a:t>
            </a:r>
          </a:p>
          <a:p>
            <a:r>
              <a:rPr lang="en-US" sz="1600" b="1">
                <a:solidFill>
                  <a:srgbClr val="0070C0"/>
                </a:solidFill>
              </a:rPr>
              <a:t>SECTORS</a:t>
            </a:r>
          </a:p>
          <a:p>
            <a:r>
              <a:rPr lang="en-US" sz="1600" b="1">
                <a:solidFill>
                  <a:srgbClr val="0070C0"/>
                </a:solidFill>
                <a:latin typeface="Arial" panose="020B0604020202020204"/>
              </a:rPr>
              <a:t>(30%)</a:t>
            </a:r>
          </a:p>
        </p:txBody>
      </p:sp>
      <p:sp>
        <p:nvSpPr>
          <p:cNvPr id="19" name="TextBox 18">
            <a:extLst>
              <a:ext uri="{FF2B5EF4-FFF2-40B4-BE49-F238E27FC236}">
                <a16:creationId xmlns:a16="http://schemas.microsoft.com/office/drawing/2014/main" id="{CA1444BC-8829-4D82-8A2D-C8C0706DA6A5}"/>
              </a:ext>
            </a:extLst>
          </p:cNvPr>
          <p:cNvSpPr txBox="1"/>
          <p:nvPr/>
        </p:nvSpPr>
        <p:spPr>
          <a:xfrm>
            <a:off x="10479436" y="3281627"/>
            <a:ext cx="1596912" cy="800219"/>
          </a:xfrm>
          <a:prstGeom prst="rect">
            <a:avLst/>
          </a:prstGeom>
          <a:noFill/>
        </p:spPr>
        <p:txBody>
          <a:bodyPr wrap="none" rtlCol="0">
            <a:spAutoFit/>
          </a:bodyPr>
          <a:lstStyle/>
          <a:p>
            <a:r>
              <a:rPr lang="en-US" sz="1600" b="1">
                <a:solidFill>
                  <a:srgbClr val="00B050"/>
                </a:solidFill>
              </a:rPr>
              <a:t>SUPPORTING </a:t>
            </a:r>
          </a:p>
          <a:p>
            <a:r>
              <a:rPr lang="en-US" sz="1600" b="1">
                <a:solidFill>
                  <a:srgbClr val="00B050"/>
                </a:solidFill>
              </a:rPr>
              <a:t>SECTORS </a:t>
            </a:r>
          </a:p>
          <a:p>
            <a:r>
              <a:rPr lang="en-US" sz="1400" b="1">
                <a:solidFill>
                  <a:srgbClr val="00B050"/>
                </a:solidFill>
                <a:latin typeface="Arial" panose="020B0604020202020204"/>
              </a:rPr>
              <a:t>(28%)</a:t>
            </a:r>
            <a:endParaRPr lang="en-US" sz="1600" b="1">
              <a:solidFill>
                <a:srgbClr val="00B050"/>
              </a:solidFill>
              <a:latin typeface="Arial" panose="020B0604020202020204"/>
            </a:endParaRPr>
          </a:p>
        </p:txBody>
      </p:sp>
      <p:sp>
        <p:nvSpPr>
          <p:cNvPr id="20" name="TextBox 19">
            <a:extLst>
              <a:ext uri="{FF2B5EF4-FFF2-40B4-BE49-F238E27FC236}">
                <a16:creationId xmlns:a16="http://schemas.microsoft.com/office/drawing/2014/main" id="{BA5D3252-08C4-4E13-A76B-C3CF287FBBFB}"/>
              </a:ext>
            </a:extLst>
          </p:cNvPr>
          <p:cNvSpPr txBox="1"/>
          <p:nvPr/>
        </p:nvSpPr>
        <p:spPr>
          <a:xfrm>
            <a:off x="10490069" y="4886201"/>
            <a:ext cx="1626856" cy="800219"/>
          </a:xfrm>
          <a:prstGeom prst="rect">
            <a:avLst/>
          </a:prstGeom>
          <a:noFill/>
        </p:spPr>
        <p:txBody>
          <a:bodyPr wrap="none" rtlCol="0">
            <a:spAutoFit/>
          </a:bodyPr>
          <a:lstStyle/>
          <a:p>
            <a:r>
              <a:rPr lang="en-US" sz="1600" b="1">
                <a:solidFill>
                  <a:schemeClr val="accent6"/>
                </a:solidFill>
              </a:rPr>
              <a:t>TRADITIONAL </a:t>
            </a:r>
          </a:p>
          <a:p>
            <a:r>
              <a:rPr lang="en-US" sz="1600" b="1">
                <a:solidFill>
                  <a:schemeClr val="accent6"/>
                </a:solidFill>
              </a:rPr>
              <a:t>SECTORS </a:t>
            </a:r>
          </a:p>
          <a:p>
            <a:r>
              <a:rPr lang="en-US" sz="1400" b="1">
                <a:solidFill>
                  <a:schemeClr val="accent6"/>
                </a:solidFill>
                <a:latin typeface="Arial" panose="020B0604020202020204"/>
              </a:rPr>
              <a:t>(42%)</a:t>
            </a:r>
            <a:endParaRPr lang="en-US" sz="1600" b="1">
              <a:solidFill>
                <a:schemeClr val="accent6"/>
              </a:solidFill>
              <a:latin typeface="Arial" panose="020B0604020202020204"/>
            </a:endParaRPr>
          </a:p>
        </p:txBody>
      </p:sp>
      <p:sp>
        <p:nvSpPr>
          <p:cNvPr id="21" name="TextBox 20">
            <a:extLst>
              <a:ext uri="{FF2B5EF4-FFF2-40B4-BE49-F238E27FC236}">
                <a16:creationId xmlns:a16="http://schemas.microsoft.com/office/drawing/2014/main" id="{EB659D2D-F7B6-4AD7-AAFA-68438660C1FA}"/>
              </a:ext>
            </a:extLst>
          </p:cNvPr>
          <p:cNvSpPr txBox="1"/>
          <p:nvPr/>
        </p:nvSpPr>
        <p:spPr>
          <a:xfrm>
            <a:off x="313290" y="6352922"/>
            <a:ext cx="9505153" cy="369332"/>
          </a:xfrm>
          <a:prstGeom prst="rect">
            <a:avLst/>
          </a:prstGeom>
          <a:noFill/>
        </p:spPr>
        <p:txBody>
          <a:bodyPr wrap="square" rtlCol="0">
            <a:spAutoFit/>
          </a:bodyPr>
          <a:lstStyle/>
          <a:p>
            <a:r>
              <a:rPr lang="en-US" sz="900">
                <a:solidFill>
                  <a:schemeClr val="bg1">
                    <a:lumMod val="50000"/>
                  </a:schemeClr>
                </a:solidFill>
                <a:latin typeface="Arial" panose="020B0604020202020204"/>
              </a:rPr>
              <a:t>Source: SANDAG calculation based on State of California Employment Development Department Labor Market Information – Industry Employment and Labor Force, and Quarterly Census of Employment and Wages for </a:t>
            </a:r>
            <a:r>
              <a:rPr lang="it-IT" sz="900">
                <a:solidFill>
                  <a:schemeClr val="bg1">
                    <a:lumMod val="50000"/>
                  </a:schemeClr>
                </a:solidFill>
                <a:latin typeface="Arial" panose="020B0604020202020204"/>
              </a:rPr>
              <a:t>San Diego-Carlsbad </a:t>
            </a:r>
            <a:r>
              <a:rPr lang="it-IT" sz="900" err="1">
                <a:solidFill>
                  <a:schemeClr val="bg1">
                    <a:lumMod val="50000"/>
                  </a:schemeClr>
                </a:solidFill>
                <a:latin typeface="Arial" panose="020B0604020202020204"/>
              </a:rPr>
              <a:t>Metropolitan</a:t>
            </a:r>
            <a:r>
              <a:rPr lang="it-IT" sz="900">
                <a:solidFill>
                  <a:schemeClr val="bg1">
                    <a:lumMod val="50000"/>
                  </a:schemeClr>
                </a:solidFill>
                <a:latin typeface="Arial" panose="020B0604020202020204"/>
              </a:rPr>
              <a:t> Statistical Area </a:t>
            </a:r>
            <a:r>
              <a:rPr lang="en-US" sz="900">
                <a:solidFill>
                  <a:schemeClr val="bg1">
                    <a:lumMod val="50000"/>
                  </a:schemeClr>
                </a:solidFill>
                <a:latin typeface="Arial" panose="020B0604020202020204"/>
              </a:rPr>
              <a:t>2019. Note: Due to rounding, sum of numbers shown in chart equal more than 100%</a:t>
            </a:r>
          </a:p>
        </p:txBody>
      </p:sp>
      <p:sp>
        <p:nvSpPr>
          <p:cNvPr id="23" name="TextBox 22">
            <a:extLst>
              <a:ext uri="{FF2B5EF4-FFF2-40B4-BE49-F238E27FC236}">
                <a16:creationId xmlns:a16="http://schemas.microsoft.com/office/drawing/2014/main" id="{149AD073-F179-44A9-99FC-04387F2495E2}"/>
              </a:ext>
            </a:extLst>
          </p:cNvPr>
          <p:cNvSpPr txBox="1"/>
          <p:nvPr/>
        </p:nvSpPr>
        <p:spPr>
          <a:xfrm>
            <a:off x="9059697" y="1726856"/>
            <a:ext cx="1148208" cy="431089"/>
          </a:xfrm>
          <a:prstGeom prst="rect">
            <a:avLst/>
          </a:prstGeom>
          <a:noFill/>
        </p:spPr>
        <p:txBody>
          <a:bodyPr wrap="none" rtlCol="0" anchor="ctr">
            <a:norm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400" b="1" i="0" u="none" strike="noStrike" kern="0" cap="none" spc="0" normalizeH="0" baseline="0" noProof="0">
                <a:ln>
                  <a:noFill/>
                </a:ln>
                <a:solidFill>
                  <a:srgbClr val="0070C0"/>
                </a:solidFill>
                <a:effectLst/>
                <a:uLnTx/>
                <a:uFillTx/>
                <a:latin typeface="Arial" panose="020B0604020202020204"/>
              </a:rPr>
              <a:t>Tourism</a:t>
            </a:r>
          </a:p>
        </p:txBody>
      </p:sp>
      <p:sp>
        <p:nvSpPr>
          <p:cNvPr id="24" name="TextBox 23">
            <a:extLst>
              <a:ext uri="{FF2B5EF4-FFF2-40B4-BE49-F238E27FC236}">
                <a16:creationId xmlns:a16="http://schemas.microsoft.com/office/drawing/2014/main" id="{CCF30CD2-A887-4BAD-AA0E-DD24F14BC3A3}"/>
              </a:ext>
            </a:extLst>
          </p:cNvPr>
          <p:cNvSpPr txBox="1"/>
          <p:nvPr/>
        </p:nvSpPr>
        <p:spPr>
          <a:xfrm>
            <a:off x="9059697" y="2144513"/>
            <a:ext cx="1439613" cy="457161"/>
          </a:xfrm>
          <a:prstGeom prst="rect">
            <a:avLst/>
          </a:prstGeom>
          <a:noFill/>
        </p:spPr>
        <p:txBody>
          <a:bodyPr wrap="none" rtlCol="0" anchor="ctr">
            <a:norm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300" b="1" i="0" u="none" strike="noStrike" kern="0" cap="none" spc="0" normalizeH="0" baseline="0" noProof="0">
                <a:ln>
                  <a:noFill/>
                </a:ln>
                <a:solidFill>
                  <a:srgbClr val="0070C0"/>
                </a:solidFill>
                <a:effectLst/>
                <a:uLnTx/>
                <a:uFillTx/>
                <a:latin typeface="Arial" panose="020B0604020202020204"/>
              </a:rPr>
              <a:t>Innovation</a:t>
            </a:r>
          </a:p>
        </p:txBody>
      </p:sp>
      <p:sp>
        <p:nvSpPr>
          <p:cNvPr id="25" name="TextBox 24">
            <a:extLst>
              <a:ext uri="{FF2B5EF4-FFF2-40B4-BE49-F238E27FC236}">
                <a16:creationId xmlns:a16="http://schemas.microsoft.com/office/drawing/2014/main" id="{AAB8F16F-6C04-4EB3-9CB9-5066A67A7FFA}"/>
              </a:ext>
            </a:extLst>
          </p:cNvPr>
          <p:cNvSpPr txBox="1"/>
          <p:nvPr/>
        </p:nvSpPr>
        <p:spPr>
          <a:xfrm>
            <a:off x="9059697" y="2590778"/>
            <a:ext cx="1057173" cy="451035"/>
          </a:xfrm>
          <a:prstGeom prst="rect">
            <a:avLst/>
          </a:prstGeom>
          <a:noFill/>
        </p:spPr>
        <p:txBody>
          <a:bodyPr wrap="none" rtlCol="0" anchor="ctr">
            <a:norm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400" b="1" i="0" u="none" strike="noStrike" kern="0" cap="none" spc="0" normalizeH="0" baseline="0" noProof="0">
                <a:ln>
                  <a:noFill/>
                </a:ln>
                <a:solidFill>
                  <a:srgbClr val="0070C0"/>
                </a:solidFill>
                <a:effectLst/>
                <a:uLnTx/>
                <a:uFillTx/>
                <a:latin typeface="Arial" panose="020B0604020202020204"/>
              </a:rPr>
              <a:t>Military</a:t>
            </a:r>
          </a:p>
        </p:txBody>
      </p:sp>
      <p:sp>
        <p:nvSpPr>
          <p:cNvPr id="30" name="TextBox 29">
            <a:extLst>
              <a:ext uri="{FF2B5EF4-FFF2-40B4-BE49-F238E27FC236}">
                <a16:creationId xmlns:a16="http://schemas.microsoft.com/office/drawing/2014/main" id="{2AEC972C-E332-48DF-A363-A5E9839327E7}"/>
              </a:ext>
            </a:extLst>
          </p:cNvPr>
          <p:cNvSpPr txBox="1"/>
          <p:nvPr/>
        </p:nvSpPr>
        <p:spPr>
          <a:xfrm>
            <a:off x="9059697" y="3078390"/>
            <a:ext cx="1057173" cy="451033"/>
          </a:xfrm>
          <a:prstGeom prst="rect">
            <a:avLst/>
          </a:prstGeom>
          <a:noFill/>
        </p:spPr>
        <p:txBody>
          <a:bodyPr wrap="none" rtlCol="0" anchor="ctr">
            <a:norm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300" b="1" i="0" u="none" strike="noStrike" kern="0" cap="none" spc="0" normalizeH="0" baseline="0" noProof="0">
                <a:ln>
                  <a:noFill/>
                </a:ln>
                <a:solidFill>
                  <a:srgbClr val="00B050"/>
                </a:solidFill>
                <a:effectLst/>
                <a:uLnTx/>
                <a:uFillTx/>
                <a:latin typeface="Arial" panose="020B0604020202020204"/>
              </a:rPr>
              <a:t>Healthcare</a:t>
            </a:r>
          </a:p>
        </p:txBody>
      </p:sp>
      <p:sp>
        <p:nvSpPr>
          <p:cNvPr id="31" name="TextBox 30">
            <a:extLst>
              <a:ext uri="{FF2B5EF4-FFF2-40B4-BE49-F238E27FC236}">
                <a16:creationId xmlns:a16="http://schemas.microsoft.com/office/drawing/2014/main" id="{C2843E5B-59F5-40A7-B7FD-ECFCFCD43D7D}"/>
              </a:ext>
            </a:extLst>
          </p:cNvPr>
          <p:cNvSpPr txBox="1"/>
          <p:nvPr/>
        </p:nvSpPr>
        <p:spPr>
          <a:xfrm>
            <a:off x="9059697" y="3483495"/>
            <a:ext cx="1384979" cy="454275"/>
          </a:xfrm>
          <a:prstGeom prst="rect">
            <a:avLst/>
          </a:prstGeom>
          <a:noFill/>
        </p:spPr>
        <p:txBody>
          <a:bodyPr wrap="none" rtlCol="0" anchor="ctr">
            <a:norm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300" b="1" i="0" u="none" strike="noStrike" kern="0" cap="none" spc="0" normalizeH="0" baseline="0" noProof="0">
                <a:ln>
                  <a:noFill/>
                </a:ln>
                <a:solidFill>
                  <a:srgbClr val="00B050"/>
                </a:solidFill>
                <a:effectLst/>
                <a:uLnTx/>
                <a:uFillTx/>
                <a:latin typeface="Arial" panose="020B0604020202020204"/>
              </a:rPr>
              <a:t>Education</a:t>
            </a:r>
          </a:p>
        </p:txBody>
      </p:sp>
      <p:sp>
        <p:nvSpPr>
          <p:cNvPr id="32" name="TextBox 31">
            <a:extLst>
              <a:ext uri="{FF2B5EF4-FFF2-40B4-BE49-F238E27FC236}">
                <a16:creationId xmlns:a16="http://schemas.microsoft.com/office/drawing/2014/main" id="{EC2656A4-7C80-44B0-86B3-839B22FAAE9C}"/>
              </a:ext>
            </a:extLst>
          </p:cNvPr>
          <p:cNvSpPr txBox="1"/>
          <p:nvPr/>
        </p:nvSpPr>
        <p:spPr>
          <a:xfrm>
            <a:off x="9059697" y="3890140"/>
            <a:ext cx="1644491" cy="454275"/>
          </a:xfrm>
          <a:prstGeom prst="rect">
            <a:avLst/>
          </a:prstGeom>
          <a:noFill/>
        </p:spPr>
        <p:txBody>
          <a:bodyPr wrap="none" rtlCol="0" anchor="ctr">
            <a:norm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300" b="1" i="0" u="none" strike="noStrike" kern="0" cap="none" spc="0" normalizeH="0" baseline="0" noProof="0">
                <a:ln>
                  <a:noFill/>
                </a:ln>
                <a:solidFill>
                  <a:srgbClr val="00B050"/>
                </a:solidFill>
                <a:effectLst/>
                <a:uLnTx/>
                <a:uFillTx/>
                <a:latin typeface="Arial" panose="020B0604020202020204"/>
              </a:rPr>
              <a:t>Government</a:t>
            </a:r>
          </a:p>
        </p:txBody>
      </p:sp>
      <p:sp>
        <p:nvSpPr>
          <p:cNvPr id="33" name="TextBox 32">
            <a:extLst>
              <a:ext uri="{FF2B5EF4-FFF2-40B4-BE49-F238E27FC236}">
                <a16:creationId xmlns:a16="http://schemas.microsoft.com/office/drawing/2014/main" id="{23EF585A-63B9-4D7D-9ACC-86FB1D312208}"/>
              </a:ext>
            </a:extLst>
          </p:cNvPr>
          <p:cNvSpPr txBox="1"/>
          <p:nvPr/>
        </p:nvSpPr>
        <p:spPr>
          <a:xfrm>
            <a:off x="9059697" y="5050320"/>
            <a:ext cx="865953" cy="658183"/>
          </a:xfrm>
          <a:prstGeom prst="rect">
            <a:avLst/>
          </a:prstGeom>
          <a:noFill/>
        </p:spPr>
        <p:txBody>
          <a:bodyPr wrap="none" rtlCol="0" anchor="ctr">
            <a:norm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300" b="1" i="0" u="none" strike="noStrike" kern="0" cap="none" spc="0" normalizeH="0" baseline="0" noProof="0">
                <a:ln>
                  <a:noFill/>
                </a:ln>
                <a:solidFill>
                  <a:schemeClr val="accent6"/>
                </a:solidFill>
                <a:effectLst/>
                <a:uLnTx/>
                <a:uFillTx/>
                <a:latin typeface="Arial" panose="020B0604020202020204"/>
              </a:rPr>
              <a:t>Retail</a:t>
            </a:r>
          </a:p>
        </p:txBody>
      </p:sp>
      <p:sp>
        <p:nvSpPr>
          <p:cNvPr id="34" name="TextBox 33">
            <a:extLst>
              <a:ext uri="{FF2B5EF4-FFF2-40B4-BE49-F238E27FC236}">
                <a16:creationId xmlns:a16="http://schemas.microsoft.com/office/drawing/2014/main" id="{0A0D5A27-EE24-4F6E-BF53-9622AF0A5992}"/>
              </a:ext>
            </a:extLst>
          </p:cNvPr>
          <p:cNvSpPr txBox="1"/>
          <p:nvPr/>
        </p:nvSpPr>
        <p:spPr>
          <a:xfrm>
            <a:off x="9059698" y="4340314"/>
            <a:ext cx="1308498" cy="720613"/>
          </a:xfrm>
          <a:prstGeom prst="rect">
            <a:avLst/>
          </a:prstGeom>
          <a:noFill/>
        </p:spPr>
        <p:txBody>
          <a:bodyPr wrap="none" rtlCol="0" anchor="ctr">
            <a:noAutofit/>
          </a:bodyPr>
          <a:lstStyle/>
          <a:p>
            <a:pPr marL="0" marR="0" lvl="0" indent="0" defTabSz="914400" eaLnBrk="1" fontAlgn="auto" latinLnBrk="0" hangingPunct="1">
              <a:spcBef>
                <a:spcPts val="0"/>
              </a:spcBef>
              <a:buClrTx/>
              <a:buSzTx/>
              <a:buFontTx/>
              <a:buNone/>
              <a:tabLst/>
              <a:defRPr/>
            </a:pPr>
            <a:r>
              <a:rPr kumimoji="0" lang="en-US" sz="1300" b="1" i="0" u="none" strike="noStrike" kern="0" cap="none" spc="0" normalizeH="0" baseline="0" noProof="0">
                <a:ln>
                  <a:noFill/>
                </a:ln>
                <a:solidFill>
                  <a:schemeClr val="accent6"/>
                </a:solidFill>
                <a:effectLst/>
                <a:uLnTx/>
                <a:uFillTx/>
                <a:latin typeface="Arial" panose="020B0604020202020204"/>
              </a:rPr>
              <a:t>Finance, </a:t>
            </a:r>
          </a:p>
          <a:p>
            <a:pPr marL="0" marR="0" lvl="0" indent="0" defTabSz="914400" eaLnBrk="1" fontAlgn="auto" latinLnBrk="0" hangingPunct="1">
              <a:spcBef>
                <a:spcPts val="0"/>
              </a:spcBef>
              <a:buClrTx/>
              <a:buSzTx/>
              <a:buFontTx/>
              <a:buNone/>
              <a:tabLst/>
              <a:defRPr/>
            </a:pPr>
            <a:r>
              <a:rPr kumimoji="0" lang="en-US" sz="1300" b="1" i="0" u="none" strike="noStrike" kern="0" cap="none" spc="0" normalizeH="0" baseline="0" noProof="0">
                <a:ln>
                  <a:noFill/>
                </a:ln>
                <a:solidFill>
                  <a:schemeClr val="accent6"/>
                </a:solidFill>
                <a:effectLst/>
                <a:uLnTx/>
                <a:uFillTx/>
                <a:latin typeface="Arial" panose="020B0604020202020204"/>
              </a:rPr>
              <a:t>Insurance, </a:t>
            </a:r>
          </a:p>
          <a:p>
            <a:pPr marL="0" marR="0" lvl="0" indent="0" defTabSz="914400" eaLnBrk="1" fontAlgn="auto" latinLnBrk="0" hangingPunct="1">
              <a:spcBef>
                <a:spcPts val="0"/>
              </a:spcBef>
              <a:buClrTx/>
              <a:buSzTx/>
              <a:buFontTx/>
              <a:buNone/>
              <a:tabLst/>
              <a:defRPr/>
            </a:pPr>
            <a:r>
              <a:rPr kumimoji="0" lang="en-US" sz="1300" b="1" i="0" u="none" strike="noStrike" kern="0" cap="none" spc="0" normalizeH="0" baseline="0" noProof="0">
                <a:ln>
                  <a:noFill/>
                </a:ln>
                <a:solidFill>
                  <a:schemeClr val="accent6"/>
                </a:solidFill>
                <a:effectLst/>
                <a:uLnTx/>
                <a:uFillTx/>
                <a:latin typeface="Arial" panose="020B0604020202020204"/>
              </a:rPr>
              <a:t>Real Estate, </a:t>
            </a:r>
          </a:p>
          <a:p>
            <a:pPr marL="0" marR="0" lvl="0" indent="0" defTabSz="914400" eaLnBrk="1" fontAlgn="auto" latinLnBrk="0" hangingPunct="1">
              <a:spcBef>
                <a:spcPts val="0"/>
              </a:spcBef>
              <a:buClrTx/>
              <a:buSzTx/>
              <a:buFontTx/>
              <a:buNone/>
              <a:tabLst/>
              <a:defRPr/>
            </a:pPr>
            <a:r>
              <a:rPr kumimoji="0" lang="en-US" sz="1300" b="1" i="0" u="none" strike="noStrike" kern="0" cap="none" spc="0" normalizeH="0" baseline="0" noProof="0">
                <a:ln>
                  <a:noFill/>
                </a:ln>
                <a:solidFill>
                  <a:schemeClr val="accent6"/>
                </a:solidFill>
                <a:effectLst/>
                <a:uLnTx/>
                <a:uFillTx/>
                <a:latin typeface="Arial" panose="020B0604020202020204"/>
              </a:rPr>
              <a:t>Professional</a:t>
            </a:r>
          </a:p>
        </p:txBody>
      </p:sp>
      <p:sp>
        <p:nvSpPr>
          <p:cNvPr id="35" name="TextBox 34">
            <a:extLst>
              <a:ext uri="{FF2B5EF4-FFF2-40B4-BE49-F238E27FC236}">
                <a16:creationId xmlns:a16="http://schemas.microsoft.com/office/drawing/2014/main" id="{92F5D0D6-F997-407A-BC2A-84886AFC5B9A}"/>
              </a:ext>
            </a:extLst>
          </p:cNvPr>
          <p:cNvSpPr txBox="1"/>
          <p:nvPr/>
        </p:nvSpPr>
        <p:spPr>
          <a:xfrm>
            <a:off x="9059697" y="5539085"/>
            <a:ext cx="1246854" cy="411292"/>
          </a:xfrm>
          <a:prstGeom prst="rect">
            <a:avLst/>
          </a:prstGeom>
          <a:noFill/>
        </p:spPr>
        <p:txBody>
          <a:bodyPr wrap="none" rtlCol="0" anchor="ctr">
            <a:norm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300" b="1" u="none" strike="noStrike" kern="0" cap="none" spc="0" normalizeH="0" baseline="0" noProof="0">
                <a:ln>
                  <a:noFill/>
                </a:ln>
                <a:solidFill>
                  <a:schemeClr val="accent6"/>
                </a:solidFill>
                <a:effectLst/>
                <a:uLnTx/>
                <a:uFillTx/>
                <a:latin typeface="Arial" panose="020B0604020202020204"/>
              </a:rPr>
              <a:t>Construction</a:t>
            </a:r>
          </a:p>
        </p:txBody>
      </p:sp>
      <p:sp>
        <p:nvSpPr>
          <p:cNvPr id="36" name="TextBox 35">
            <a:extLst>
              <a:ext uri="{FF2B5EF4-FFF2-40B4-BE49-F238E27FC236}">
                <a16:creationId xmlns:a16="http://schemas.microsoft.com/office/drawing/2014/main" id="{CD23B4CD-3DFD-432A-BE1A-F86234B99A26}"/>
              </a:ext>
            </a:extLst>
          </p:cNvPr>
          <p:cNvSpPr txBox="1"/>
          <p:nvPr/>
        </p:nvSpPr>
        <p:spPr>
          <a:xfrm>
            <a:off x="9059697" y="6046331"/>
            <a:ext cx="1917732" cy="411292"/>
          </a:xfrm>
          <a:prstGeom prst="rect">
            <a:avLst/>
          </a:prstGeom>
          <a:noFill/>
        </p:spPr>
        <p:txBody>
          <a:bodyPr wrap="none" rtlCol="0">
            <a:norm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300" b="1" u="none" strike="noStrike" kern="0" cap="none" spc="0" normalizeH="0" baseline="0" noProof="0">
                <a:ln>
                  <a:noFill/>
                </a:ln>
                <a:solidFill>
                  <a:schemeClr val="accent6"/>
                </a:solidFill>
                <a:effectLst/>
                <a:uLnTx/>
                <a:uFillTx/>
                <a:latin typeface="Arial" panose="020B0604020202020204"/>
              </a:rPr>
              <a:t>Transportation</a:t>
            </a:r>
          </a:p>
        </p:txBody>
      </p:sp>
      <p:sp>
        <p:nvSpPr>
          <p:cNvPr id="37" name="TextBox 36">
            <a:extLst>
              <a:ext uri="{FF2B5EF4-FFF2-40B4-BE49-F238E27FC236}">
                <a16:creationId xmlns:a16="http://schemas.microsoft.com/office/drawing/2014/main" id="{B04ECC7B-EABC-46A8-8B1C-078260C64378}"/>
              </a:ext>
            </a:extLst>
          </p:cNvPr>
          <p:cNvSpPr txBox="1"/>
          <p:nvPr/>
        </p:nvSpPr>
        <p:spPr>
          <a:xfrm>
            <a:off x="9059697" y="5831346"/>
            <a:ext cx="1890346" cy="323279"/>
          </a:xfrm>
          <a:prstGeom prst="rect">
            <a:avLst/>
          </a:prstGeom>
          <a:noFill/>
        </p:spPr>
        <p:txBody>
          <a:bodyPr wrap="none" rtlCol="0">
            <a:norm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300" b="1" i="0" u="none" strike="noStrike" kern="0" cap="none" spc="0" normalizeH="0" baseline="0" noProof="0">
                <a:ln>
                  <a:noFill/>
                </a:ln>
                <a:solidFill>
                  <a:schemeClr val="accent6"/>
                </a:solidFill>
                <a:effectLst/>
                <a:uLnTx/>
                <a:uFillTx/>
                <a:latin typeface="Arial" panose="020B0604020202020204"/>
              </a:rPr>
              <a:t>Manufacturing</a:t>
            </a:r>
          </a:p>
        </p:txBody>
      </p:sp>
      <p:sp>
        <p:nvSpPr>
          <p:cNvPr id="54" name="Rectangle 53">
            <a:extLst>
              <a:ext uri="{FF2B5EF4-FFF2-40B4-BE49-F238E27FC236}">
                <a16:creationId xmlns:a16="http://schemas.microsoft.com/office/drawing/2014/main" id="{E4CABC24-9902-7E45-9BBD-40AEB681FDB8}"/>
              </a:ext>
            </a:extLst>
          </p:cNvPr>
          <p:cNvSpPr/>
          <p:nvPr/>
        </p:nvSpPr>
        <p:spPr>
          <a:xfrm>
            <a:off x="2956960" y="1258790"/>
            <a:ext cx="961313" cy="433936"/>
          </a:xfrm>
          <a:prstGeom prst="rect">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fontAlgn="base">
              <a:spcBef>
                <a:spcPct val="20000"/>
              </a:spcBef>
              <a:spcAft>
                <a:spcPct val="0"/>
              </a:spcAft>
              <a:buClr>
                <a:srgbClr val="A6B727"/>
              </a:buClr>
              <a:buSzPct val="70000"/>
              <a:defRPr/>
            </a:pPr>
            <a:r>
              <a:rPr lang="en-US" sz="2000" b="1" kern="0">
                <a:solidFill>
                  <a:prstClr val="white"/>
                </a:solidFill>
                <a:latin typeface="Arial"/>
              </a:rPr>
              <a:t>1960s</a:t>
            </a:r>
          </a:p>
        </p:txBody>
      </p:sp>
      <p:sp>
        <p:nvSpPr>
          <p:cNvPr id="7" name="Right Bracket 6">
            <a:extLst>
              <a:ext uri="{FF2B5EF4-FFF2-40B4-BE49-F238E27FC236}">
                <a16:creationId xmlns:a16="http://schemas.microsoft.com/office/drawing/2014/main" id="{E29B594E-E3AA-1149-A146-136B4B3237EE}"/>
              </a:ext>
            </a:extLst>
          </p:cNvPr>
          <p:cNvSpPr/>
          <p:nvPr/>
        </p:nvSpPr>
        <p:spPr>
          <a:xfrm>
            <a:off x="10375663" y="1684107"/>
            <a:ext cx="91440" cy="1291974"/>
          </a:xfrm>
          <a:prstGeom prst="righ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Right Bracket 54">
            <a:extLst>
              <a:ext uri="{FF2B5EF4-FFF2-40B4-BE49-F238E27FC236}">
                <a16:creationId xmlns:a16="http://schemas.microsoft.com/office/drawing/2014/main" id="{B10B07F8-C393-7242-8E15-FEE0AE16156D}"/>
              </a:ext>
            </a:extLst>
          </p:cNvPr>
          <p:cNvSpPr/>
          <p:nvPr/>
        </p:nvSpPr>
        <p:spPr>
          <a:xfrm>
            <a:off x="10383412" y="3098924"/>
            <a:ext cx="91440" cy="1165624"/>
          </a:xfrm>
          <a:prstGeom prst="rightBracket">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Right Bracket 55">
            <a:extLst>
              <a:ext uri="{FF2B5EF4-FFF2-40B4-BE49-F238E27FC236}">
                <a16:creationId xmlns:a16="http://schemas.microsoft.com/office/drawing/2014/main" id="{81191351-B58B-5941-9E5F-1A8817FEC16F}"/>
              </a:ext>
            </a:extLst>
          </p:cNvPr>
          <p:cNvSpPr/>
          <p:nvPr/>
        </p:nvSpPr>
        <p:spPr>
          <a:xfrm>
            <a:off x="10383412" y="4417996"/>
            <a:ext cx="91440" cy="1736629"/>
          </a:xfrm>
          <a:prstGeom prst="rightBracket">
            <a:avLst/>
          </a:pr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6"/>
              </a:solidFill>
            </a:endParaRPr>
          </a:p>
        </p:txBody>
      </p:sp>
      <p:sp>
        <p:nvSpPr>
          <p:cNvPr id="57" name="Rectangle 56">
            <a:extLst>
              <a:ext uri="{FF2B5EF4-FFF2-40B4-BE49-F238E27FC236}">
                <a16:creationId xmlns:a16="http://schemas.microsoft.com/office/drawing/2014/main" id="{FA984497-4FA6-D743-8EA0-D915B61B342A}"/>
              </a:ext>
            </a:extLst>
          </p:cNvPr>
          <p:cNvSpPr/>
          <p:nvPr/>
        </p:nvSpPr>
        <p:spPr>
          <a:xfrm>
            <a:off x="4573629" y="1258790"/>
            <a:ext cx="961312" cy="433936"/>
          </a:xfrm>
          <a:prstGeom prst="rect">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fontAlgn="base">
              <a:spcBef>
                <a:spcPct val="20000"/>
              </a:spcBef>
              <a:spcAft>
                <a:spcPct val="0"/>
              </a:spcAft>
              <a:buClr>
                <a:srgbClr val="A6B727"/>
              </a:buClr>
              <a:buSzPct val="70000"/>
              <a:defRPr/>
            </a:pPr>
            <a:r>
              <a:rPr lang="en-US" sz="2000" b="1" kern="0">
                <a:solidFill>
                  <a:prstClr val="white"/>
                </a:solidFill>
                <a:latin typeface="Arial"/>
              </a:rPr>
              <a:t>1980s</a:t>
            </a:r>
          </a:p>
        </p:txBody>
      </p:sp>
      <p:sp>
        <p:nvSpPr>
          <p:cNvPr id="58" name="Rectangle 57">
            <a:extLst>
              <a:ext uri="{FF2B5EF4-FFF2-40B4-BE49-F238E27FC236}">
                <a16:creationId xmlns:a16="http://schemas.microsoft.com/office/drawing/2014/main" id="{73CF38DD-4CCC-2647-8CAB-569418DFB00E}"/>
              </a:ext>
            </a:extLst>
          </p:cNvPr>
          <p:cNvSpPr/>
          <p:nvPr/>
        </p:nvSpPr>
        <p:spPr>
          <a:xfrm>
            <a:off x="6191331" y="1258790"/>
            <a:ext cx="958722" cy="433936"/>
          </a:xfrm>
          <a:prstGeom prst="rect">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fontAlgn="base">
              <a:spcBef>
                <a:spcPct val="20000"/>
              </a:spcBef>
              <a:spcAft>
                <a:spcPct val="0"/>
              </a:spcAft>
              <a:buClr>
                <a:srgbClr val="A6B727"/>
              </a:buClr>
              <a:buSzPct val="70000"/>
              <a:defRPr/>
            </a:pPr>
            <a:r>
              <a:rPr lang="en-US" sz="2000" b="1" kern="0">
                <a:solidFill>
                  <a:prstClr val="white"/>
                </a:solidFill>
                <a:latin typeface="Arial"/>
              </a:rPr>
              <a:t>2000s</a:t>
            </a:r>
          </a:p>
        </p:txBody>
      </p:sp>
      <p:sp>
        <p:nvSpPr>
          <p:cNvPr id="59" name="Rectangle 58">
            <a:extLst>
              <a:ext uri="{FF2B5EF4-FFF2-40B4-BE49-F238E27FC236}">
                <a16:creationId xmlns:a16="http://schemas.microsoft.com/office/drawing/2014/main" id="{6A9F3C60-9BE0-1E4B-ACC3-1A977C897F46}"/>
              </a:ext>
            </a:extLst>
          </p:cNvPr>
          <p:cNvSpPr/>
          <p:nvPr/>
        </p:nvSpPr>
        <p:spPr>
          <a:xfrm>
            <a:off x="7806443" y="1258790"/>
            <a:ext cx="961314" cy="433936"/>
          </a:xfrm>
          <a:prstGeom prst="rect">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fontAlgn="base">
              <a:spcBef>
                <a:spcPct val="20000"/>
              </a:spcBef>
              <a:spcAft>
                <a:spcPct val="0"/>
              </a:spcAft>
              <a:buClr>
                <a:srgbClr val="A6B727"/>
              </a:buClr>
              <a:buSzPct val="70000"/>
              <a:defRPr/>
            </a:pPr>
            <a:r>
              <a:rPr lang="en-US" sz="2000" b="1" kern="0">
                <a:solidFill>
                  <a:prstClr val="white"/>
                </a:solidFill>
                <a:latin typeface="Arial"/>
              </a:rPr>
              <a:t>2020s</a:t>
            </a:r>
          </a:p>
        </p:txBody>
      </p:sp>
      <p:sp>
        <p:nvSpPr>
          <p:cNvPr id="29" name="Slide Number Placeholder 5">
            <a:extLst>
              <a:ext uri="{FF2B5EF4-FFF2-40B4-BE49-F238E27FC236}">
                <a16:creationId xmlns:a16="http://schemas.microsoft.com/office/drawing/2014/main" id="{584379E1-A318-6447-9330-F5C070B626B4}"/>
              </a:ext>
            </a:extLst>
          </p:cNvPr>
          <p:cNvSpPr txBox="1">
            <a:spLocks/>
          </p:cNvSpPr>
          <p:nvPr/>
        </p:nvSpPr>
        <p:spPr>
          <a:xfrm>
            <a:off x="11459308" y="6343650"/>
            <a:ext cx="557548" cy="365125"/>
          </a:xfrm>
          <a:prstGeom prst="rect">
            <a:avLst/>
          </a:prstGeom>
        </p:spPr>
        <p:txBody>
          <a:bodyPr anchor="ctr"/>
          <a:lstStyle>
            <a:defPPr>
              <a:defRPr lang="en-US"/>
            </a:defPPr>
            <a:lvl1pPr marL="0" algn="r" defTabSz="914400" rtl="0" eaLnBrk="1" latinLnBrk="0" hangingPunct="1">
              <a:defRPr sz="14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5F6161"/>
                </a:solidFill>
              </a:rPr>
              <a:t>|  </a:t>
            </a:r>
            <a:fld id="{A9965AF2-E279-CB4A-A730-B9D3C0262F98}" type="slidenum">
              <a:rPr lang="en-US" smtClean="0">
                <a:solidFill>
                  <a:srgbClr val="5F6161"/>
                </a:solidFill>
              </a:rPr>
              <a:pPr/>
              <a:t>19</a:t>
            </a:fld>
            <a:endParaRPr lang="en-US">
              <a:solidFill>
                <a:srgbClr val="5F6161"/>
              </a:solidFill>
            </a:endParaRPr>
          </a:p>
        </p:txBody>
      </p:sp>
    </p:spTree>
    <p:extLst>
      <p:ext uri="{BB962C8B-B14F-4D97-AF65-F5344CB8AC3E}">
        <p14:creationId xmlns:p14="http://schemas.microsoft.com/office/powerpoint/2010/main" val="3099978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close up of a plant&#10;&#10;Description automatically generated with low confidence">
            <a:extLst>
              <a:ext uri="{FF2B5EF4-FFF2-40B4-BE49-F238E27FC236}">
                <a16:creationId xmlns:a16="http://schemas.microsoft.com/office/drawing/2014/main" id="{EF036B7C-59C7-E044-BF73-97C08256800C}"/>
              </a:ext>
            </a:extLst>
          </p:cNvPr>
          <p:cNvPicPr>
            <a:picLocks noChangeAspect="1"/>
          </p:cNvPicPr>
          <p:nvPr/>
        </p:nvPicPr>
        <p:blipFill rotWithShape="1">
          <a:blip r:embed="rId3">
            <a:extLst>
              <a:ext uri="{28A0092B-C50C-407E-A947-70E740481C1C}">
                <a14:useLocalDpi xmlns:a14="http://schemas.microsoft.com/office/drawing/2010/main" val="0"/>
              </a:ext>
            </a:extLst>
          </a:blip>
          <a:srcRect t="4448" b="4142"/>
          <a:stretch/>
        </p:blipFill>
        <p:spPr>
          <a:xfrm>
            <a:off x="-1" y="0"/>
            <a:ext cx="12191999" cy="6881032"/>
          </a:xfrm>
          <a:prstGeom prst="rect">
            <a:avLst/>
          </a:prstGeom>
        </p:spPr>
      </p:pic>
      <p:sp>
        <p:nvSpPr>
          <p:cNvPr id="29" name="Rectangle 28">
            <a:extLst>
              <a:ext uri="{FF2B5EF4-FFF2-40B4-BE49-F238E27FC236}">
                <a16:creationId xmlns:a16="http://schemas.microsoft.com/office/drawing/2014/main" id="{D561C81A-D176-8146-A2AF-22B17DB6B6AB}"/>
              </a:ext>
            </a:extLst>
          </p:cNvPr>
          <p:cNvSpPr/>
          <p:nvPr/>
        </p:nvSpPr>
        <p:spPr>
          <a:xfrm>
            <a:off x="-1" y="-1"/>
            <a:ext cx="12192001" cy="1182543"/>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2" name="Title 1">
            <a:extLst>
              <a:ext uri="{FF2B5EF4-FFF2-40B4-BE49-F238E27FC236}">
                <a16:creationId xmlns:a16="http://schemas.microsoft.com/office/drawing/2014/main" id="{54DE01F4-014A-7342-9A28-B7BF15B842A1}"/>
              </a:ext>
            </a:extLst>
          </p:cNvPr>
          <p:cNvSpPr>
            <a:spLocks noGrp="1"/>
          </p:cNvSpPr>
          <p:nvPr>
            <p:ph type="title"/>
          </p:nvPr>
        </p:nvSpPr>
        <p:spPr/>
        <p:txBody>
          <a:bodyPr anchor="ctr">
            <a:normAutofit/>
          </a:bodyPr>
          <a:lstStyle/>
          <a:p>
            <a:r>
              <a:rPr lang="en-US" sz="4400"/>
              <a:t>COVID-19 is Driving the Regional Economy</a:t>
            </a:r>
            <a:br>
              <a:rPr lang="en-US"/>
            </a:br>
            <a:endParaRPr lang="en-US"/>
          </a:p>
        </p:txBody>
      </p:sp>
      <p:sp>
        <p:nvSpPr>
          <p:cNvPr id="3" name="Slide Number Placeholder 2">
            <a:extLst>
              <a:ext uri="{FF2B5EF4-FFF2-40B4-BE49-F238E27FC236}">
                <a16:creationId xmlns:a16="http://schemas.microsoft.com/office/drawing/2014/main" id="{1E8728FA-A1B9-874B-92CA-A68F3E9935D7}"/>
              </a:ext>
            </a:extLst>
          </p:cNvPr>
          <p:cNvSpPr>
            <a:spLocks noGrp="1"/>
          </p:cNvSpPr>
          <p:nvPr>
            <p:ph type="sldNum" sz="quarter" idx="12"/>
          </p:nvPr>
        </p:nvSpPr>
        <p:spPr/>
        <p:txBody>
          <a:bodyPr/>
          <a:lstStyle/>
          <a:p>
            <a:r>
              <a:rPr lang="en-US"/>
              <a:t>|  </a:t>
            </a:r>
            <a:fld id="{A9965AF2-E279-CB4A-A730-B9D3C0262F98}" type="slidenum">
              <a:rPr lang="en-US" smtClean="0"/>
              <a:pPr/>
              <a:t>2</a:t>
            </a:fld>
            <a:endParaRPr lang="en-US"/>
          </a:p>
        </p:txBody>
      </p:sp>
      <p:pic>
        <p:nvPicPr>
          <p:cNvPr id="9" name="Picture 8" descr="A picture containing text, clipart&#10;&#10;Description automatically generated">
            <a:extLst>
              <a:ext uri="{FF2B5EF4-FFF2-40B4-BE49-F238E27FC236}">
                <a16:creationId xmlns:a16="http://schemas.microsoft.com/office/drawing/2014/main" id="{741C9A02-24B1-6A4F-BCD7-FFD92DF22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9715" y="6320605"/>
            <a:ext cx="2087998" cy="464000"/>
          </a:xfrm>
          <a:prstGeom prst="rect">
            <a:avLst/>
          </a:prstGeom>
        </p:spPr>
      </p:pic>
    </p:spTree>
    <p:extLst>
      <p:ext uri="{BB962C8B-B14F-4D97-AF65-F5344CB8AC3E}">
        <p14:creationId xmlns:p14="http://schemas.microsoft.com/office/powerpoint/2010/main" val="1577047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F9A0FFD7-C8B8-0A4D-87B6-534C475FBA1F}"/>
              </a:ext>
            </a:extLst>
          </p:cNvPr>
          <p:cNvSpPr txBox="1">
            <a:spLocks/>
          </p:cNvSpPr>
          <p:nvPr/>
        </p:nvSpPr>
        <p:spPr>
          <a:xfrm>
            <a:off x="11459308" y="6343650"/>
            <a:ext cx="557548" cy="365125"/>
          </a:xfrm>
          <a:prstGeom prst="rect">
            <a:avLst/>
          </a:prstGeom>
        </p:spPr>
        <p:txBody>
          <a:bodyPr anchor="ctr"/>
          <a:lstStyle>
            <a:defPPr>
              <a:defRPr lang="en-US"/>
            </a:defPPr>
            <a:lvl1pPr marL="0" algn="r" defTabSz="914400" rtl="0" eaLnBrk="1" latinLnBrk="0" hangingPunct="1">
              <a:defRPr sz="14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5F6161"/>
                </a:solidFill>
              </a:rPr>
              <a:t>|  </a:t>
            </a:r>
            <a:fld id="{A9965AF2-E279-CB4A-A730-B9D3C0262F98}" type="slidenum">
              <a:rPr lang="en-US" smtClean="0">
                <a:solidFill>
                  <a:srgbClr val="5F6161"/>
                </a:solidFill>
              </a:rPr>
              <a:pPr/>
              <a:t>20</a:t>
            </a:fld>
            <a:endParaRPr lang="en-US">
              <a:solidFill>
                <a:srgbClr val="5F6161"/>
              </a:solidFill>
            </a:endParaRPr>
          </a:p>
        </p:txBody>
      </p:sp>
      <p:sp>
        <p:nvSpPr>
          <p:cNvPr id="58" name="Source">
            <a:extLst>
              <a:ext uri="{FF2B5EF4-FFF2-40B4-BE49-F238E27FC236}">
                <a16:creationId xmlns:a16="http://schemas.microsoft.com/office/drawing/2014/main" id="{D26D5796-BD3D-48CF-AF21-AC12654EF7CA}"/>
              </a:ext>
            </a:extLst>
          </p:cNvPr>
          <p:cNvSpPr txBox="1"/>
          <p:nvPr/>
        </p:nvSpPr>
        <p:spPr>
          <a:xfrm>
            <a:off x="383574" y="6484241"/>
            <a:ext cx="7925898" cy="230832"/>
          </a:xfrm>
          <a:prstGeom prst="rect">
            <a:avLst/>
          </a:prstGeom>
          <a:noFill/>
        </p:spPr>
        <p:txBody>
          <a:bodyPr wrap="square" rtlCol="0">
            <a:spAutoFit/>
          </a:bodyPr>
          <a:lstStyle/>
          <a:p>
            <a:pPr>
              <a:defRPr/>
            </a:pPr>
            <a:r>
              <a:rPr lang="en-US" sz="900">
                <a:solidFill>
                  <a:schemeClr val="bg1">
                    <a:lumMod val="50000"/>
                  </a:schemeClr>
                </a:solidFill>
                <a:cs typeface="Arial" panose="020B0604020202020204" pitchFamily="34" charset="0"/>
              </a:rPr>
              <a:t>Source: CA Employment Development Department (EDD), Labor Market Information Division, Quarterly Census of Employment and Wages; SANDAG</a:t>
            </a:r>
          </a:p>
        </p:txBody>
      </p:sp>
      <p:sp>
        <p:nvSpPr>
          <p:cNvPr id="28" name="bg - COVID">
            <a:extLst>
              <a:ext uri="{FF2B5EF4-FFF2-40B4-BE49-F238E27FC236}">
                <a16:creationId xmlns:a16="http://schemas.microsoft.com/office/drawing/2014/main" id="{5A8795D4-5D05-E04A-9AB3-073F68DBBCA5}"/>
              </a:ext>
            </a:extLst>
          </p:cNvPr>
          <p:cNvSpPr/>
          <p:nvPr/>
        </p:nvSpPr>
        <p:spPr bwMode="auto">
          <a:xfrm>
            <a:off x="8429939" y="1952424"/>
            <a:ext cx="772344" cy="3772497"/>
          </a:xfrm>
          <a:prstGeom prst="rect">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bodyPr>
          <a:lstStyle/>
          <a:p>
            <a:pPr marL="344487" marR="0" lvl="0" indent="0" algn="l" defTabSz="914400" rtl="0" eaLnBrk="1" fontAlgn="base" latinLnBrk="0" hangingPunct="1">
              <a:lnSpc>
                <a:spcPct val="100000"/>
              </a:lnSpc>
              <a:spcBef>
                <a:spcPct val="20000"/>
              </a:spcBef>
              <a:spcAft>
                <a:spcPct val="0"/>
              </a:spcAft>
              <a:buClr>
                <a:srgbClr val="A6B727"/>
              </a:buClr>
              <a:buSzPct val="70000"/>
              <a:buFontTx/>
              <a:buNone/>
              <a:tabLst/>
              <a:defRPr/>
            </a:pPr>
            <a:endParaRPr kumimoji="0" lang="en-US" sz="26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6" name="bg - great">
            <a:extLst>
              <a:ext uri="{FF2B5EF4-FFF2-40B4-BE49-F238E27FC236}">
                <a16:creationId xmlns:a16="http://schemas.microsoft.com/office/drawing/2014/main" id="{6E0B18D5-EDED-EB44-8CA8-769F2FE7DB0E}"/>
              </a:ext>
            </a:extLst>
          </p:cNvPr>
          <p:cNvSpPr/>
          <p:nvPr/>
        </p:nvSpPr>
        <p:spPr bwMode="auto">
          <a:xfrm>
            <a:off x="1795060" y="1952452"/>
            <a:ext cx="847498" cy="3774065"/>
          </a:xfrm>
          <a:prstGeom prst="rect">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bodyPr>
          <a:lstStyle/>
          <a:p>
            <a:pPr marL="344487" marR="0" lvl="0" indent="0" algn="l" defTabSz="914400" rtl="0" eaLnBrk="1" fontAlgn="base" latinLnBrk="0" hangingPunct="1">
              <a:lnSpc>
                <a:spcPct val="100000"/>
              </a:lnSpc>
              <a:spcBef>
                <a:spcPct val="20000"/>
              </a:spcBef>
              <a:spcAft>
                <a:spcPct val="0"/>
              </a:spcAft>
              <a:buClr>
                <a:srgbClr val="A6B727"/>
              </a:buClr>
              <a:buSzPct val="70000"/>
              <a:buFontTx/>
              <a:buNone/>
              <a:tabLst/>
              <a:defRPr/>
            </a:pPr>
            <a:endParaRPr kumimoji="0" lang="en-US" sz="26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nvGrpSpPr>
          <p:cNvPr id="4" name="Group 3">
            <a:extLst>
              <a:ext uri="{FF2B5EF4-FFF2-40B4-BE49-F238E27FC236}">
                <a16:creationId xmlns:a16="http://schemas.microsoft.com/office/drawing/2014/main" id="{873AC2FF-6BD8-C240-BFFC-3420811194AB}"/>
              </a:ext>
            </a:extLst>
          </p:cNvPr>
          <p:cNvGrpSpPr/>
          <p:nvPr/>
        </p:nvGrpSpPr>
        <p:grpSpPr>
          <a:xfrm>
            <a:off x="491052" y="1427809"/>
            <a:ext cx="8879928" cy="4886106"/>
            <a:chOff x="510717" y="1427809"/>
            <a:chExt cx="8879928" cy="4886106"/>
          </a:xfrm>
        </p:grpSpPr>
        <p:graphicFrame>
          <p:nvGraphicFramePr>
            <p:cNvPr id="56" name="Chart 55">
              <a:extLst>
                <a:ext uri="{FF2B5EF4-FFF2-40B4-BE49-F238E27FC236}">
                  <a16:creationId xmlns:a16="http://schemas.microsoft.com/office/drawing/2014/main" id="{C2A50ECA-83B5-4B76-BDB9-720C1919C839}"/>
                </a:ext>
              </a:extLst>
            </p:cNvPr>
            <p:cNvGraphicFramePr>
              <a:graphicFrameLocks/>
            </p:cNvGraphicFramePr>
            <p:nvPr/>
          </p:nvGraphicFramePr>
          <p:xfrm>
            <a:off x="510717" y="1427809"/>
            <a:ext cx="8711230" cy="4853340"/>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FF7B9F5B-6C51-48E7-B4BD-F975224C6E7B}"/>
                </a:ext>
              </a:extLst>
            </p:cNvPr>
            <p:cNvCxnSpPr/>
            <p:nvPr/>
          </p:nvCxnSpPr>
          <p:spPr>
            <a:xfrm flipV="1">
              <a:off x="1349475" y="1954021"/>
              <a:ext cx="0" cy="3772497"/>
            </a:xfrm>
            <a:prstGeom prst="line">
              <a:avLst/>
            </a:prstGeom>
            <a:ln w="254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323F743-B783-4F41-9CB6-835D247009E5}"/>
                </a:ext>
              </a:extLst>
            </p:cNvPr>
            <p:cNvCxnSpPr/>
            <p:nvPr/>
          </p:nvCxnSpPr>
          <p:spPr>
            <a:xfrm flipV="1">
              <a:off x="2977331" y="1954021"/>
              <a:ext cx="0" cy="3772497"/>
            </a:xfrm>
            <a:prstGeom prst="line">
              <a:avLst/>
            </a:prstGeom>
            <a:ln w="254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EE28124-9B83-43F2-B82C-84D8F16E6224}"/>
                </a:ext>
              </a:extLst>
            </p:cNvPr>
            <p:cNvCxnSpPr/>
            <p:nvPr/>
          </p:nvCxnSpPr>
          <p:spPr>
            <a:xfrm flipV="1">
              <a:off x="7798517" y="1954021"/>
              <a:ext cx="0" cy="3772497"/>
            </a:xfrm>
            <a:prstGeom prst="line">
              <a:avLst/>
            </a:prstGeom>
            <a:ln w="254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7E9FBA0-3038-4ACE-BDB1-4E2D914D9A9B}"/>
                </a:ext>
              </a:extLst>
            </p:cNvPr>
            <p:cNvCxnSpPr/>
            <p:nvPr/>
          </p:nvCxnSpPr>
          <p:spPr>
            <a:xfrm flipV="1">
              <a:off x="8961125" y="1954021"/>
              <a:ext cx="0" cy="3772497"/>
            </a:xfrm>
            <a:prstGeom prst="line">
              <a:avLst/>
            </a:prstGeom>
            <a:ln w="254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E9088BE-3A63-4C70-970F-6A178C923E80}"/>
                </a:ext>
              </a:extLst>
            </p:cNvPr>
            <p:cNvSpPr txBox="1"/>
            <p:nvPr/>
          </p:nvSpPr>
          <p:spPr>
            <a:xfrm>
              <a:off x="1013438" y="5729140"/>
              <a:ext cx="651140" cy="584775"/>
            </a:xfrm>
            <a:prstGeom prst="rect">
              <a:avLst/>
            </a:prstGeom>
            <a:noFill/>
          </p:spPr>
          <p:txBody>
            <a:bodyPr wrap="none" rtlCol="0">
              <a:spAutoFit/>
            </a:bodyPr>
            <a:lstStyle/>
            <a:p>
              <a:pPr algn="ctr"/>
              <a:r>
                <a:rPr lang="en-US" sz="1600"/>
                <a:t>2007</a:t>
              </a:r>
            </a:p>
            <a:p>
              <a:pPr algn="ctr"/>
              <a:r>
                <a:rPr lang="en-US" sz="1600"/>
                <a:t>Peak</a:t>
              </a:r>
            </a:p>
          </p:txBody>
        </p:sp>
        <p:sp>
          <p:nvSpPr>
            <p:cNvPr id="62" name="TextBox 61">
              <a:extLst>
                <a:ext uri="{FF2B5EF4-FFF2-40B4-BE49-F238E27FC236}">
                  <a16:creationId xmlns:a16="http://schemas.microsoft.com/office/drawing/2014/main" id="{79931E7D-78CB-4084-98BF-D7DABF02CA30}"/>
                </a:ext>
              </a:extLst>
            </p:cNvPr>
            <p:cNvSpPr txBox="1"/>
            <p:nvPr/>
          </p:nvSpPr>
          <p:spPr>
            <a:xfrm>
              <a:off x="2564549" y="5729140"/>
              <a:ext cx="826252" cy="584775"/>
            </a:xfrm>
            <a:prstGeom prst="rect">
              <a:avLst/>
            </a:prstGeom>
            <a:noFill/>
          </p:spPr>
          <p:txBody>
            <a:bodyPr wrap="none" rtlCol="0">
              <a:spAutoFit/>
            </a:bodyPr>
            <a:lstStyle/>
            <a:p>
              <a:pPr algn="ctr"/>
              <a:r>
                <a:rPr lang="en-US" sz="1600"/>
                <a:t>2010</a:t>
              </a:r>
            </a:p>
            <a:p>
              <a:pPr algn="ctr"/>
              <a:r>
                <a:rPr lang="en-US" sz="1600"/>
                <a:t>Trough</a:t>
              </a:r>
            </a:p>
          </p:txBody>
        </p:sp>
        <p:sp>
          <p:nvSpPr>
            <p:cNvPr id="63" name="TextBox 62">
              <a:extLst>
                <a:ext uri="{FF2B5EF4-FFF2-40B4-BE49-F238E27FC236}">
                  <a16:creationId xmlns:a16="http://schemas.microsoft.com/office/drawing/2014/main" id="{17F42293-8EB1-43CB-8811-334D7DCDE953}"/>
                </a:ext>
              </a:extLst>
            </p:cNvPr>
            <p:cNvSpPr txBox="1"/>
            <p:nvPr/>
          </p:nvSpPr>
          <p:spPr>
            <a:xfrm>
              <a:off x="7240461" y="5729140"/>
              <a:ext cx="1050288" cy="584775"/>
            </a:xfrm>
            <a:prstGeom prst="rect">
              <a:avLst/>
            </a:prstGeom>
            <a:noFill/>
          </p:spPr>
          <p:txBody>
            <a:bodyPr wrap="none" rtlCol="0">
              <a:spAutoFit/>
            </a:bodyPr>
            <a:lstStyle/>
            <a:p>
              <a:pPr algn="ctr"/>
              <a:r>
                <a:rPr lang="en-US" sz="1600"/>
                <a:t>Feb 2019</a:t>
              </a:r>
            </a:p>
            <a:p>
              <a:pPr algn="ctr"/>
              <a:r>
                <a:rPr lang="en-US" sz="1600"/>
                <a:t>Peak</a:t>
              </a:r>
            </a:p>
          </p:txBody>
        </p:sp>
        <p:sp>
          <p:nvSpPr>
            <p:cNvPr id="64" name="TextBox 63">
              <a:extLst>
                <a:ext uri="{FF2B5EF4-FFF2-40B4-BE49-F238E27FC236}">
                  <a16:creationId xmlns:a16="http://schemas.microsoft.com/office/drawing/2014/main" id="{E9AC5519-EC5F-46AE-8407-19F5541D9489}"/>
                </a:ext>
              </a:extLst>
            </p:cNvPr>
            <p:cNvSpPr txBox="1"/>
            <p:nvPr/>
          </p:nvSpPr>
          <p:spPr>
            <a:xfrm>
              <a:off x="8329136" y="5729140"/>
              <a:ext cx="1061509" cy="338554"/>
            </a:xfrm>
            <a:prstGeom prst="rect">
              <a:avLst/>
            </a:prstGeom>
            <a:noFill/>
          </p:spPr>
          <p:txBody>
            <a:bodyPr wrap="none" rtlCol="0">
              <a:spAutoFit/>
            </a:bodyPr>
            <a:lstStyle/>
            <a:p>
              <a:pPr algn="ctr"/>
              <a:r>
                <a:rPr lang="en-US" sz="1600"/>
                <a:t>Nov 2021</a:t>
              </a:r>
            </a:p>
          </p:txBody>
        </p:sp>
      </p:grpSp>
      <p:sp>
        <p:nvSpPr>
          <p:cNvPr id="29" name="COVID">
            <a:extLst>
              <a:ext uri="{FF2B5EF4-FFF2-40B4-BE49-F238E27FC236}">
                <a16:creationId xmlns:a16="http://schemas.microsoft.com/office/drawing/2014/main" id="{21689366-DF6C-294F-86C8-7ACC81CDCDCE}"/>
              </a:ext>
            </a:extLst>
          </p:cNvPr>
          <p:cNvSpPr txBox="1"/>
          <p:nvPr/>
        </p:nvSpPr>
        <p:spPr>
          <a:xfrm>
            <a:off x="8184745" y="1488862"/>
            <a:ext cx="1130917" cy="350360"/>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lgn="ctr">
              <a:lnSpc>
                <a:spcPct val="85000"/>
              </a:lnSpc>
              <a:defRPr/>
            </a:pPr>
            <a:r>
              <a:rPr lang="en-US" sz="1400" b="1">
                <a:solidFill>
                  <a:prstClr val="black"/>
                </a:solidFill>
                <a:cs typeface="Arial" panose="020B0604020202020204" pitchFamily="34" charset="0"/>
              </a:rPr>
              <a:t>COVID-19 Disruption</a:t>
            </a:r>
            <a:endParaRPr kumimoji="0" lang="en-US"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sp>
        <p:nvSpPr>
          <p:cNvPr id="27" name="great recession">
            <a:extLst>
              <a:ext uri="{FF2B5EF4-FFF2-40B4-BE49-F238E27FC236}">
                <a16:creationId xmlns:a16="http://schemas.microsoft.com/office/drawing/2014/main" id="{4D7C91B6-1517-9740-A4C0-23BB1A0B051A}"/>
              </a:ext>
            </a:extLst>
          </p:cNvPr>
          <p:cNvSpPr txBox="1"/>
          <p:nvPr/>
        </p:nvSpPr>
        <p:spPr>
          <a:xfrm>
            <a:off x="1679076" y="1939806"/>
            <a:ext cx="1130917" cy="350360"/>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Great Recession</a:t>
            </a:r>
          </a:p>
        </p:txBody>
      </p:sp>
      <p:sp>
        <p:nvSpPr>
          <p:cNvPr id="41" name="TextBox 40">
            <a:extLst>
              <a:ext uri="{FF2B5EF4-FFF2-40B4-BE49-F238E27FC236}">
                <a16:creationId xmlns:a16="http://schemas.microsoft.com/office/drawing/2014/main" id="{1EED5703-4720-4D31-A214-1DC51BCC4434}"/>
              </a:ext>
            </a:extLst>
          </p:cNvPr>
          <p:cNvSpPr txBox="1"/>
          <p:nvPr/>
        </p:nvSpPr>
        <p:spPr>
          <a:xfrm>
            <a:off x="9312990" y="1692931"/>
            <a:ext cx="2660872" cy="4208844"/>
          </a:xfrm>
          <a:prstGeom prst="rect">
            <a:avLst/>
          </a:prstGeom>
          <a:noFill/>
        </p:spPr>
        <p:txBody>
          <a:bodyPr wrap="square" rtlCol="0">
            <a:spAutoFit/>
          </a:bodyPr>
          <a:lstStyle/>
          <a:p>
            <a:pPr>
              <a:spcAft>
                <a:spcPts val="300"/>
              </a:spcAft>
              <a:defRPr/>
            </a:pPr>
            <a:r>
              <a:rPr lang="en-US" sz="1600" b="1" spc="-60">
                <a:solidFill>
                  <a:srgbClr val="00B050"/>
                </a:solidFill>
              </a:rPr>
              <a:t>SUPPORTING SECTORS</a:t>
            </a:r>
          </a:p>
          <a:p>
            <a:pPr marL="285750" indent="-285750">
              <a:buFont typeface="Arial" panose="020B0604020202020204" pitchFamily="34" charset="0"/>
              <a:buChar char="•"/>
              <a:defRPr/>
            </a:pPr>
            <a:r>
              <a:rPr lang="en-US" sz="1500" spc="-30">
                <a:solidFill>
                  <a:srgbClr val="00B050"/>
                </a:solidFill>
              </a:rPr>
              <a:t>Health Care</a:t>
            </a:r>
          </a:p>
          <a:p>
            <a:pPr marL="285750" indent="-285750">
              <a:buFont typeface="Arial" panose="020B0604020202020204" pitchFamily="34" charset="0"/>
              <a:buChar char="•"/>
              <a:defRPr/>
            </a:pPr>
            <a:r>
              <a:rPr lang="en-US" sz="1500" spc="-30">
                <a:solidFill>
                  <a:srgbClr val="00B050"/>
                </a:solidFill>
              </a:rPr>
              <a:t>Education</a:t>
            </a:r>
          </a:p>
          <a:p>
            <a:pPr marL="285750" indent="-285750">
              <a:buFont typeface="Arial" panose="020B0604020202020204" pitchFamily="34" charset="0"/>
              <a:buChar char="•"/>
              <a:defRPr/>
            </a:pPr>
            <a:r>
              <a:rPr lang="en-US" sz="1500" spc="-30">
                <a:solidFill>
                  <a:srgbClr val="00B050"/>
                </a:solidFill>
              </a:rPr>
              <a:t>Government</a:t>
            </a:r>
          </a:p>
          <a:p>
            <a:pPr marL="285750" indent="-285750">
              <a:buFont typeface="Arial" panose="020B0604020202020204" pitchFamily="34" charset="0"/>
              <a:buChar char="•"/>
              <a:defRPr/>
            </a:pPr>
            <a:endParaRPr lang="en-US" sz="1600" b="1" spc="-30">
              <a:solidFill>
                <a:srgbClr val="00B050"/>
              </a:solidFill>
            </a:endParaRPr>
          </a:p>
          <a:p>
            <a:pPr>
              <a:spcAft>
                <a:spcPts val="300"/>
              </a:spcAft>
              <a:defRPr/>
            </a:pPr>
            <a:r>
              <a:rPr lang="en-US" sz="1600" b="1" spc="-60">
                <a:solidFill>
                  <a:srgbClr val="0070C0"/>
                </a:solidFill>
              </a:rPr>
              <a:t>DRIVING SECTORS</a:t>
            </a:r>
          </a:p>
          <a:p>
            <a:pPr marL="285750" indent="-285750">
              <a:buFont typeface="Arial" panose="020B0604020202020204" pitchFamily="34" charset="0"/>
              <a:buChar char="•"/>
              <a:defRPr/>
            </a:pPr>
            <a:r>
              <a:rPr lang="en-US" sz="1500" spc="-30">
                <a:solidFill>
                  <a:srgbClr val="0070C0"/>
                </a:solidFill>
              </a:rPr>
              <a:t>Tourism</a:t>
            </a:r>
          </a:p>
          <a:p>
            <a:pPr marL="285750" indent="-285750">
              <a:buFont typeface="Arial" panose="020B0604020202020204" pitchFamily="34" charset="0"/>
              <a:buChar char="•"/>
              <a:defRPr/>
            </a:pPr>
            <a:r>
              <a:rPr lang="en-US" sz="1500" spc="-30">
                <a:solidFill>
                  <a:srgbClr val="0070C0"/>
                </a:solidFill>
              </a:rPr>
              <a:t>Innovation</a:t>
            </a:r>
          </a:p>
          <a:p>
            <a:pPr marL="285750" indent="-285750">
              <a:buFont typeface="Arial" panose="020B0604020202020204" pitchFamily="34" charset="0"/>
              <a:buChar char="•"/>
              <a:defRPr/>
            </a:pPr>
            <a:r>
              <a:rPr lang="en-US" sz="1500" spc="-30">
                <a:solidFill>
                  <a:srgbClr val="0070C0"/>
                </a:solidFill>
              </a:rPr>
              <a:t>Military</a:t>
            </a:r>
            <a:br>
              <a:rPr lang="en-US" sz="1600" spc="-30">
                <a:solidFill>
                  <a:srgbClr val="0070C0"/>
                </a:solidFill>
              </a:rPr>
            </a:br>
            <a:endParaRPr lang="en-US" sz="1600" b="1" spc="-60">
              <a:solidFill>
                <a:srgbClr val="00B050"/>
              </a:solidFill>
            </a:endParaRPr>
          </a:p>
          <a:p>
            <a:pPr>
              <a:spcAft>
                <a:spcPts val="300"/>
              </a:spcAft>
              <a:defRPr/>
            </a:pPr>
            <a:r>
              <a:rPr lang="en-US" sz="1600" b="1" spc="-60">
                <a:solidFill>
                  <a:schemeClr val="accent6"/>
                </a:solidFill>
              </a:rPr>
              <a:t>TRADITIONAL SECTORS</a:t>
            </a:r>
          </a:p>
          <a:p>
            <a:pPr marL="285750" indent="-285750">
              <a:buFont typeface="Arial" panose="020B0604020202020204" pitchFamily="34" charset="0"/>
              <a:buChar char="•"/>
              <a:defRPr/>
            </a:pPr>
            <a:r>
              <a:rPr lang="en-US" sz="1500" spc="-30">
                <a:solidFill>
                  <a:schemeClr val="accent6"/>
                </a:solidFill>
              </a:rPr>
              <a:t>Retail/Wholesale </a:t>
            </a:r>
            <a:br>
              <a:rPr lang="en-US" sz="1500" spc="-30">
                <a:solidFill>
                  <a:schemeClr val="accent6"/>
                </a:solidFill>
              </a:rPr>
            </a:br>
            <a:r>
              <a:rPr lang="en-US" sz="1500" spc="-30">
                <a:solidFill>
                  <a:schemeClr val="accent6"/>
                </a:solidFill>
              </a:rPr>
              <a:t>Trade</a:t>
            </a:r>
          </a:p>
          <a:p>
            <a:pPr marL="285750" indent="-285750">
              <a:buFont typeface="Arial" panose="020B0604020202020204" pitchFamily="34" charset="0"/>
              <a:buChar char="•"/>
              <a:defRPr/>
            </a:pPr>
            <a:r>
              <a:rPr lang="en-US" sz="1500" spc="-30">
                <a:solidFill>
                  <a:schemeClr val="accent6"/>
                </a:solidFill>
              </a:rPr>
              <a:t>Professional</a:t>
            </a:r>
          </a:p>
          <a:p>
            <a:pPr marL="285750" indent="-285750">
              <a:buFont typeface="Arial" panose="020B0604020202020204" pitchFamily="34" charset="0"/>
              <a:buChar char="•"/>
              <a:defRPr/>
            </a:pPr>
            <a:r>
              <a:rPr lang="en-US" sz="1500" spc="-30">
                <a:solidFill>
                  <a:schemeClr val="accent6"/>
                </a:solidFill>
              </a:rPr>
              <a:t>Construction</a:t>
            </a:r>
          </a:p>
          <a:p>
            <a:pPr marL="285750" indent="-285750">
              <a:buFont typeface="Arial" panose="020B0604020202020204" pitchFamily="34" charset="0"/>
              <a:buChar char="•"/>
              <a:defRPr/>
            </a:pPr>
            <a:r>
              <a:rPr lang="en-US" sz="1500" spc="-30">
                <a:solidFill>
                  <a:schemeClr val="accent6"/>
                </a:solidFill>
              </a:rPr>
              <a:t>Manufacturing</a:t>
            </a:r>
          </a:p>
          <a:p>
            <a:pPr marL="285750" indent="-285750">
              <a:buFont typeface="Arial" panose="020B0604020202020204" pitchFamily="34" charset="0"/>
              <a:buChar char="•"/>
              <a:defRPr/>
            </a:pPr>
            <a:r>
              <a:rPr lang="en-US" sz="1500" spc="-30">
                <a:solidFill>
                  <a:schemeClr val="accent6"/>
                </a:solidFill>
              </a:rPr>
              <a:t>Transportation &amp; Utilities</a:t>
            </a:r>
            <a:endParaRPr lang="en-US" sz="1500" b="1" spc="-60">
              <a:solidFill>
                <a:schemeClr val="accent6"/>
              </a:solidFill>
            </a:endParaRPr>
          </a:p>
        </p:txBody>
      </p:sp>
      <p:sp>
        <p:nvSpPr>
          <p:cNvPr id="2" name="Title 1">
            <a:extLst>
              <a:ext uri="{FF2B5EF4-FFF2-40B4-BE49-F238E27FC236}">
                <a16:creationId xmlns:a16="http://schemas.microsoft.com/office/drawing/2014/main" id="{693AE7D2-4BCF-464E-95D9-B2E41E8789A7}"/>
              </a:ext>
            </a:extLst>
          </p:cNvPr>
          <p:cNvSpPr>
            <a:spLocks noGrp="1"/>
          </p:cNvSpPr>
          <p:nvPr>
            <p:ph type="title"/>
          </p:nvPr>
        </p:nvSpPr>
        <p:spPr/>
        <p:txBody>
          <a:bodyPr>
            <a:normAutofit/>
          </a:bodyPr>
          <a:lstStyle/>
          <a:p>
            <a:r>
              <a:rPr lang="en-US"/>
              <a:t>Employment Sector Estimates</a:t>
            </a:r>
            <a:r>
              <a:rPr lang="en-US" sz="2200"/>
              <a:t> </a:t>
            </a:r>
            <a:br>
              <a:rPr lang="en-US" sz="2200"/>
            </a:br>
            <a:r>
              <a:rPr lang="en-US" sz="2200" b="0"/>
              <a:t>(as of November 2021)</a:t>
            </a:r>
          </a:p>
        </p:txBody>
      </p:sp>
      <p:cxnSp>
        <p:nvCxnSpPr>
          <p:cNvPr id="36" name="Straight Connector 35">
            <a:extLst>
              <a:ext uri="{FF2B5EF4-FFF2-40B4-BE49-F238E27FC236}">
                <a16:creationId xmlns:a16="http://schemas.microsoft.com/office/drawing/2014/main" id="{AA56DAB7-FC67-354C-B755-AAA7287E6631}"/>
              </a:ext>
            </a:extLst>
          </p:cNvPr>
          <p:cNvCxnSpPr>
            <a:cxnSpLocks/>
          </p:cNvCxnSpPr>
          <p:nvPr/>
        </p:nvCxnSpPr>
        <p:spPr>
          <a:xfrm>
            <a:off x="1055257" y="4205559"/>
            <a:ext cx="8147025" cy="0"/>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244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44CF2-902C-644A-BAEC-3105BD29520B}"/>
              </a:ext>
            </a:extLst>
          </p:cNvPr>
          <p:cNvPicPr>
            <a:picLocks noChangeAspect="1"/>
          </p:cNvPicPr>
          <p:nvPr/>
        </p:nvPicPr>
        <p:blipFill rotWithShape="1">
          <a:blip r:embed="rId2">
            <a:extLst>
              <a:ext uri="{28A0092B-C50C-407E-A947-70E740481C1C}">
                <a14:useLocalDpi xmlns:a14="http://schemas.microsoft.com/office/drawing/2010/main" val="0"/>
              </a:ext>
            </a:extLst>
          </a:blip>
          <a:srcRect t="5186" b="14597"/>
          <a:stretch/>
        </p:blipFill>
        <p:spPr>
          <a:xfrm>
            <a:off x="-14805" y="0"/>
            <a:ext cx="12206805" cy="6858000"/>
          </a:xfrm>
          <a:prstGeom prst="rect">
            <a:avLst/>
          </a:prstGeom>
        </p:spPr>
      </p:pic>
      <p:sp>
        <p:nvSpPr>
          <p:cNvPr id="7" name="Rectangle 6">
            <a:extLst>
              <a:ext uri="{FF2B5EF4-FFF2-40B4-BE49-F238E27FC236}">
                <a16:creationId xmlns:a16="http://schemas.microsoft.com/office/drawing/2014/main" id="{5709D9ED-C271-F64D-A9AF-63B523BAC1A1}"/>
              </a:ext>
            </a:extLst>
          </p:cNvPr>
          <p:cNvSpPr/>
          <p:nvPr/>
        </p:nvSpPr>
        <p:spPr>
          <a:xfrm rot="10800000">
            <a:off x="0" y="0"/>
            <a:ext cx="12192000" cy="6857998"/>
          </a:xfrm>
          <a:prstGeom prst="rect">
            <a:avLst/>
          </a:prstGeom>
          <a:gradFill>
            <a:gsLst>
              <a:gs pos="99000">
                <a:srgbClr val="002060"/>
              </a:gs>
              <a:gs pos="0">
                <a:srgbClr val="094971">
                  <a:alpha val="53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Title 16">
            <a:extLst>
              <a:ext uri="{FF2B5EF4-FFF2-40B4-BE49-F238E27FC236}">
                <a16:creationId xmlns:a16="http://schemas.microsoft.com/office/drawing/2014/main" id="{55A30C7E-502A-6A45-8B22-2DD6A50E1A0C}"/>
              </a:ext>
            </a:extLst>
          </p:cNvPr>
          <p:cNvSpPr>
            <a:spLocks noGrp="1"/>
          </p:cNvSpPr>
          <p:nvPr>
            <p:ph type="title"/>
          </p:nvPr>
        </p:nvSpPr>
        <p:spPr/>
        <p:txBody>
          <a:bodyPr/>
          <a:lstStyle/>
          <a:p>
            <a:pPr algn="l"/>
            <a:r>
              <a:rPr lang="en-US"/>
              <a:t>Labor Force</a:t>
            </a:r>
          </a:p>
        </p:txBody>
      </p:sp>
    </p:spTree>
    <p:extLst>
      <p:ext uri="{BB962C8B-B14F-4D97-AF65-F5344CB8AC3E}">
        <p14:creationId xmlns:p14="http://schemas.microsoft.com/office/powerpoint/2010/main" val="2218109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4A5C52-8149-4444-A037-5F68FD397006}"/>
              </a:ext>
            </a:extLst>
          </p:cNvPr>
          <p:cNvSpPr>
            <a:spLocks noGrp="1"/>
          </p:cNvSpPr>
          <p:nvPr>
            <p:ph type="title"/>
          </p:nvPr>
        </p:nvSpPr>
        <p:spPr/>
        <p:txBody>
          <a:bodyPr/>
          <a:lstStyle/>
          <a:p>
            <a:r>
              <a:rPr lang="en-US"/>
              <a:t>COVID-19 Impact on workforce participation</a:t>
            </a:r>
          </a:p>
        </p:txBody>
      </p:sp>
      <p:graphicFrame>
        <p:nvGraphicFramePr>
          <p:cNvPr id="4" name="Table 4">
            <a:extLst>
              <a:ext uri="{FF2B5EF4-FFF2-40B4-BE49-F238E27FC236}">
                <a16:creationId xmlns:a16="http://schemas.microsoft.com/office/drawing/2014/main" id="{5D3B09F1-299E-4640-873B-55289708EF50}"/>
              </a:ext>
            </a:extLst>
          </p:cNvPr>
          <p:cNvGraphicFramePr>
            <a:graphicFrameLocks noGrp="1"/>
          </p:cNvGraphicFramePr>
          <p:nvPr>
            <p:extLst>
              <p:ext uri="{D42A27DB-BD31-4B8C-83A1-F6EECF244321}">
                <p14:modId xmlns:p14="http://schemas.microsoft.com/office/powerpoint/2010/main" val="12213485"/>
              </p:ext>
            </p:extLst>
          </p:nvPr>
        </p:nvGraphicFramePr>
        <p:xfrm>
          <a:off x="327458" y="1238949"/>
          <a:ext cx="11731757" cy="2885440"/>
        </p:xfrm>
        <a:graphic>
          <a:graphicData uri="http://schemas.openxmlformats.org/drawingml/2006/table">
            <a:tbl>
              <a:tblPr firstRow="1" bandRow="1">
                <a:tableStyleId>{5C22544A-7EE6-4342-B048-85BDC9FD1C3A}</a:tableStyleId>
              </a:tblPr>
              <a:tblGrid>
                <a:gridCol w="1302165">
                  <a:extLst>
                    <a:ext uri="{9D8B030D-6E8A-4147-A177-3AD203B41FA5}">
                      <a16:colId xmlns:a16="http://schemas.microsoft.com/office/drawing/2014/main" val="1606046924"/>
                    </a:ext>
                  </a:extLst>
                </a:gridCol>
                <a:gridCol w="1092975">
                  <a:extLst>
                    <a:ext uri="{9D8B030D-6E8A-4147-A177-3AD203B41FA5}">
                      <a16:colId xmlns:a16="http://schemas.microsoft.com/office/drawing/2014/main" val="3990885027"/>
                    </a:ext>
                  </a:extLst>
                </a:gridCol>
                <a:gridCol w="1912775">
                  <a:extLst>
                    <a:ext uri="{9D8B030D-6E8A-4147-A177-3AD203B41FA5}">
                      <a16:colId xmlns:a16="http://schemas.microsoft.com/office/drawing/2014/main" val="1140559871"/>
                    </a:ext>
                  </a:extLst>
                </a:gridCol>
                <a:gridCol w="2055137">
                  <a:extLst>
                    <a:ext uri="{9D8B030D-6E8A-4147-A177-3AD203B41FA5}">
                      <a16:colId xmlns:a16="http://schemas.microsoft.com/office/drawing/2014/main" val="3158513859"/>
                    </a:ext>
                  </a:extLst>
                </a:gridCol>
                <a:gridCol w="1738265">
                  <a:extLst>
                    <a:ext uri="{9D8B030D-6E8A-4147-A177-3AD203B41FA5}">
                      <a16:colId xmlns:a16="http://schemas.microsoft.com/office/drawing/2014/main" val="172558145"/>
                    </a:ext>
                  </a:extLst>
                </a:gridCol>
                <a:gridCol w="1638677">
                  <a:extLst>
                    <a:ext uri="{9D8B030D-6E8A-4147-A177-3AD203B41FA5}">
                      <a16:colId xmlns:a16="http://schemas.microsoft.com/office/drawing/2014/main" val="66630817"/>
                    </a:ext>
                  </a:extLst>
                </a:gridCol>
                <a:gridCol w="1991763">
                  <a:extLst>
                    <a:ext uri="{9D8B030D-6E8A-4147-A177-3AD203B41FA5}">
                      <a16:colId xmlns:a16="http://schemas.microsoft.com/office/drawing/2014/main" val="1898569218"/>
                    </a:ext>
                  </a:extLst>
                </a:gridCol>
              </a:tblGrid>
              <a:tr h="193744">
                <a:tc>
                  <a:txBody>
                    <a:bodyPr/>
                    <a:lstStyle/>
                    <a:p>
                      <a:endParaRPr lang="en-US"/>
                    </a:p>
                  </a:txBody>
                  <a:tcPr>
                    <a:solidFill>
                      <a:schemeClr val="bg1">
                        <a:lumMod val="95000"/>
                      </a:schemeClr>
                    </a:solidFill>
                  </a:tcPr>
                </a:tc>
                <a:tc>
                  <a:txBody>
                    <a:bodyPr/>
                    <a:lstStyle/>
                    <a:p>
                      <a:r>
                        <a:rPr lang="en-US"/>
                        <a:t>Alpha</a:t>
                      </a:r>
                    </a:p>
                  </a:txBody>
                  <a:tcPr>
                    <a:solidFill>
                      <a:schemeClr val="accent1"/>
                    </a:solidFill>
                  </a:tcPr>
                </a:tc>
                <a:tc>
                  <a:txBody>
                    <a:bodyPr/>
                    <a:lstStyle/>
                    <a:p>
                      <a:r>
                        <a:rPr lang="en-US"/>
                        <a:t>Gen Z</a:t>
                      </a:r>
                    </a:p>
                  </a:txBody>
                  <a:tcPr>
                    <a:solidFill>
                      <a:schemeClr val="accent2"/>
                    </a:solidFill>
                  </a:tcPr>
                </a:tc>
                <a:tc>
                  <a:txBody>
                    <a:bodyPr/>
                    <a:lstStyle/>
                    <a:p>
                      <a:r>
                        <a:rPr lang="en-US"/>
                        <a:t>Millennials</a:t>
                      </a:r>
                    </a:p>
                  </a:txBody>
                  <a:tcPr>
                    <a:solidFill>
                      <a:schemeClr val="accent3"/>
                    </a:solidFill>
                  </a:tcPr>
                </a:tc>
                <a:tc>
                  <a:txBody>
                    <a:bodyPr/>
                    <a:lstStyle/>
                    <a:p>
                      <a:r>
                        <a:rPr lang="en-US"/>
                        <a:t>Gen X</a:t>
                      </a:r>
                    </a:p>
                  </a:txBody>
                  <a:tcPr>
                    <a:solidFill>
                      <a:schemeClr val="accent4">
                        <a:lumMod val="75000"/>
                        <a:lumOff val="25000"/>
                      </a:schemeClr>
                    </a:solidFill>
                  </a:tcPr>
                </a:tc>
                <a:tc>
                  <a:txBody>
                    <a:bodyPr/>
                    <a:lstStyle/>
                    <a:p>
                      <a:r>
                        <a:rPr lang="en-US"/>
                        <a:t>Boomers</a:t>
                      </a:r>
                    </a:p>
                  </a:txBody>
                  <a:tcPr>
                    <a:solidFill>
                      <a:schemeClr val="accent5"/>
                    </a:solidFill>
                  </a:tcPr>
                </a:tc>
                <a:tc>
                  <a:txBody>
                    <a:bodyPr/>
                    <a:lstStyle/>
                    <a:p>
                      <a:r>
                        <a:rPr lang="en-US"/>
                        <a:t>Traditionalists</a:t>
                      </a:r>
                    </a:p>
                  </a:txBody>
                  <a:tcPr>
                    <a:solidFill>
                      <a:schemeClr val="accent6"/>
                    </a:solidFill>
                  </a:tcPr>
                </a:tc>
                <a:extLst>
                  <a:ext uri="{0D108BD9-81ED-4DB2-BD59-A6C34878D82A}">
                    <a16:rowId xmlns:a16="http://schemas.microsoft.com/office/drawing/2014/main" val="830557506"/>
                  </a:ext>
                </a:extLst>
              </a:tr>
              <a:tr h="306209">
                <a:tc>
                  <a:txBody>
                    <a:bodyPr/>
                    <a:lstStyle/>
                    <a:p>
                      <a:r>
                        <a:rPr lang="en-US" sz="1400"/>
                        <a:t>Years Born:</a:t>
                      </a:r>
                    </a:p>
                  </a:txBody>
                  <a:tcPr/>
                </a:tc>
                <a:tc>
                  <a:txBody>
                    <a:bodyPr/>
                    <a:lstStyle/>
                    <a:p>
                      <a:r>
                        <a:rPr lang="en-US" sz="1400"/>
                        <a:t>2020-2007</a:t>
                      </a:r>
                    </a:p>
                  </a:txBody>
                  <a:tcPr>
                    <a:solidFill>
                      <a:schemeClr val="accent1">
                        <a:lumMod val="20000"/>
                        <a:lumOff val="80000"/>
                      </a:schemeClr>
                    </a:solidFill>
                  </a:tcPr>
                </a:tc>
                <a:tc>
                  <a:txBody>
                    <a:bodyPr/>
                    <a:lstStyle/>
                    <a:p>
                      <a:r>
                        <a:rPr lang="en-US" sz="1400"/>
                        <a:t>2006-1996</a:t>
                      </a:r>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1995-1978</a:t>
                      </a:r>
                    </a:p>
                    <a:p>
                      <a:endParaRPr lang="en-US" sz="1400"/>
                    </a:p>
                  </a:txBody>
                  <a:tcPr>
                    <a:solidFill>
                      <a:schemeClr val="accent3">
                        <a:lumMod val="20000"/>
                        <a:lumOff val="80000"/>
                      </a:schemeClr>
                    </a:solidFill>
                  </a:tcPr>
                </a:tc>
                <a:tc>
                  <a:txBody>
                    <a:bodyPr/>
                    <a:lstStyle/>
                    <a:p>
                      <a:r>
                        <a:rPr lang="en-US" sz="1400"/>
                        <a:t>1977-1966</a:t>
                      </a:r>
                    </a:p>
                  </a:txBody>
                  <a:tcPr>
                    <a:solidFill>
                      <a:schemeClr val="accent4">
                        <a:lumMod val="10000"/>
                        <a:lumOff val="90000"/>
                      </a:schemeClr>
                    </a:solidFill>
                  </a:tcPr>
                </a:tc>
                <a:tc>
                  <a:txBody>
                    <a:bodyPr/>
                    <a:lstStyle/>
                    <a:p>
                      <a:r>
                        <a:rPr lang="en-US" sz="1400"/>
                        <a:t>1965-1946</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Pre-1945</a:t>
                      </a:r>
                    </a:p>
                    <a:p>
                      <a:endParaRPr lang="en-US" sz="1400"/>
                    </a:p>
                  </a:txBody>
                  <a:tcPr>
                    <a:solidFill>
                      <a:schemeClr val="accent6">
                        <a:lumMod val="20000"/>
                        <a:lumOff val="80000"/>
                      </a:schemeClr>
                    </a:solidFill>
                  </a:tcPr>
                </a:tc>
                <a:extLst>
                  <a:ext uri="{0D108BD9-81ED-4DB2-BD59-A6C34878D82A}">
                    <a16:rowId xmlns:a16="http://schemas.microsoft.com/office/drawing/2014/main" val="57749751"/>
                  </a:ext>
                </a:extLst>
              </a:tr>
              <a:tr h="370840">
                <a:tc>
                  <a:txBody>
                    <a:bodyPr/>
                    <a:lstStyle/>
                    <a:p>
                      <a:r>
                        <a:rPr lang="en-US" sz="1400"/>
                        <a:t>Age Range:</a:t>
                      </a:r>
                    </a:p>
                  </a:txBody>
                  <a:tcPr/>
                </a:tc>
                <a:tc>
                  <a:txBody>
                    <a:bodyPr/>
                    <a:lstStyle/>
                    <a:p>
                      <a:r>
                        <a:rPr lang="en-US" sz="1400"/>
                        <a:t>0-15</a:t>
                      </a:r>
                    </a:p>
                  </a:txBody>
                  <a:tcPr>
                    <a:solidFill>
                      <a:schemeClr val="accent1">
                        <a:lumMod val="20000"/>
                        <a:lumOff val="80000"/>
                      </a:schemeClr>
                    </a:solidFill>
                  </a:tcPr>
                </a:tc>
                <a:tc>
                  <a:txBody>
                    <a:bodyPr/>
                    <a:lstStyle/>
                    <a:p>
                      <a:r>
                        <a:rPr lang="en-US" sz="1400"/>
                        <a:t>16-26</a:t>
                      </a:r>
                    </a:p>
                  </a:txBody>
                  <a:tcPr>
                    <a:solidFill>
                      <a:schemeClr val="accent2">
                        <a:lumMod val="20000"/>
                        <a:lumOff val="80000"/>
                      </a:schemeClr>
                    </a:solidFill>
                  </a:tcPr>
                </a:tc>
                <a:tc>
                  <a:txBody>
                    <a:bodyPr/>
                    <a:lstStyle/>
                    <a:p>
                      <a:r>
                        <a:rPr lang="en-US" sz="1400"/>
                        <a:t>27-44</a:t>
                      </a:r>
                    </a:p>
                  </a:txBody>
                  <a:tcPr>
                    <a:solidFill>
                      <a:schemeClr val="accent3">
                        <a:lumMod val="20000"/>
                        <a:lumOff val="80000"/>
                      </a:schemeClr>
                    </a:solidFill>
                  </a:tcPr>
                </a:tc>
                <a:tc>
                  <a:txBody>
                    <a:bodyPr/>
                    <a:lstStyle/>
                    <a:p>
                      <a:r>
                        <a:rPr lang="en-US" sz="1400"/>
                        <a:t>45-56</a:t>
                      </a:r>
                    </a:p>
                  </a:txBody>
                  <a:tcPr>
                    <a:solidFill>
                      <a:schemeClr val="accent4">
                        <a:lumMod val="10000"/>
                        <a:lumOff val="90000"/>
                      </a:schemeClr>
                    </a:solidFill>
                  </a:tcPr>
                </a:tc>
                <a:tc>
                  <a:txBody>
                    <a:bodyPr/>
                    <a:lstStyle/>
                    <a:p>
                      <a:r>
                        <a:rPr lang="en-US" sz="1400"/>
                        <a:t>57-66</a:t>
                      </a:r>
                    </a:p>
                  </a:txBody>
                  <a:tcPr>
                    <a:solidFill>
                      <a:schemeClr val="accent5">
                        <a:lumMod val="20000"/>
                        <a:lumOff val="80000"/>
                      </a:schemeClr>
                    </a:solidFill>
                  </a:tcPr>
                </a:tc>
                <a:tc>
                  <a:txBody>
                    <a:bodyPr/>
                    <a:lstStyle/>
                    <a:p>
                      <a:r>
                        <a:rPr lang="en-US" sz="1400"/>
                        <a:t>67+</a:t>
                      </a:r>
                    </a:p>
                  </a:txBody>
                  <a:tcPr>
                    <a:solidFill>
                      <a:schemeClr val="accent6">
                        <a:lumMod val="20000"/>
                        <a:lumOff val="80000"/>
                      </a:schemeClr>
                    </a:solidFill>
                  </a:tcPr>
                </a:tc>
                <a:extLst>
                  <a:ext uri="{0D108BD9-81ED-4DB2-BD59-A6C34878D82A}">
                    <a16:rowId xmlns:a16="http://schemas.microsoft.com/office/drawing/2014/main" val="3017674479"/>
                  </a:ext>
                </a:extLst>
              </a:tr>
              <a:tr h="370840">
                <a:tc>
                  <a:txBody>
                    <a:bodyPr/>
                    <a:lstStyle/>
                    <a:p>
                      <a:r>
                        <a:rPr lang="en-US" sz="1400"/>
                        <a:t>Life Cycle:</a:t>
                      </a:r>
                    </a:p>
                  </a:txBody>
                  <a:tcPr/>
                </a:tc>
                <a:tc>
                  <a:txBody>
                    <a:bodyPr/>
                    <a:lstStyle/>
                    <a:p>
                      <a:r>
                        <a:rPr lang="en-US" sz="1400"/>
                        <a:t>n/a</a:t>
                      </a:r>
                    </a:p>
                  </a:txBody>
                  <a:tcPr>
                    <a:solidFill>
                      <a:schemeClr val="accent1">
                        <a:lumMod val="20000"/>
                        <a:lumOff val="80000"/>
                      </a:schemeClr>
                    </a:solidFill>
                  </a:tcPr>
                </a:tc>
                <a:tc>
                  <a:txBody>
                    <a:bodyPr/>
                    <a:lstStyle/>
                    <a:p>
                      <a:r>
                        <a:rPr lang="en-US" sz="1400"/>
                        <a:t>Entry Level</a:t>
                      </a:r>
                    </a:p>
                  </a:txBody>
                  <a:tcPr>
                    <a:solidFill>
                      <a:schemeClr val="accent2">
                        <a:lumMod val="20000"/>
                        <a:lumOff val="80000"/>
                      </a:schemeClr>
                    </a:solidFill>
                  </a:tcPr>
                </a:tc>
                <a:tc>
                  <a:txBody>
                    <a:bodyPr/>
                    <a:lstStyle/>
                    <a:p>
                      <a:r>
                        <a:rPr lang="en-US" sz="1400"/>
                        <a:t>Core Workforce`</a:t>
                      </a:r>
                    </a:p>
                  </a:txBody>
                  <a:tcPr>
                    <a:solidFill>
                      <a:schemeClr val="accent3">
                        <a:lumMod val="20000"/>
                        <a:lumOff val="80000"/>
                      </a:schemeClr>
                    </a:solidFill>
                  </a:tcPr>
                </a:tc>
                <a:tc>
                  <a:txBody>
                    <a:bodyPr/>
                    <a:lstStyle/>
                    <a:p>
                      <a:r>
                        <a:rPr lang="en-US" sz="1400"/>
                        <a:t>Managers </a:t>
                      </a:r>
                    </a:p>
                  </a:txBody>
                  <a:tcPr>
                    <a:solidFill>
                      <a:schemeClr val="accent4">
                        <a:lumMod val="10000"/>
                        <a:lumOff val="90000"/>
                      </a:schemeClr>
                    </a:solidFill>
                  </a:tcPr>
                </a:tc>
                <a:tc>
                  <a:txBody>
                    <a:bodyPr/>
                    <a:lstStyle/>
                    <a:p>
                      <a:r>
                        <a:rPr lang="en-US" sz="1400"/>
                        <a:t>Executives</a:t>
                      </a:r>
                    </a:p>
                  </a:txBody>
                  <a:tcPr>
                    <a:solidFill>
                      <a:schemeClr val="accent5">
                        <a:lumMod val="20000"/>
                        <a:lumOff val="80000"/>
                      </a:schemeClr>
                    </a:solidFill>
                  </a:tcPr>
                </a:tc>
                <a:tc>
                  <a:txBody>
                    <a:bodyPr/>
                    <a:lstStyle/>
                    <a:p>
                      <a:r>
                        <a:rPr lang="en-US" sz="1400"/>
                        <a:t>Institutional knowledge</a:t>
                      </a:r>
                    </a:p>
                  </a:txBody>
                  <a:tcPr>
                    <a:solidFill>
                      <a:schemeClr val="accent6">
                        <a:lumMod val="20000"/>
                        <a:lumOff val="80000"/>
                      </a:schemeClr>
                    </a:solidFill>
                  </a:tcPr>
                </a:tc>
                <a:extLst>
                  <a:ext uri="{0D108BD9-81ED-4DB2-BD59-A6C34878D82A}">
                    <a16:rowId xmlns:a16="http://schemas.microsoft.com/office/drawing/2014/main" val="3190903271"/>
                  </a:ext>
                </a:extLst>
              </a:tr>
              <a:tr h="370840">
                <a:tc>
                  <a:txBody>
                    <a:bodyPr/>
                    <a:lstStyle/>
                    <a:p>
                      <a:r>
                        <a:rPr lang="en-US" sz="1400"/>
                        <a:t>Work is:</a:t>
                      </a:r>
                    </a:p>
                  </a:txBody>
                  <a:tcPr/>
                </a:tc>
                <a:tc>
                  <a:txBody>
                    <a:bodyPr/>
                    <a:lstStyle/>
                    <a:p>
                      <a:r>
                        <a:rPr lang="en-US" sz="1400"/>
                        <a:t>n/a</a:t>
                      </a:r>
                    </a:p>
                  </a:txBody>
                  <a:tcPr>
                    <a:solidFill>
                      <a:schemeClr val="accent1">
                        <a:lumMod val="20000"/>
                        <a:lumOff val="80000"/>
                      </a:schemeClr>
                    </a:solidFill>
                  </a:tcPr>
                </a:tc>
                <a:tc>
                  <a:txBody>
                    <a:bodyPr/>
                    <a:lstStyle/>
                    <a:p>
                      <a:r>
                        <a:rPr lang="en-US" sz="1400"/>
                        <a:t>Constantly evolving</a:t>
                      </a:r>
                    </a:p>
                  </a:txBody>
                  <a:tcPr>
                    <a:solidFill>
                      <a:schemeClr val="accent2">
                        <a:lumMod val="20000"/>
                        <a:lumOff val="80000"/>
                      </a:schemeClr>
                    </a:solidFill>
                  </a:tcPr>
                </a:tc>
                <a:tc>
                  <a:txBody>
                    <a:bodyPr/>
                    <a:lstStyle/>
                    <a:p>
                      <a:r>
                        <a:rPr lang="en-US" sz="1400"/>
                        <a:t>A means to an end</a:t>
                      </a:r>
                    </a:p>
                  </a:txBody>
                  <a:tcPr>
                    <a:solidFill>
                      <a:schemeClr val="accent3">
                        <a:lumMod val="20000"/>
                        <a:lumOff val="80000"/>
                      </a:schemeClr>
                    </a:solidFill>
                  </a:tcPr>
                </a:tc>
                <a:tc>
                  <a:txBody>
                    <a:bodyPr/>
                    <a:lstStyle/>
                    <a:p>
                      <a:r>
                        <a:rPr lang="en-US" sz="1400"/>
                        <a:t>A difficult challenge</a:t>
                      </a:r>
                    </a:p>
                  </a:txBody>
                  <a:tcPr>
                    <a:solidFill>
                      <a:schemeClr val="accent4">
                        <a:lumMod val="10000"/>
                        <a:lumOff val="90000"/>
                      </a:schemeClr>
                    </a:solidFill>
                  </a:tcPr>
                </a:tc>
                <a:tc>
                  <a:txBody>
                    <a:bodyPr/>
                    <a:lstStyle/>
                    <a:p>
                      <a:r>
                        <a:rPr lang="en-US" sz="1400"/>
                        <a:t>Expected</a:t>
                      </a:r>
                    </a:p>
                  </a:txBody>
                  <a:tcPr>
                    <a:solidFill>
                      <a:schemeClr val="accent5">
                        <a:lumMod val="20000"/>
                        <a:lumOff val="80000"/>
                      </a:schemeClr>
                    </a:solidFill>
                  </a:tcPr>
                </a:tc>
                <a:tc>
                  <a:txBody>
                    <a:bodyPr/>
                    <a:lstStyle/>
                    <a:p>
                      <a:r>
                        <a:rPr lang="en-US" sz="1400"/>
                        <a:t>An Obligation</a:t>
                      </a:r>
                    </a:p>
                  </a:txBody>
                  <a:tcPr>
                    <a:solidFill>
                      <a:schemeClr val="accent6">
                        <a:lumMod val="20000"/>
                        <a:lumOff val="80000"/>
                      </a:schemeClr>
                    </a:solidFill>
                  </a:tcPr>
                </a:tc>
                <a:extLst>
                  <a:ext uri="{0D108BD9-81ED-4DB2-BD59-A6C34878D82A}">
                    <a16:rowId xmlns:a16="http://schemas.microsoft.com/office/drawing/2014/main" val="3067218133"/>
                  </a:ext>
                </a:extLst>
              </a:tr>
              <a:tr h="370840">
                <a:tc>
                  <a:txBody>
                    <a:bodyPr/>
                    <a:lstStyle/>
                    <a:p>
                      <a:r>
                        <a:rPr lang="en-US" sz="1400"/>
                        <a:t>Motivation:</a:t>
                      </a:r>
                    </a:p>
                  </a:txBody>
                  <a:tcPr/>
                </a:tc>
                <a:tc>
                  <a:txBody>
                    <a:bodyPr/>
                    <a:lstStyle/>
                    <a:p>
                      <a:r>
                        <a:rPr lang="en-US" sz="1400"/>
                        <a:t>n/a</a:t>
                      </a:r>
                    </a:p>
                  </a:txBody>
                  <a:tcPr>
                    <a:solidFill>
                      <a:schemeClr val="accent1">
                        <a:lumMod val="20000"/>
                        <a:lumOff val="80000"/>
                      </a:schemeClr>
                    </a:solidFill>
                  </a:tcPr>
                </a:tc>
                <a:tc>
                  <a:txBody>
                    <a:bodyPr/>
                    <a:lstStyle/>
                    <a:p>
                      <a:r>
                        <a:rPr lang="en-US" sz="1400"/>
                        <a:t>Structure and stability</a:t>
                      </a:r>
                    </a:p>
                  </a:txBody>
                  <a:tcPr>
                    <a:solidFill>
                      <a:schemeClr val="accent2">
                        <a:lumMod val="20000"/>
                        <a:lumOff val="80000"/>
                      </a:schemeClr>
                    </a:solidFill>
                  </a:tcPr>
                </a:tc>
                <a:tc>
                  <a:txBody>
                    <a:bodyPr/>
                    <a:lstStyle/>
                    <a:p>
                      <a:r>
                        <a:rPr lang="en-US" sz="1400"/>
                        <a:t>Freedom and Flexibility</a:t>
                      </a:r>
                    </a:p>
                  </a:txBody>
                  <a:tcPr>
                    <a:solidFill>
                      <a:schemeClr val="accent3">
                        <a:lumMod val="20000"/>
                        <a:lumOff val="80000"/>
                      </a:schemeClr>
                    </a:solidFill>
                  </a:tcPr>
                </a:tc>
                <a:tc>
                  <a:txBody>
                    <a:bodyPr/>
                    <a:lstStyle/>
                    <a:p>
                      <a:r>
                        <a:rPr lang="en-US" sz="1400"/>
                        <a:t>Work-Life Balance</a:t>
                      </a:r>
                    </a:p>
                  </a:txBody>
                  <a:tcPr>
                    <a:solidFill>
                      <a:schemeClr val="accent4">
                        <a:lumMod val="10000"/>
                        <a:lumOff val="90000"/>
                      </a:schemeClr>
                    </a:solidFill>
                  </a:tcPr>
                </a:tc>
                <a:tc>
                  <a:txBody>
                    <a:bodyPr/>
                    <a:lstStyle/>
                    <a:p>
                      <a:r>
                        <a:rPr lang="en-US" sz="1400"/>
                        <a:t>Job Security</a:t>
                      </a:r>
                    </a:p>
                  </a:txBody>
                  <a:tcPr>
                    <a:solidFill>
                      <a:schemeClr val="accent5">
                        <a:lumMod val="20000"/>
                        <a:lumOff val="80000"/>
                      </a:schemeClr>
                    </a:solidFill>
                  </a:tcPr>
                </a:tc>
                <a:tc>
                  <a:txBody>
                    <a:bodyPr/>
                    <a:lstStyle/>
                    <a:p>
                      <a:r>
                        <a:rPr lang="en-US" sz="1400"/>
                        <a:t>Home Ownership</a:t>
                      </a:r>
                    </a:p>
                  </a:txBody>
                  <a:tcPr>
                    <a:solidFill>
                      <a:schemeClr val="accent6">
                        <a:lumMod val="20000"/>
                        <a:lumOff val="80000"/>
                      </a:schemeClr>
                    </a:solidFill>
                  </a:tcPr>
                </a:tc>
                <a:extLst>
                  <a:ext uri="{0D108BD9-81ED-4DB2-BD59-A6C34878D82A}">
                    <a16:rowId xmlns:a16="http://schemas.microsoft.com/office/drawing/2014/main" val="4060332655"/>
                  </a:ext>
                </a:extLst>
              </a:tr>
              <a:tr h="370840">
                <a:tc>
                  <a:txBody>
                    <a:bodyPr/>
                    <a:lstStyle/>
                    <a:p>
                      <a:r>
                        <a:rPr lang="en-US" sz="1400"/>
                        <a:t>Changing Jobs:</a:t>
                      </a:r>
                    </a:p>
                  </a:txBody>
                  <a:tcPr/>
                </a:tc>
                <a:tc>
                  <a:txBody>
                    <a:bodyPr/>
                    <a:lstStyle/>
                    <a:p>
                      <a:endParaRPr lang="en-US" sz="1400"/>
                    </a:p>
                  </a:txBody>
                  <a:tcPr>
                    <a:solidFill>
                      <a:schemeClr val="accent1">
                        <a:lumMod val="20000"/>
                        <a:lumOff val="80000"/>
                      </a:schemeClr>
                    </a:solidFill>
                  </a:tcPr>
                </a:tc>
                <a:tc>
                  <a:txBody>
                    <a:bodyPr/>
                    <a:lstStyle/>
                    <a:p>
                      <a:r>
                        <a:rPr lang="en-US" sz="1400"/>
                        <a:t>Constantly</a:t>
                      </a:r>
                    </a:p>
                  </a:txBody>
                  <a:tcPr>
                    <a:solidFill>
                      <a:schemeClr val="accent2">
                        <a:lumMod val="20000"/>
                        <a:lumOff val="80000"/>
                      </a:schemeClr>
                    </a:solidFill>
                  </a:tcPr>
                </a:tc>
                <a:tc>
                  <a:txBody>
                    <a:bodyPr/>
                    <a:lstStyle/>
                    <a:p>
                      <a:r>
                        <a:rPr lang="en-US" sz="1400"/>
                        <a:t>Is expected</a:t>
                      </a:r>
                    </a:p>
                  </a:txBody>
                  <a:tcPr>
                    <a:solidFill>
                      <a:schemeClr val="accent3">
                        <a:lumMod val="20000"/>
                        <a:lumOff val="80000"/>
                      </a:schemeClr>
                    </a:solidFill>
                  </a:tcPr>
                </a:tc>
                <a:tc>
                  <a:txBody>
                    <a:bodyPr/>
                    <a:lstStyle/>
                    <a:p>
                      <a:r>
                        <a:rPr lang="en-US" sz="1400"/>
                        <a:t>If necessary for compensation</a:t>
                      </a:r>
                    </a:p>
                  </a:txBody>
                  <a:tcPr>
                    <a:solidFill>
                      <a:schemeClr val="accent4">
                        <a:lumMod val="10000"/>
                        <a:lumOff val="90000"/>
                      </a:schemeClr>
                    </a:solidFill>
                  </a:tcPr>
                </a:tc>
                <a:tc>
                  <a:txBody>
                    <a:bodyPr/>
                    <a:lstStyle/>
                    <a:p>
                      <a:r>
                        <a:rPr lang="en-US" sz="1400"/>
                        <a:t>Loyal to employer Connect to values</a:t>
                      </a:r>
                    </a:p>
                  </a:txBody>
                  <a:tcPr>
                    <a:solidFill>
                      <a:schemeClr val="accent5">
                        <a:lumMod val="20000"/>
                        <a:lumOff val="80000"/>
                      </a:schemeClr>
                    </a:solidFill>
                  </a:tcPr>
                </a:tc>
                <a:tc>
                  <a:txBody>
                    <a:bodyPr/>
                    <a:lstStyle/>
                    <a:p>
                      <a:r>
                        <a:rPr lang="en-US" sz="1400"/>
                        <a:t>Stay for life</a:t>
                      </a:r>
                    </a:p>
                  </a:txBody>
                  <a:tcPr>
                    <a:solidFill>
                      <a:schemeClr val="accent6">
                        <a:lumMod val="20000"/>
                        <a:lumOff val="80000"/>
                      </a:schemeClr>
                    </a:solidFill>
                  </a:tcPr>
                </a:tc>
                <a:extLst>
                  <a:ext uri="{0D108BD9-81ED-4DB2-BD59-A6C34878D82A}">
                    <a16:rowId xmlns:a16="http://schemas.microsoft.com/office/drawing/2014/main" val="4187819935"/>
                  </a:ext>
                </a:extLst>
              </a:tr>
            </a:tbl>
          </a:graphicData>
        </a:graphic>
      </p:graphicFrame>
      <p:cxnSp>
        <p:nvCxnSpPr>
          <p:cNvPr id="5" name="Straight Connector 4">
            <a:extLst>
              <a:ext uri="{FF2B5EF4-FFF2-40B4-BE49-F238E27FC236}">
                <a16:creationId xmlns:a16="http://schemas.microsoft.com/office/drawing/2014/main" id="{35A494E6-1641-4C7D-8C75-D4AD7A21E3D3}"/>
              </a:ext>
            </a:extLst>
          </p:cNvPr>
          <p:cNvCxnSpPr>
            <a:cxnSpLocks/>
          </p:cNvCxnSpPr>
          <p:nvPr/>
        </p:nvCxnSpPr>
        <p:spPr>
          <a:xfrm>
            <a:off x="310883" y="2861215"/>
            <a:ext cx="11731757" cy="0"/>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50D86F8-C469-4E63-AC4C-93B25BEADECD}"/>
              </a:ext>
            </a:extLst>
          </p:cNvPr>
          <p:cNvGrpSpPr/>
          <p:nvPr/>
        </p:nvGrpSpPr>
        <p:grpSpPr>
          <a:xfrm>
            <a:off x="870667" y="1606146"/>
            <a:ext cx="12158805" cy="5613168"/>
            <a:chOff x="327459" y="1316435"/>
            <a:chExt cx="12158805" cy="5613168"/>
          </a:xfrm>
        </p:grpSpPr>
        <p:sp>
          <p:nvSpPr>
            <p:cNvPr id="10" name="Rectangle 9">
              <a:extLst>
                <a:ext uri="{FF2B5EF4-FFF2-40B4-BE49-F238E27FC236}">
                  <a16:creationId xmlns:a16="http://schemas.microsoft.com/office/drawing/2014/main" id="{E3FBFB18-1B4D-4644-B8A0-6B0D450F9BB5}"/>
                </a:ext>
              </a:extLst>
            </p:cNvPr>
            <p:cNvSpPr/>
            <p:nvPr/>
          </p:nvSpPr>
          <p:spPr>
            <a:xfrm>
              <a:off x="327459" y="4275038"/>
              <a:ext cx="11246717" cy="212576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hart 12">
              <a:extLst>
                <a:ext uri="{FF2B5EF4-FFF2-40B4-BE49-F238E27FC236}">
                  <a16:creationId xmlns:a16="http://schemas.microsoft.com/office/drawing/2014/main" id="{2FCA5B9C-C3A9-4051-BF23-9D9C3024108C}"/>
                </a:ext>
              </a:extLst>
            </p:cNvPr>
            <p:cNvGraphicFramePr>
              <a:graphicFrameLocks/>
            </p:cNvGraphicFramePr>
            <p:nvPr>
              <p:extLst>
                <p:ext uri="{D42A27DB-BD31-4B8C-83A1-F6EECF244321}">
                  <p14:modId xmlns:p14="http://schemas.microsoft.com/office/powerpoint/2010/main" val="1072626502"/>
                </p:ext>
              </p:extLst>
            </p:nvPr>
          </p:nvGraphicFramePr>
          <p:xfrm>
            <a:off x="1213167" y="5146040"/>
            <a:ext cx="10213841" cy="17835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51DEED0B-BAA5-45A3-89F3-FD15441AAD9B}"/>
                </a:ext>
              </a:extLst>
            </p:cNvPr>
            <p:cNvGraphicFramePr/>
            <p:nvPr>
              <p:extLst>
                <p:ext uri="{D42A27DB-BD31-4B8C-83A1-F6EECF244321}">
                  <p14:modId xmlns:p14="http://schemas.microsoft.com/office/powerpoint/2010/main" val="630298002"/>
                </p:ext>
              </p:extLst>
            </p:nvPr>
          </p:nvGraphicFramePr>
          <p:xfrm>
            <a:off x="2209047" y="1316435"/>
            <a:ext cx="10277217" cy="485145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AF9641C0-9515-4ED9-A1B3-2D621D10FB73}"/>
                </a:ext>
              </a:extLst>
            </p:cNvPr>
            <p:cNvSpPr txBox="1"/>
            <p:nvPr/>
          </p:nvSpPr>
          <p:spPr>
            <a:xfrm>
              <a:off x="346809" y="4910303"/>
              <a:ext cx="697627" cy="369332"/>
            </a:xfrm>
            <a:prstGeom prst="rect">
              <a:avLst/>
            </a:prstGeom>
            <a:noFill/>
          </p:spPr>
          <p:txBody>
            <a:bodyPr wrap="none" rtlCol="0">
              <a:spAutoFit/>
            </a:bodyPr>
            <a:lstStyle/>
            <a:p>
              <a:r>
                <a:rPr lang="en-US"/>
                <a:t>2020</a:t>
              </a:r>
            </a:p>
          </p:txBody>
        </p:sp>
        <p:sp>
          <p:nvSpPr>
            <p:cNvPr id="12" name="TextBox 11">
              <a:extLst>
                <a:ext uri="{FF2B5EF4-FFF2-40B4-BE49-F238E27FC236}">
                  <a16:creationId xmlns:a16="http://schemas.microsoft.com/office/drawing/2014/main" id="{98B78B95-6B05-4B73-A0D1-1ABD068A6CCA}"/>
                </a:ext>
              </a:extLst>
            </p:cNvPr>
            <p:cNvSpPr txBox="1"/>
            <p:nvPr/>
          </p:nvSpPr>
          <p:spPr>
            <a:xfrm>
              <a:off x="346810" y="5668489"/>
              <a:ext cx="697627" cy="369332"/>
            </a:xfrm>
            <a:prstGeom prst="rect">
              <a:avLst/>
            </a:prstGeom>
            <a:noFill/>
          </p:spPr>
          <p:txBody>
            <a:bodyPr wrap="none" rtlCol="0">
              <a:spAutoFit/>
            </a:bodyPr>
            <a:lstStyle/>
            <a:p>
              <a:r>
                <a:rPr lang="en-US"/>
                <a:t>2030</a:t>
              </a:r>
            </a:p>
          </p:txBody>
        </p:sp>
        <p:sp>
          <p:nvSpPr>
            <p:cNvPr id="14" name="TextBox 13">
              <a:extLst>
                <a:ext uri="{FF2B5EF4-FFF2-40B4-BE49-F238E27FC236}">
                  <a16:creationId xmlns:a16="http://schemas.microsoft.com/office/drawing/2014/main" id="{A0E215FB-B1FC-4411-A8A7-17E6F015B9A9}"/>
                </a:ext>
              </a:extLst>
            </p:cNvPr>
            <p:cNvSpPr txBox="1"/>
            <p:nvPr/>
          </p:nvSpPr>
          <p:spPr>
            <a:xfrm>
              <a:off x="8371491" y="4291272"/>
              <a:ext cx="1903085" cy="369332"/>
            </a:xfrm>
            <a:prstGeom prst="rect">
              <a:avLst/>
            </a:prstGeom>
            <a:noFill/>
          </p:spPr>
          <p:txBody>
            <a:bodyPr wrap="none" rtlCol="0">
              <a:spAutoFit/>
            </a:bodyPr>
            <a:lstStyle/>
            <a:p>
              <a:r>
                <a:rPr lang="en-US">
                  <a:solidFill>
                    <a:schemeClr val="accent5"/>
                  </a:solidFill>
                </a:rPr>
                <a:t>Early Retirement</a:t>
              </a:r>
            </a:p>
          </p:txBody>
        </p:sp>
        <p:sp>
          <p:nvSpPr>
            <p:cNvPr id="15" name="TextBox 14">
              <a:extLst>
                <a:ext uri="{FF2B5EF4-FFF2-40B4-BE49-F238E27FC236}">
                  <a16:creationId xmlns:a16="http://schemas.microsoft.com/office/drawing/2014/main" id="{C4707E6D-16B3-4D01-8664-E970A5370DF8}"/>
                </a:ext>
              </a:extLst>
            </p:cNvPr>
            <p:cNvSpPr txBox="1"/>
            <p:nvPr/>
          </p:nvSpPr>
          <p:spPr>
            <a:xfrm>
              <a:off x="6049816" y="4275038"/>
              <a:ext cx="2044149" cy="369332"/>
            </a:xfrm>
            <a:prstGeom prst="rect">
              <a:avLst/>
            </a:prstGeom>
            <a:noFill/>
          </p:spPr>
          <p:txBody>
            <a:bodyPr wrap="none" rtlCol="0">
              <a:spAutoFit/>
            </a:bodyPr>
            <a:lstStyle/>
            <a:p>
              <a:r>
                <a:rPr lang="en-US">
                  <a:solidFill>
                    <a:schemeClr val="accent4">
                      <a:lumMod val="75000"/>
                      <a:lumOff val="25000"/>
                    </a:schemeClr>
                  </a:solidFill>
                </a:rPr>
                <a:t>Great Resignation</a:t>
              </a:r>
            </a:p>
          </p:txBody>
        </p:sp>
        <p:sp>
          <p:nvSpPr>
            <p:cNvPr id="16" name="TextBox 15">
              <a:extLst>
                <a:ext uri="{FF2B5EF4-FFF2-40B4-BE49-F238E27FC236}">
                  <a16:creationId xmlns:a16="http://schemas.microsoft.com/office/drawing/2014/main" id="{3E35C5EA-A9A0-4815-A1F6-B5D00B23B8E2}"/>
                </a:ext>
              </a:extLst>
            </p:cNvPr>
            <p:cNvSpPr txBox="1"/>
            <p:nvPr/>
          </p:nvSpPr>
          <p:spPr>
            <a:xfrm>
              <a:off x="1044436" y="4275038"/>
              <a:ext cx="2540119" cy="369332"/>
            </a:xfrm>
            <a:prstGeom prst="rect">
              <a:avLst/>
            </a:prstGeom>
            <a:noFill/>
          </p:spPr>
          <p:txBody>
            <a:bodyPr wrap="none" rtlCol="0">
              <a:spAutoFit/>
            </a:bodyPr>
            <a:lstStyle/>
            <a:p>
              <a:r>
                <a:rPr lang="en-US">
                  <a:solidFill>
                    <a:schemeClr val="bg2">
                      <a:lumMod val="60000"/>
                      <a:lumOff val="40000"/>
                    </a:schemeClr>
                  </a:solidFill>
                </a:rPr>
                <a:t>No / Virtual Experience</a:t>
              </a:r>
            </a:p>
          </p:txBody>
        </p:sp>
        <p:sp>
          <p:nvSpPr>
            <p:cNvPr id="17" name="TextBox 16">
              <a:extLst>
                <a:ext uri="{FF2B5EF4-FFF2-40B4-BE49-F238E27FC236}">
                  <a16:creationId xmlns:a16="http://schemas.microsoft.com/office/drawing/2014/main" id="{14D3B1BA-8FD1-4388-AF2A-A2A9F4F19222}"/>
                </a:ext>
              </a:extLst>
            </p:cNvPr>
            <p:cNvSpPr txBox="1"/>
            <p:nvPr/>
          </p:nvSpPr>
          <p:spPr>
            <a:xfrm>
              <a:off x="10260996" y="4294798"/>
              <a:ext cx="1313180" cy="369332"/>
            </a:xfrm>
            <a:prstGeom prst="rect">
              <a:avLst/>
            </a:prstGeom>
            <a:noFill/>
          </p:spPr>
          <p:txBody>
            <a:bodyPr wrap="none" rtlCol="0">
              <a:spAutoFit/>
            </a:bodyPr>
            <a:lstStyle/>
            <a:p>
              <a:r>
                <a:rPr lang="en-US">
                  <a:solidFill>
                    <a:schemeClr val="accent6">
                      <a:lumMod val="75000"/>
                    </a:schemeClr>
                  </a:solidFill>
                </a:rPr>
                <a:t>Retirement</a:t>
              </a:r>
            </a:p>
          </p:txBody>
        </p:sp>
      </p:grpSp>
    </p:spTree>
    <p:extLst>
      <p:ext uri="{BB962C8B-B14F-4D97-AF65-F5344CB8AC3E}">
        <p14:creationId xmlns:p14="http://schemas.microsoft.com/office/powerpoint/2010/main" val="297218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44CF2-902C-644A-BAEC-3105BD29520B}"/>
              </a:ext>
            </a:extLst>
          </p:cNvPr>
          <p:cNvPicPr>
            <a:picLocks noChangeAspect="1"/>
          </p:cNvPicPr>
          <p:nvPr/>
        </p:nvPicPr>
        <p:blipFill>
          <a:blip r:embed="rId2">
            <a:alphaModFix amt="65000"/>
            <a:extLst>
              <a:ext uri="{28A0092B-C50C-407E-A947-70E740481C1C}">
                <a14:useLocalDpi xmlns:a14="http://schemas.microsoft.com/office/drawing/2010/main" val="0"/>
              </a:ext>
            </a:extLst>
          </a:blip>
          <a:srcRect t="10808" b="10808"/>
          <a:stretch/>
        </p:blipFill>
        <p:spPr>
          <a:xfrm>
            <a:off x="-14805" y="0"/>
            <a:ext cx="12206805" cy="6858000"/>
          </a:xfrm>
          <a:prstGeom prst="rect">
            <a:avLst/>
          </a:prstGeom>
          <a:effectLst>
            <a:outerShdw blurRad="50800" dist="50800" dir="5400000" algn="ctr" rotWithShape="0">
              <a:srgbClr val="000000"/>
            </a:outerShdw>
          </a:effectLst>
        </p:spPr>
      </p:pic>
      <p:sp>
        <p:nvSpPr>
          <p:cNvPr id="7" name="Rectangle 6">
            <a:extLst>
              <a:ext uri="{FF2B5EF4-FFF2-40B4-BE49-F238E27FC236}">
                <a16:creationId xmlns:a16="http://schemas.microsoft.com/office/drawing/2014/main" id="{5709D9ED-C271-F64D-A9AF-63B523BAC1A1}"/>
              </a:ext>
            </a:extLst>
          </p:cNvPr>
          <p:cNvSpPr/>
          <p:nvPr/>
        </p:nvSpPr>
        <p:spPr>
          <a:xfrm rot="10800000">
            <a:off x="-14807" y="-1"/>
            <a:ext cx="12206805" cy="6857998"/>
          </a:xfrm>
          <a:prstGeom prst="rect">
            <a:avLst/>
          </a:prstGeom>
          <a:gradFill>
            <a:gsLst>
              <a:gs pos="99000">
                <a:srgbClr val="002060"/>
              </a:gs>
              <a:gs pos="0">
                <a:srgbClr val="094971">
                  <a:alpha val="53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Title 16">
            <a:extLst>
              <a:ext uri="{FF2B5EF4-FFF2-40B4-BE49-F238E27FC236}">
                <a16:creationId xmlns:a16="http://schemas.microsoft.com/office/drawing/2014/main" id="{55A30C7E-502A-6A45-8B22-2DD6A50E1A0C}"/>
              </a:ext>
            </a:extLst>
          </p:cNvPr>
          <p:cNvSpPr>
            <a:spLocks noGrp="1"/>
          </p:cNvSpPr>
          <p:nvPr>
            <p:ph type="title"/>
          </p:nvPr>
        </p:nvSpPr>
        <p:spPr/>
        <p:txBody>
          <a:bodyPr/>
          <a:lstStyle/>
          <a:p>
            <a:pPr algn="l"/>
            <a:r>
              <a:rPr lang="en-US"/>
              <a:t>Wages</a:t>
            </a:r>
          </a:p>
        </p:txBody>
      </p:sp>
    </p:spTree>
    <p:extLst>
      <p:ext uri="{BB962C8B-B14F-4D97-AF65-F5344CB8AC3E}">
        <p14:creationId xmlns:p14="http://schemas.microsoft.com/office/powerpoint/2010/main" val="1859251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36B2CAC-4946-4F4F-A886-58969917E3AB}"/>
              </a:ext>
            </a:extLst>
          </p:cNvPr>
          <p:cNvSpPr txBox="1">
            <a:spLocks/>
          </p:cNvSpPr>
          <p:nvPr/>
        </p:nvSpPr>
        <p:spPr>
          <a:xfrm>
            <a:off x="11324492" y="6343650"/>
            <a:ext cx="692364" cy="365125"/>
          </a:xfrm>
          <a:prstGeom prst="rect">
            <a:avLst/>
          </a:prstGeom>
        </p:spPr>
        <p:txBody>
          <a:bodyPr anchor="ctr"/>
          <a:lstStyle>
            <a:defPPr>
              <a:defRPr lang="en-US"/>
            </a:defPPr>
            <a:lvl1pPr marL="0" algn="r" defTabSz="914400" rtl="0" eaLnBrk="1" latinLnBrk="0" hangingPunct="1">
              <a:defRPr sz="14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965AF2-E279-CB4A-A730-B9D3C0262F98}" type="slidenum">
              <a:rPr lang="en-US" smtClean="0">
                <a:solidFill>
                  <a:srgbClr val="5F6161"/>
                </a:solidFill>
              </a:rPr>
              <a:pPr/>
              <a:t>24</a:t>
            </a:fld>
            <a:endParaRPr lang="en-US">
              <a:solidFill>
                <a:srgbClr val="5F6161"/>
              </a:solidFill>
            </a:endParaRPr>
          </a:p>
        </p:txBody>
      </p:sp>
      <p:sp>
        <p:nvSpPr>
          <p:cNvPr id="6" name="source">
            <a:extLst>
              <a:ext uri="{FF2B5EF4-FFF2-40B4-BE49-F238E27FC236}">
                <a16:creationId xmlns:a16="http://schemas.microsoft.com/office/drawing/2014/main" id="{EA35AD6A-64D6-430B-8B2D-EDADD7EA4C0A}"/>
              </a:ext>
            </a:extLst>
          </p:cNvPr>
          <p:cNvSpPr txBox="1">
            <a:spLocks noChangeArrowheads="1"/>
          </p:cNvSpPr>
          <p:nvPr/>
        </p:nvSpPr>
        <p:spPr bwMode="auto">
          <a:xfrm>
            <a:off x="867508" y="6498941"/>
            <a:ext cx="9190892" cy="214933"/>
          </a:xfrm>
          <a:prstGeom prst="rect">
            <a:avLst/>
          </a:prstGeom>
          <a:noFill/>
          <a:ln w="9525">
            <a:noFill/>
            <a:miter lim="800000"/>
            <a:headEnd/>
            <a:tailEnd/>
          </a:ln>
        </p:spPr>
        <p:txBody>
          <a:bodyPr rot="0" vert="horz" wrap="square" lIns="68580" tIns="34291" rIns="68580" bIns="34291" anchor="t" anchorCtr="0">
            <a:spAutoFit/>
          </a:bodyPr>
          <a:lstStyle/>
          <a:p>
            <a:pPr marR="12382" algn="ctr" defTabSz="342891">
              <a:lnSpc>
                <a:spcPct val="115000"/>
              </a:lnSpc>
            </a:pPr>
            <a:r>
              <a:rPr lang="en-US" sz="900">
                <a:solidFill>
                  <a:schemeClr val="bg1">
                    <a:lumMod val="50000"/>
                  </a:schemeClr>
                </a:solidFill>
                <a:latin typeface="Arial" panose="020B0604020202020204"/>
                <a:ea typeface="Calibri" panose="020F0502020204030204" pitchFamily="34" charset="0"/>
              </a:rPr>
              <a:t>Source: California Employment Development Department</a:t>
            </a:r>
          </a:p>
        </p:txBody>
      </p:sp>
      <p:sp>
        <p:nvSpPr>
          <p:cNvPr id="12" name="Rectangle 11">
            <a:extLst>
              <a:ext uri="{FF2B5EF4-FFF2-40B4-BE49-F238E27FC236}">
                <a16:creationId xmlns:a16="http://schemas.microsoft.com/office/drawing/2014/main" id="{96ACB7FD-BD5B-314A-847B-CD3A1E00E929}"/>
              </a:ext>
            </a:extLst>
          </p:cNvPr>
          <p:cNvSpPr/>
          <p:nvPr/>
        </p:nvSpPr>
        <p:spPr bwMode="auto">
          <a:xfrm>
            <a:off x="10245969" y="1766275"/>
            <a:ext cx="922216" cy="3884242"/>
          </a:xfrm>
          <a:prstGeom prst="rect">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bodyPr>
          <a:lstStyle/>
          <a:p>
            <a:pPr marL="344487" marR="0" lvl="0" indent="0" algn="l" defTabSz="914400" rtl="0" eaLnBrk="1" fontAlgn="base" latinLnBrk="0" hangingPunct="1">
              <a:lnSpc>
                <a:spcPct val="100000"/>
              </a:lnSpc>
              <a:spcBef>
                <a:spcPct val="20000"/>
              </a:spcBef>
              <a:spcAft>
                <a:spcPct val="0"/>
              </a:spcAft>
              <a:buClr>
                <a:srgbClr val="A6B727"/>
              </a:buClr>
              <a:buSzPct val="70000"/>
              <a:buFontTx/>
              <a:buNone/>
              <a:tabLst/>
              <a:defRPr/>
            </a:pPr>
            <a:endParaRPr kumimoji="0" lang="en-US" sz="26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85BB7CEE-E011-B343-98A4-3D5B1CBA1A23}"/>
              </a:ext>
            </a:extLst>
          </p:cNvPr>
          <p:cNvSpPr/>
          <p:nvPr/>
        </p:nvSpPr>
        <p:spPr bwMode="auto">
          <a:xfrm>
            <a:off x="1774095" y="1766275"/>
            <a:ext cx="1125415" cy="3884246"/>
          </a:xfrm>
          <a:prstGeom prst="rect">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bodyPr>
          <a:lstStyle/>
          <a:p>
            <a:pPr marL="344487" marR="0" lvl="0" indent="0" algn="l" defTabSz="914400" rtl="0" eaLnBrk="1" fontAlgn="base" latinLnBrk="0" hangingPunct="1">
              <a:lnSpc>
                <a:spcPct val="100000"/>
              </a:lnSpc>
              <a:spcBef>
                <a:spcPct val="20000"/>
              </a:spcBef>
              <a:spcAft>
                <a:spcPct val="0"/>
              </a:spcAft>
              <a:buClr>
                <a:srgbClr val="A6B727"/>
              </a:buClr>
              <a:buSzPct val="70000"/>
              <a:buFontTx/>
              <a:buNone/>
              <a:tabLst/>
              <a:defRPr/>
            </a:pPr>
            <a:endParaRPr kumimoji="0" lang="en-US" sz="2600" b="0" i="0" u="none" strike="noStrike" kern="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5" name="Chart 4">
            <a:extLst>
              <a:ext uri="{FF2B5EF4-FFF2-40B4-BE49-F238E27FC236}">
                <a16:creationId xmlns:a16="http://schemas.microsoft.com/office/drawing/2014/main" id="{80C43BC8-4C72-46E2-96A7-E3C392635E97}"/>
              </a:ext>
            </a:extLst>
          </p:cNvPr>
          <p:cNvGraphicFramePr>
            <a:graphicFrameLocks/>
          </p:cNvGraphicFramePr>
          <p:nvPr>
            <p:extLst>
              <p:ext uri="{D42A27DB-BD31-4B8C-83A1-F6EECF244321}">
                <p14:modId xmlns:p14="http://schemas.microsoft.com/office/powerpoint/2010/main" val="2460338466"/>
              </p:ext>
            </p:extLst>
          </p:nvPr>
        </p:nvGraphicFramePr>
        <p:xfrm>
          <a:off x="679940" y="1615076"/>
          <a:ext cx="10456985" cy="4759568"/>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
            <a:extLst>
              <a:ext uri="{FF2B5EF4-FFF2-40B4-BE49-F238E27FC236}">
                <a16:creationId xmlns:a16="http://schemas.microsoft.com/office/drawing/2014/main" id="{3EDF91A2-DC88-1D4E-8A79-F72A34339281}"/>
              </a:ext>
            </a:extLst>
          </p:cNvPr>
          <p:cNvSpPr txBox="1"/>
          <p:nvPr/>
        </p:nvSpPr>
        <p:spPr>
          <a:xfrm>
            <a:off x="10153881" y="1360802"/>
            <a:ext cx="2077199" cy="417845"/>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85000"/>
              </a:lnSpc>
              <a:spcBef>
                <a:spcPts val="0"/>
              </a:spcBef>
              <a:spcAft>
                <a:spcPts val="0"/>
              </a:spcAft>
              <a:buClrTx/>
              <a:buSzTx/>
              <a:buFontTx/>
              <a:buNone/>
              <a:tabLst/>
              <a:defRPr/>
            </a:pPr>
            <a:r>
              <a:rPr lang="en-US" sz="1600" b="1">
                <a:solidFill>
                  <a:prstClr val="black"/>
                </a:solidFill>
                <a:latin typeface="Arial" panose="020B0604020202020204"/>
                <a:cs typeface="Arial" panose="020B0604020202020204" pitchFamily="34" charset="0"/>
              </a:rPr>
              <a:t>COVID-19 Disruption</a:t>
            </a:r>
            <a:endParaRPr kumimoji="0" lang="en-US" sz="16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sp>
        <p:nvSpPr>
          <p:cNvPr id="16" name="TextBox 1">
            <a:extLst>
              <a:ext uri="{FF2B5EF4-FFF2-40B4-BE49-F238E27FC236}">
                <a16:creationId xmlns:a16="http://schemas.microsoft.com/office/drawing/2014/main" id="{5799F366-C37D-DC4C-BC64-20DD29A5327B}"/>
              </a:ext>
            </a:extLst>
          </p:cNvPr>
          <p:cNvSpPr txBox="1"/>
          <p:nvPr/>
        </p:nvSpPr>
        <p:spPr>
          <a:xfrm>
            <a:off x="1742835" y="1343335"/>
            <a:ext cx="1218234" cy="946572"/>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Great Recession</a:t>
            </a:r>
          </a:p>
        </p:txBody>
      </p:sp>
      <p:sp>
        <p:nvSpPr>
          <p:cNvPr id="8" name="Title 7">
            <a:extLst>
              <a:ext uri="{FF2B5EF4-FFF2-40B4-BE49-F238E27FC236}">
                <a16:creationId xmlns:a16="http://schemas.microsoft.com/office/drawing/2014/main" id="{3C011727-AD1B-CC4E-9D6A-07C5103E2789}"/>
              </a:ext>
            </a:extLst>
          </p:cNvPr>
          <p:cNvSpPr>
            <a:spLocks noGrp="1"/>
          </p:cNvSpPr>
          <p:nvPr>
            <p:ph type="title"/>
          </p:nvPr>
        </p:nvSpPr>
        <p:spPr/>
        <p:txBody>
          <a:bodyPr/>
          <a:lstStyle/>
          <a:p>
            <a:r>
              <a:rPr lang="en-US"/>
              <a:t>Nominal Hourly Wages</a:t>
            </a:r>
          </a:p>
        </p:txBody>
      </p:sp>
      <p:cxnSp>
        <p:nvCxnSpPr>
          <p:cNvPr id="11" name="Straight Connector 10">
            <a:extLst>
              <a:ext uri="{FF2B5EF4-FFF2-40B4-BE49-F238E27FC236}">
                <a16:creationId xmlns:a16="http://schemas.microsoft.com/office/drawing/2014/main" id="{23A6C2CB-0B03-4000-980A-90F70F7A51C8}"/>
              </a:ext>
            </a:extLst>
          </p:cNvPr>
          <p:cNvCxnSpPr>
            <a:cxnSpLocks/>
          </p:cNvCxnSpPr>
          <p:nvPr/>
        </p:nvCxnSpPr>
        <p:spPr>
          <a:xfrm>
            <a:off x="1101043" y="5650517"/>
            <a:ext cx="10414348" cy="0"/>
          </a:xfrm>
          <a:prstGeom prst="line">
            <a:avLst/>
          </a:prstGeom>
          <a:ln w="2857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69170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377203-B74E-EB49-9A31-BAD0F5924BDC}"/>
              </a:ext>
            </a:extLst>
          </p:cNvPr>
          <p:cNvSpPr/>
          <p:nvPr/>
        </p:nvSpPr>
        <p:spPr bwMode="auto">
          <a:xfrm>
            <a:off x="10417908" y="1578707"/>
            <a:ext cx="1147893" cy="3767014"/>
          </a:xfrm>
          <a:prstGeom prst="rect">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bodyPr>
          <a:lstStyle/>
          <a:p>
            <a:pPr marL="344487" marR="0" lvl="0" indent="0" algn="l" defTabSz="914400" rtl="0" eaLnBrk="1" fontAlgn="base" latinLnBrk="0" hangingPunct="1">
              <a:lnSpc>
                <a:spcPct val="100000"/>
              </a:lnSpc>
              <a:spcBef>
                <a:spcPct val="20000"/>
              </a:spcBef>
              <a:spcAft>
                <a:spcPct val="0"/>
              </a:spcAft>
              <a:buClr>
                <a:srgbClr val="A6B727"/>
              </a:buClr>
              <a:buSzPct val="70000"/>
              <a:buFontTx/>
              <a:buNone/>
              <a:tabLst/>
              <a:defRPr/>
            </a:pPr>
            <a:endParaRPr kumimoji="0" lang="en-US" sz="26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F782EFF3-92B5-8142-9B73-3296A54DA27A}"/>
              </a:ext>
            </a:extLst>
          </p:cNvPr>
          <p:cNvSpPr/>
          <p:nvPr/>
        </p:nvSpPr>
        <p:spPr bwMode="auto">
          <a:xfrm>
            <a:off x="1681276" y="1578708"/>
            <a:ext cx="1147894" cy="3767014"/>
          </a:xfrm>
          <a:prstGeom prst="rect">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bodyPr>
          <a:lstStyle/>
          <a:p>
            <a:pPr marL="344487" marR="0" lvl="0" indent="0" algn="l" defTabSz="914400" rtl="0" eaLnBrk="1" fontAlgn="base" latinLnBrk="0" hangingPunct="1">
              <a:lnSpc>
                <a:spcPct val="100000"/>
              </a:lnSpc>
              <a:spcBef>
                <a:spcPct val="20000"/>
              </a:spcBef>
              <a:spcAft>
                <a:spcPct val="0"/>
              </a:spcAft>
              <a:buClr>
                <a:srgbClr val="A6B727"/>
              </a:buClr>
              <a:buSzPct val="70000"/>
              <a:buFontTx/>
              <a:buNone/>
              <a:tabLst/>
              <a:defRPr/>
            </a:pPr>
            <a:endParaRPr kumimoji="0" lang="en-US" sz="2600" b="0" i="0" u="none" strike="noStrike" kern="0" cap="none" spc="0" normalizeH="0" baseline="0" noProof="0">
              <a:ln>
                <a:noFill/>
              </a:ln>
              <a:solidFill>
                <a:srgbClr val="000000"/>
              </a:solidFill>
              <a:effectLst/>
              <a:uLnTx/>
              <a:uFillTx/>
              <a:latin typeface="Arial" panose="020B0604020202020204"/>
              <a:ea typeface="+mn-ea"/>
              <a:cs typeface="+mn-cs"/>
            </a:endParaRPr>
          </a:p>
        </p:txBody>
      </p:sp>
      <p:cxnSp>
        <p:nvCxnSpPr>
          <p:cNvPr id="3" name="Straight Connector 2">
            <a:extLst>
              <a:ext uri="{FF2B5EF4-FFF2-40B4-BE49-F238E27FC236}">
                <a16:creationId xmlns:a16="http://schemas.microsoft.com/office/drawing/2014/main" id="{0C372509-F946-4DDF-92FB-398C891BDFBD}"/>
              </a:ext>
            </a:extLst>
          </p:cNvPr>
          <p:cNvCxnSpPr>
            <a:cxnSpLocks/>
          </p:cNvCxnSpPr>
          <p:nvPr/>
        </p:nvCxnSpPr>
        <p:spPr>
          <a:xfrm>
            <a:off x="1019561" y="4282289"/>
            <a:ext cx="10414348" cy="0"/>
          </a:xfrm>
          <a:prstGeom prst="line">
            <a:avLst/>
          </a:prstGeom>
          <a:ln w="28575"/>
        </p:spPr>
        <p:style>
          <a:lnRef idx="3">
            <a:schemeClr val="dk1"/>
          </a:lnRef>
          <a:fillRef idx="0">
            <a:schemeClr val="dk1"/>
          </a:fillRef>
          <a:effectRef idx="2">
            <a:schemeClr val="dk1"/>
          </a:effectRef>
          <a:fontRef idx="minor">
            <a:schemeClr val="tx1"/>
          </a:fontRef>
        </p:style>
      </p:cxnSp>
      <p:sp>
        <p:nvSpPr>
          <p:cNvPr id="4" name="Slide Number Placeholder 3">
            <a:extLst>
              <a:ext uri="{FF2B5EF4-FFF2-40B4-BE49-F238E27FC236}">
                <a16:creationId xmlns:a16="http://schemas.microsoft.com/office/drawing/2014/main" id="{274EFA0E-BF97-4535-A8E2-0262853A3F54}"/>
              </a:ext>
            </a:extLst>
          </p:cNvPr>
          <p:cNvSpPr>
            <a:spLocks noGrp="1"/>
          </p:cNvSpPr>
          <p:nvPr>
            <p:ph type="sldNum" sz="quarter" idx="12"/>
          </p:nvPr>
        </p:nvSpPr>
        <p:spPr/>
        <p:txBody>
          <a:bodyPr/>
          <a:lstStyle/>
          <a:p>
            <a:fld id="{28572E7E-2445-4244-B250-A8C83A6361FC}" type="slidenum">
              <a:rPr lang="en-US" smtClean="0"/>
              <a:t>25</a:t>
            </a:fld>
            <a:endParaRPr lang="en-US"/>
          </a:p>
        </p:txBody>
      </p:sp>
      <p:sp>
        <p:nvSpPr>
          <p:cNvPr id="6" name="source">
            <a:extLst>
              <a:ext uri="{FF2B5EF4-FFF2-40B4-BE49-F238E27FC236}">
                <a16:creationId xmlns:a16="http://schemas.microsoft.com/office/drawing/2014/main" id="{66F21707-42ED-4AFC-9BA1-DEC844F5F362}"/>
              </a:ext>
            </a:extLst>
          </p:cNvPr>
          <p:cNvSpPr txBox="1">
            <a:spLocks noChangeArrowheads="1"/>
          </p:cNvSpPr>
          <p:nvPr/>
        </p:nvSpPr>
        <p:spPr bwMode="auto">
          <a:xfrm>
            <a:off x="719015" y="6476435"/>
            <a:ext cx="9339385" cy="214933"/>
          </a:xfrm>
          <a:prstGeom prst="rect">
            <a:avLst/>
          </a:prstGeom>
          <a:noFill/>
          <a:ln w="9525">
            <a:noFill/>
            <a:miter lim="800000"/>
            <a:headEnd/>
            <a:tailEnd/>
          </a:ln>
        </p:spPr>
        <p:txBody>
          <a:bodyPr rot="0" vert="horz" wrap="square" lIns="68580" tIns="34291" rIns="68580" bIns="34291" anchor="t" anchorCtr="0">
            <a:spAutoFit/>
          </a:bodyPr>
          <a:lstStyle/>
          <a:p>
            <a:pPr marR="12382" algn="ctr" defTabSz="342891">
              <a:lnSpc>
                <a:spcPct val="115000"/>
              </a:lnSpc>
            </a:pPr>
            <a:r>
              <a:rPr lang="en-US" sz="900">
                <a:solidFill>
                  <a:schemeClr val="bg1">
                    <a:lumMod val="50000"/>
                  </a:schemeClr>
                </a:solidFill>
                <a:latin typeface="Arial" panose="020B0604020202020204"/>
                <a:ea typeface="Calibri" panose="020F0502020204030204" pitchFamily="34" charset="0"/>
              </a:rPr>
              <a:t>Source: California Employment Development Department</a:t>
            </a:r>
          </a:p>
        </p:txBody>
      </p:sp>
      <p:graphicFrame>
        <p:nvGraphicFramePr>
          <p:cNvPr id="5" name="Chart 4">
            <a:extLst>
              <a:ext uri="{FF2B5EF4-FFF2-40B4-BE49-F238E27FC236}">
                <a16:creationId xmlns:a16="http://schemas.microsoft.com/office/drawing/2014/main" id="{821F9F8E-1CED-4065-8256-E5F1BA94C780}"/>
              </a:ext>
            </a:extLst>
          </p:cNvPr>
          <p:cNvGraphicFramePr>
            <a:graphicFrameLocks/>
          </p:cNvGraphicFramePr>
          <p:nvPr>
            <p:extLst>
              <p:ext uri="{D42A27DB-BD31-4B8C-83A1-F6EECF244321}">
                <p14:modId xmlns:p14="http://schemas.microsoft.com/office/powerpoint/2010/main" val="1383523101"/>
              </p:ext>
            </p:extLst>
          </p:nvPr>
        </p:nvGraphicFramePr>
        <p:xfrm>
          <a:off x="457959" y="1315916"/>
          <a:ext cx="10900946" cy="5043364"/>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
            <a:extLst>
              <a:ext uri="{FF2B5EF4-FFF2-40B4-BE49-F238E27FC236}">
                <a16:creationId xmlns:a16="http://schemas.microsoft.com/office/drawing/2014/main" id="{0100B039-2358-4746-8F79-62B13AD3661B}"/>
              </a:ext>
            </a:extLst>
          </p:cNvPr>
          <p:cNvSpPr txBox="1"/>
          <p:nvPr/>
        </p:nvSpPr>
        <p:spPr>
          <a:xfrm>
            <a:off x="10417909" y="1545316"/>
            <a:ext cx="1218235" cy="417845"/>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85000"/>
              </a:lnSpc>
              <a:spcBef>
                <a:spcPts val="0"/>
              </a:spcBef>
              <a:spcAft>
                <a:spcPts val="0"/>
              </a:spcAft>
              <a:buClrTx/>
              <a:buSzTx/>
              <a:buFontTx/>
              <a:buNone/>
              <a:tabLst/>
              <a:defRPr/>
            </a:pPr>
            <a:r>
              <a:rPr lang="en-US" sz="1600" b="1">
                <a:solidFill>
                  <a:prstClr val="black"/>
                </a:solidFill>
                <a:latin typeface="Arial" panose="020B0604020202020204"/>
                <a:cs typeface="Arial" panose="020B0604020202020204" pitchFamily="34" charset="0"/>
              </a:rPr>
              <a:t>COVID-19 Disruption</a:t>
            </a:r>
            <a:endParaRPr kumimoji="0" lang="en-US" sz="16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sp>
        <p:nvSpPr>
          <p:cNvPr id="13" name="TextBox 1">
            <a:extLst>
              <a:ext uri="{FF2B5EF4-FFF2-40B4-BE49-F238E27FC236}">
                <a16:creationId xmlns:a16="http://schemas.microsoft.com/office/drawing/2014/main" id="{8AAE6B4C-F47E-BE43-8144-898A91F4FAC9}"/>
              </a:ext>
            </a:extLst>
          </p:cNvPr>
          <p:cNvSpPr txBox="1"/>
          <p:nvPr/>
        </p:nvSpPr>
        <p:spPr>
          <a:xfrm>
            <a:off x="1681276" y="1629139"/>
            <a:ext cx="1218234" cy="946572"/>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Great Recession</a:t>
            </a:r>
          </a:p>
        </p:txBody>
      </p:sp>
      <p:sp>
        <p:nvSpPr>
          <p:cNvPr id="8" name="Title 7">
            <a:extLst>
              <a:ext uri="{FF2B5EF4-FFF2-40B4-BE49-F238E27FC236}">
                <a16:creationId xmlns:a16="http://schemas.microsoft.com/office/drawing/2014/main" id="{D5A37B82-12ED-FD44-9B35-1D75397D72A7}"/>
              </a:ext>
            </a:extLst>
          </p:cNvPr>
          <p:cNvSpPr>
            <a:spLocks noGrp="1"/>
          </p:cNvSpPr>
          <p:nvPr>
            <p:ph type="title"/>
          </p:nvPr>
        </p:nvSpPr>
        <p:spPr/>
        <p:txBody>
          <a:bodyPr/>
          <a:lstStyle/>
          <a:p>
            <a:r>
              <a:rPr lang="en-US"/>
              <a:t>Real Hourly Wages</a:t>
            </a:r>
          </a:p>
        </p:txBody>
      </p:sp>
    </p:spTree>
    <p:extLst>
      <p:ext uri="{BB962C8B-B14F-4D97-AF65-F5344CB8AC3E}">
        <p14:creationId xmlns:p14="http://schemas.microsoft.com/office/powerpoint/2010/main" val="3070903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44CF2-902C-644A-BAEC-3105BD29520B}"/>
              </a:ext>
            </a:extLst>
          </p:cNvPr>
          <p:cNvPicPr>
            <a:picLocks noChangeAspect="1"/>
          </p:cNvPicPr>
          <p:nvPr/>
        </p:nvPicPr>
        <p:blipFill>
          <a:blip r:embed="rId2">
            <a:extLst>
              <a:ext uri="{28A0092B-C50C-407E-A947-70E740481C1C}">
                <a14:useLocalDpi xmlns:a14="http://schemas.microsoft.com/office/drawing/2010/main" val="0"/>
              </a:ext>
            </a:extLst>
          </a:blip>
          <a:srcRect t="7864" b="7864"/>
          <a:stretch/>
        </p:blipFill>
        <p:spPr>
          <a:xfrm>
            <a:off x="-14805" y="0"/>
            <a:ext cx="12206805" cy="6858000"/>
          </a:xfrm>
          <a:prstGeom prst="rect">
            <a:avLst/>
          </a:prstGeom>
          <a:effectLst>
            <a:outerShdw blurRad="50800" dist="50800" dir="5400000" algn="ctr" rotWithShape="0">
              <a:srgbClr val="000000"/>
            </a:outerShdw>
          </a:effectLst>
        </p:spPr>
      </p:pic>
      <p:sp>
        <p:nvSpPr>
          <p:cNvPr id="7" name="Rectangle 6">
            <a:extLst>
              <a:ext uri="{FF2B5EF4-FFF2-40B4-BE49-F238E27FC236}">
                <a16:creationId xmlns:a16="http://schemas.microsoft.com/office/drawing/2014/main" id="{5709D9ED-C271-F64D-A9AF-63B523BAC1A1}"/>
              </a:ext>
            </a:extLst>
          </p:cNvPr>
          <p:cNvSpPr/>
          <p:nvPr/>
        </p:nvSpPr>
        <p:spPr>
          <a:xfrm rot="10800000">
            <a:off x="-14805" y="2"/>
            <a:ext cx="12206805" cy="6857998"/>
          </a:xfrm>
          <a:prstGeom prst="rect">
            <a:avLst/>
          </a:prstGeom>
          <a:gradFill>
            <a:gsLst>
              <a:gs pos="99000">
                <a:srgbClr val="002060">
                  <a:alpha val="96935"/>
                </a:srgbClr>
              </a:gs>
              <a:gs pos="0">
                <a:srgbClr val="094971">
                  <a:alpha val="23499"/>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Title 16">
            <a:extLst>
              <a:ext uri="{FF2B5EF4-FFF2-40B4-BE49-F238E27FC236}">
                <a16:creationId xmlns:a16="http://schemas.microsoft.com/office/drawing/2014/main" id="{55A30C7E-502A-6A45-8B22-2DD6A50E1A0C}"/>
              </a:ext>
            </a:extLst>
          </p:cNvPr>
          <p:cNvSpPr>
            <a:spLocks noGrp="1"/>
          </p:cNvSpPr>
          <p:nvPr>
            <p:ph type="title"/>
          </p:nvPr>
        </p:nvSpPr>
        <p:spPr/>
        <p:txBody>
          <a:bodyPr/>
          <a:lstStyle/>
          <a:p>
            <a:pPr algn="l"/>
            <a:r>
              <a:rPr lang="en-US"/>
              <a:t>Spending</a:t>
            </a:r>
          </a:p>
        </p:txBody>
      </p:sp>
    </p:spTree>
    <p:extLst>
      <p:ext uri="{BB962C8B-B14F-4D97-AF65-F5344CB8AC3E}">
        <p14:creationId xmlns:p14="http://schemas.microsoft.com/office/powerpoint/2010/main" val="1098185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CCCDCDAF-6538-4EF2-B3EF-D11CF6C57F4D}"/>
              </a:ext>
            </a:extLst>
          </p:cNvPr>
          <p:cNvSpPr txBox="1">
            <a:spLocks noChangeArrowheads="1"/>
          </p:cNvSpPr>
          <p:nvPr/>
        </p:nvSpPr>
        <p:spPr bwMode="auto">
          <a:xfrm>
            <a:off x="8412480" y="6507510"/>
            <a:ext cx="1557650" cy="214931"/>
          </a:xfrm>
          <a:prstGeom prst="rect">
            <a:avLst/>
          </a:prstGeom>
          <a:noFill/>
          <a:ln w="9525">
            <a:noFill/>
            <a:miter lim="800000"/>
            <a:headEnd/>
            <a:tailEnd/>
          </a:ln>
        </p:spPr>
        <p:txBody>
          <a:bodyPr rot="0" vert="horz" wrap="square" lIns="68580" tIns="34290" rIns="68580" bIns="34290" anchor="t" anchorCtr="0">
            <a:spAutoFit/>
          </a:bodyPr>
          <a:lstStyle/>
          <a:p>
            <a:pPr marR="12383" defTabSz="342900">
              <a:lnSpc>
                <a:spcPct val="115000"/>
              </a:lnSpc>
            </a:pPr>
            <a:r>
              <a:rPr lang="en-US" sz="900">
                <a:solidFill>
                  <a:prstClr val="white">
                    <a:lumMod val="50000"/>
                  </a:prstClr>
                </a:solidFill>
                <a:latin typeface="Arial" panose="020B0604020202020204"/>
                <a:ea typeface="Calibri" panose="020F0502020204030204" pitchFamily="34" charset="0"/>
              </a:rPr>
              <a:t>Source: US Census Bureau</a:t>
            </a:r>
          </a:p>
        </p:txBody>
      </p:sp>
      <p:sp>
        <p:nvSpPr>
          <p:cNvPr id="6" name="Title 5">
            <a:extLst>
              <a:ext uri="{FF2B5EF4-FFF2-40B4-BE49-F238E27FC236}">
                <a16:creationId xmlns:a16="http://schemas.microsoft.com/office/drawing/2014/main" id="{46EDB094-E7DE-4B04-AB62-99F46CAF7497}"/>
              </a:ext>
            </a:extLst>
          </p:cNvPr>
          <p:cNvSpPr>
            <a:spLocks noGrp="1"/>
          </p:cNvSpPr>
          <p:nvPr>
            <p:ph type="title"/>
          </p:nvPr>
        </p:nvSpPr>
        <p:spPr/>
        <p:txBody>
          <a:bodyPr>
            <a:noAutofit/>
          </a:bodyPr>
          <a:lstStyle/>
          <a:p>
            <a:r>
              <a:rPr lang="en-US"/>
              <a:t>Spending Behavior Changed During Pandemic</a:t>
            </a:r>
          </a:p>
        </p:txBody>
      </p:sp>
      <p:sp>
        <p:nvSpPr>
          <p:cNvPr id="16" name="TextBox 15">
            <a:extLst>
              <a:ext uri="{FF2B5EF4-FFF2-40B4-BE49-F238E27FC236}">
                <a16:creationId xmlns:a16="http://schemas.microsoft.com/office/drawing/2014/main" id="{868515D8-E187-4EB3-9822-F22D804B99BD}"/>
              </a:ext>
            </a:extLst>
          </p:cNvPr>
          <p:cNvSpPr txBox="1"/>
          <p:nvPr/>
        </p:nvSpPr>
        <p:spPr>
          <a:xfrm rot="16200000">
            <a:off x="-1277561" y="3479344"/>
            <a:ext cx="3169165" cy="276999"/>
          </a:xfrm>
          <a:prstGeom prst="rect">
            <a:avLst/>
          </a:prstGeom>
          <a:noFill/>
        </p:spPr>
        <p:txBody>
          <a:bodyPr wrap="square">
            <a:spAutoFit/>
          </a:bodyPr>
          <a:lstStyle/>
          <a:p>
            <a:r>
              <a:rPr lang="en-US" sz="1200" b="1">
                <a:solidFill>
                  <a:schemeClr val="tx1">
                    <a:lumMod val="65000"/>
                    <a:lumOff val="35000"/>
                  </a:schemeClr>
                </a:solidFill>
              </a:rPr>
              <a:t>(U.S. Retail Sales – Millions of Dollars)</a:t>
            </a:r>
          </a:p>
        </p:txBody>
      </p:sp>
      <p:sp>
        <p:nvSpPr>
          <p:cNvPr id="17" name="TextBox 16">
            <a:extLst>
              <a:ext uri="{FF2B5EF4-FFF2-40B4-BE49-F238E27FC236}">
                <a16:creationId xmlns:a16="http://schemas.microsoft.com/office/drawing/2014/main" id="{5DB23906-4606-4F2C-8FD1-35AE2014255F}"/>
              </a:ext>
            </a:extLst>
          </p:cNvPr>
          <p:cNvSpPr txBox="1"/>
          <p:nvPr/>
        </p:nvSpPr>
        <p:spPr>
          <a:xfrm rot="16200000">
            <a:off x="4972571" y="3444385"/>
            <a:ext cx="3099247" cy="276999"/>
          </a:xfrm>
          <a:prstGeom prst="rect">
            <a:avLst/>
          </a:prstGeom>
          <a:noFill/>
        </p:spPr>
        <p:txBody>
          <a:bodyPr wrap="square">
            <a:spAutoFit/>
          </a:bodyPr>
          <a:lstStyle/>
          <a:p>
            <a:r>
              <a:rPr lang="en-US" sz="1200" b="1">
                <a:solidFill>
                  <a:schemeClr val="tx1">
                    <a:lumMod val="65000"/>
                    <a:lumOff val="35000"/>
                  </a:schemeClr>
                </a:solidFill>
              </a:rPr>
              <a:t>(U.S. Retail Sales – Millions of Dollars)</a:t>
            </a:r>
          </a:p>
        </p:txBody>
      </p:sp>
      <p:graphicFrame>
        <p:nvGraphicFramePr>
          <p:cNvPr id="10" name="Chart 9">
            <a:extLst>
              <a:ext uri="{FF2B5EF4-FFF2-40B4-BE49-F238E27FC236}">
                <a16:creationId xmlns:a16="http://schemas.microsoft.com/office/drawing/2014/main" id="{00000000-0008-0000-0000-000008000000}"/>
              </a:ext>
            </a:extLst>
          </p:cNvPr>
          <p:cNvGraphicFramePr>
            <a:graphicFrameLocks/>
          </p:cNvGraphicFramePr>
          <p:nvPr>
            <p:extLst>
              <p:ext uri="{D42A27DB-BD31-4B8C-83A1-F6EECF244321}">
                <p14:modId xmlns:p14="http://schemas.microsoft.com/office/powerpoint/2010/main" val="2709538353"/>
              </p:ext>
            </p:extLst>
          </p:nvPr>
        </p:nvGraphicFramePr>
        <p:xfrm>
          <a:off x="6597338" y="1257945"/>
          <a:ext cx="5370324" cy="52495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A9170503-A340-45B4-984D-944C12A35C26}"/>
              </a:ext>
            </a:extLst>
          </p:cNvPr>
          <p:cNvGraphicFramePr>
            <a:graphicFrameLocks/>
          </p:cNvGraphicFramePr>
          <p:nvPr>
            <p:extLst>
              <p:ext uri="{D42A27DB-BD31-4B8C-83A1-F6EECF244321}">
                <p14:modId xmlns:p14="http://schemas.microsoft.com/office/powerpoint/2010/main" val="3048372080"/>
              </p:ext>
            </p:extLst>
          </p:nvPr>
        </p:nvGraphicFramePr>
        <p:xfrm>
          <a:off x="501338" y="1193801"/>
          <a:ext cx="5594662" cy="552864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Straight Connector 14">
            <a:extLst>
              <a:ext uri="{FF2B5EF4-FFF2-40B4-BE49-F238E27FC236}">
                <a16:creationId xmlns:a16="http://schemas.microsoft.com/office/drawing/2014/main" id="{1038DA11-03AD-43B3-8333-A757DBB22900}"/>
              </a:ext>
            </a:extLst>
          </p:cNvPr>
          <p:cNvCxnSpPr>
            <a:cxnSpLocks/>
          </p:cNvCxnSpPr>
          <p:nvPr/>
        </p:nvCxnSpPr>
        <p:spPr>
          <a:xfrm>
            <a:off x="11027850" y="1685677"/>
            <a:ext cx="0" cy="4119272"/>
          </a:xfrm>
          <a:prstGeom prst="line">
            <a:avLst/>
          </a:prstGeom>
          <a:ln w="190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ECAABC9-747C-4598-9A8C-92180213843A}"/>
              </a:ext>
            </a:extLst>
          </p:cNvPr>
          <p:cNvSpPr txBox="1"/>
          <p:nvPr/>
        </p:nvSpPr>
        <p:spPr>
          <a:xfrm>
            <a:off x="4233880" y="1758235"/>
            <a:ext cx="994183" cy="276999"/>
          </a:xfrm>
          <a:prstGeom prst="rect">
            <a:avLst/>
          </a:prstGeom>
          <a:noFill/>
        </p:spPr>
        <p:txBody>
          <a:bodyPr wrap="none" rtlCol="0">
            <a:spAutoFit/>
          </a:bodyPr>
          <a:lstStyle/>
          <a:p>
            <a:r>
              <a:rPr lang="en-US" sz="1200">
                <a:solidFill>
                  <a:schemeClr val="tx1">
                    <a:lumMod val="65000"/>
                    <a:lumOff val="35000"/>
                  </a:schemeClr>
                </a:solidFill>
              </a:rPr>
              <a:t>March 2020</a:t>
            </a:r>
          </a:p>
        </p:txBody>
      </p:sp>
      <p:sp>
        <p:nvSpPr>
          <p:cNvPr id="18" name="TextBox 17">
            <a:extLst>
              <a:ext uri="{FF2B5EF4-FFF2-40B4-BE49-F238E27FC236}">
                <a16:creationId xmlns:a16="http://schemas.microsoft.com/office/drawing/2014/main" id="{D4E97222-930B-486B-8123-E66D1AF71EB2}"/>
              </a:ext>
            </a:extLst>
          </p:cNvPr>
          <p:cNvSpPr txBox="1"/>
          <p:nvPr/>
        </p:nvSpPr>
        <p:spPr>
          <a:xfrm>
            <a:off x="10029420" y="1758235"/>
            <a:ext cx="994183" cy="276999"/>
          </a:xfrm>
          <a:prstGeom prst="rect">
            <a:avLst/>
          </a:prstGeom>
          <a:noFill/>
        </p:spPr>
        <p:txBody>
          <a:bodyPr wrap="none" rtlCol="0">
            <a:spAutoFit/>
          </a:bodyPr>
          <a:lstStyle/>
          <a:p>
            <a:r>
              <a:rPr lang="en-US" sz="1200">
                <a:solidFill>
                  <a:schemeClr val="tx1">
                    <a:lumMod val="65000"/>
                    <a:lumOff val="35000"/>
                  </a:schemeClr>
                </a:solidFill>
              </a:rPr>
              <a:t>March 2020</a:t>
            </a:r>
          </a:p>
        </p:txBody>
      </p:sp>
    </p:spTree>
    <p:extLst>
      <p:ext uri="{BB962C8B-B14F-4D97-AF65-F5344CB8AC3E}">
        <p14:creationId xmlns:p14="http://schemas.microsoft.com/office/powerpoint/2010/main" val="4230341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EA3B40-D0CE-4D91-A802-A15AA4594778}"/>
              </a:ext>
            </a:extLst>
          </p:cNvPr>
          <p:cNvSpPr>
            <a:spLocks noGrp="1"/>
          </p:cNvSpPr>
          <p:nvPr>
            <p:ph type="sldNum" sz="quarter" idx="12"/>
          </p:nvPr>
        </p:nvSpPr>
        <p:spPr/>
        <p:txBody>
          <a:bodyPr/>
          <a:lstStyle/>
          <a:p>
            <a:fld id="{28572E7E-2445-4244-B250-A8C83A6361FC}" type="slidenum">
              <a:rPr lang="en-US" smtClean="0"/>
              <a:t>28</a:t>
            </a:fld>
            <a:endParaRPr lang="en-US"/>
          </a:p>
        </p:txBody>
      </p:sp>
      <p:sp>
        <p:nvSpPr>
          <p:cNvPr id="2" name="Title 1">
            <a:extLst>
              <a:ext uri="{FF2B5EF4-FFF2-40B4-BE49-F238E27FC236}">
                <a16:creationId xmlns:a16="http://schemas.microsoft.com/office/drawing/2014/main" id="{1926E2CF-6BB9-40C7-AAD5-89B963F5BCF1}"/>
              </a:ext>
            </a:extLst>
          </p:cNvPr>
          <p:cNvSpPr>
            <a:spLocks noGrp="1"/>
          </p:cNvSpPr>
          <p:nvPr>
            <p:ph type="title"/>
          </p:nvPr>
        </p:nvSpPr>
        <p:spPr/>
        <p:txBody>
          <a:bodyPr>
            <a:normAutofit fontScale="90000"/>
          </a:bodyPr>
          <a:lstStyle/>
          <a:p>
            <a:r>
              <a:rPr lang="en-US" sz="4900"/>
              <a:t>Consumer Spending</a:t>
            </a:r>
            <a:br>
              <a:rPr lang="en-US"/>
            </a:br>
            <a:r>
              <a:rPr lang="en-US" sz="3600"/>
              <a:t>San Diego Region (% Change Jan 2020 to Nov 2021)</a:t>
            </a:r>
          </a:p>
        </p:txBody>
      </p:sp>
      <p:graphicFrame>
        <p:nvGraphicFramePr>
          <p:cNvPr id="8" name="Chart 7">
            <a:extLst>
              <a:ext uri="{FF2B5EF4-FFF2-40B4-BE49-F238E27FC236}">
                <a16:creationId xmlns:a16="http://schemas.microsoft.com/office/drawing/2014/main" id="{A077D169-18F8-42C8-B428-2AA274607FD0}"/>
              </a:ext>
            </a:extLst>
          </p:cNvPr>
          <p:cNvGraphicFramePr>
            <a:graphicFrameLocks/>
          </p:cNvGraphicFramePr>
          <p:nvPr>
            <p:extLst>
              <p:ext uri="{D42A27DB-BD31-4B8C-83A1-F6EECF244321}">
                <p14:modId xmlns:p14="http://schemas.microsoft.com/office/powerpoint/2010/main" val="75338414"/>
              </p:ext>
            </p:extLst>
          </p:nvPr>
        </p:nvGraphicFramePr>
        <p:xfrm>
          <a:off x="333375" y="1304926"/>
          <a:ext cx="11553825" cy="3905249"/>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a:extLst>
              <a:ext uri="{FF2B5EF4-FFF2-40B4-BE49-F238E27FC236}">
                <a16:creationId xmlns:a16="http://schemas.microsoft.com/office/drawing/2014/main" id="{E82A41B2-1066-4ABD-A2D9-D1C4A0F32721}"/>
              </a:ext>
            </a:extLst>
          </p:cNvPr>
          <p:cNvCxnSpPr>
            <a:cxnSpLocks/>
          </p:cNvCxnSpPr>
          <p:nvPr/>
        </p:nvCxnSpPr>
        <p:spPr>
          <a:xfrm>
            <a:off x="1371600" y="1447800"/>
            <a:ext cx="0" cy="3286125"/>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1FD1A80-06E1-4316-A711-4765C19AAB52}"/>
              </a:ext>
            </a:extLst>
          </p:cNvPr>
          <p:cNvCxnSpPr>
            <a:cxnSpLocks/>
          </p:cNvCxnSpPr>
          <p:nvPr/>
        </p:nvCxnSpPr>
        <p:spPr>
          <a:xfrm>
            <a:off x="2276470" y="1444752"/>
            <a:ext cx="0" cy="4381500"/>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566E51-115F-4C76-84F7-D08A9154BD8C}"/>
              </a:ext>
            </a:extLst>
          </p:cNvPr>
          <p:cNvCxnSpPr>
            <a:cxnSpLocks/>
          </p:cNvCxnSpPr>
          <p:nvPr/>
        </p:nvCxnSpPr>
        <p:spPr>
          <a:xfrm>
            <a:off x="2628105" y="1444752"/>
            <a:ext cx="0" cy="3277325"/>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990130-3C68-4182-9C62-8DC52D377475}"/>
              </a:ext>
            </a:extLst>
          </p:cNvPr>
          <p:cNvCxnSpPr>
            <a:cxnSpLocks/>
          </p:cNvCxnSpPr>
          <p:nvPr/>
        </p:nvCxnSpPr>
        <p:spPr>
          <a:xfrm flipH="1">
            <a:off x="6733380" y="1444752"/>
            <a:ext cx="1" cy="3611294"/>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CC3988-8C97-45D0-BDA4-88334FCF2389}"/>
              </a:ext>
            </a:extLst>
          </p:cNvPr>
          <p:cNvCxnSpPr>
            <a:cxnSpLocks/>
            <a:endCxn id="49" idx="0"/>
          </p:cNvCxnSpPr>
          <p:nvPr/>
        </p:nvCxnSpPr>
        <p:spPr>
          <a:xfrm>
            <a:off x="7901781" y="1444752"/>
            <a:ext cx="0" cy="4232146"/>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837ECB2-50DB-4BCA-9BED-D4258E8B3F72}"/>
              </a:ext>
            </a:extLst>
          </p:cNvPr>
          <p:cNvCxnSpPr>
            <a:cxnSpLocks/>
            <a:endCxn id="50" idx="0"/>
          </p:cNvCxnSpPr>
          <p:nvPr/>
        </p:nvCxnSpPr>
        <p:spPr>
          <a:xfrm>
            <a:off x="9787731" y="1444752"/>
            <a:ext cx="0" cy="3671930"/>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86EB454-A757-4DD3-8651-DCFC2EEB1A54}"/>
              </a:ext>
            </a:extLst>
          </p:cNvPr>
          <p:cNvSpPr txBox="1"/>
          <p:nvPr/>
        </p:nvSpPr>
        <p:spPr>
          <a:xfrm>
            <a:off x="521115" y="4722077"/>
            <a:ext cx="1771639" cy="954107"/>
          </a:xfrm>
          <a:prstGeom prst="rect">
            <a:avLst/>
          </a:prstGeom>
          <a:noFill/>
        </p:spPr>
        <p:txBody>
          <a:bodyPr wrap="square" rtlCol="0">
            <a:spAutoFit/>
          </a:bodyPr>
          <a:lstStyle/>
          <a:p>
            <a:pPr algn="ctr"/>
            <a:r>
              <a:rPr lang="en-US" sz="1400" b="1"/>
              <a:t>Jan 15</a:t>
            </a:r>
          </a:p>
          <a:p>
            <a:pPr algn="ctr"/>
            <a:r>
              <a:rPr lang="en-US" sz="1400" b="1"/>
              <a:t>2020</a:t>
            </a:r>
          </a:p>
          <a:p>
            <a:pPr algn="ctr"/>
            <a:r>
              <a:rPr lang="en-US" sz="1400"/>
              <a:t>First COVID-19 case detected in US</a:t>
            </a:r>
          </a:p>
        </p:txBody>
      </p:sp>
      <p:sp>
        <p:nvSpPr>
          <p:cNvPr id="39" name="TextBox 38">
            <a:extLst>
              <a:ext uri="{FF2B5EF4-FFF2-40B4-BE49-F238E27FC236}">
                <a16:creationId xmlns:a16="http://schemas.microsoft.com/office/drawing/2014/main" id="{EDDB23B8-63DE-4D3F-93D2-7E69F3C5DE3E}"/>
              </a:ext>
            </a:extLst>
          </p:cNvPr>
          <p:cNvSpPr txBox="1"/>
          <p:nvPr/>
        </p:nvSpPr>
        <p:spPr>
          <a:xfrm>
            <a:off x="1406935" y="5838444"/>
            <a:ext cx="1771639" cy="954107"/>
          </a:xfrm>
          <a:prstGeom prst="rect">
            <a:avLst/>
          </a:prstGeom>
          <a:noFill/>
        </p:spPr>
        <p:txBody>
          <a:bodyPr wrap="square" rtlCol="0">
            <a:spAutoFit/>
          </a:bodyPr>
          <a:lstStyle/>
          <a:p>
            <a:pPr algn="ctr"/>
            <a:r>
              <a:rPr lang="en-US" sz="1400" b="1"/>
              <a:t>Mar 19</a:t>
            </a:r>
          </a:p>
          <a:p>
            <a:pPr algn="ctr"/>
            <a:r>
              <a:rPr lang="en-US" sz="1400" b="1"/>
              <a:t>2020</a:t>
            </a:r>
          </a:p>
          <a:p>
            <a:pPr algn="ctr"/>
            <a:r>
              <a:rPr lang="en-US" sz="1400"/>
              <a:t>CA issues stay at home order</a:t>
            </a:r>
          </a:p>
        </p:txBody>
      </p:sp>
      <p:sp>
        <p:nvSpPr>
          <p:cNvPr id="40" name="TextBox 39">
            <a:extLst>
              <a:ext uri="{FF2B5EF4-FFF2-40B4-BE49-F238E27FC236}">
                <a16:creationId xmlns:a16="http://schemas.microsoft.com/office/drawing/2014/main" id="{CD90CB84-993E-456D-BAF9-69A41CF802DE}"/>
              </a:ext>
            </a:extLst>
          </p:cNvPr>
          <p:cNvSpPr txBox="1"/>
          <p:nvPr/>
        </p:nvSpPr>
        <p:spPr>
          <a:xfrm>
            <a:off x="1931783" y="4822805"/>
            <a:ext cx="1935593" cy="954107"/>
          </a:xfrm>
          <a:prstGeom prst="rect">
            <a:avLst/>
          </a:prstGeom>
          <a:noFill/>
        </p:spPr>
        <p:txBody>
          <a:bodyPr wrap="square" rtlCol="0">
            <a:spAutoFit/>
          </a:bodyPr>
          <a:lstStyle/>
          <a:p>
            <a:pPr algn="ctr"/>
            <a:r>
              <a:rPr lang="en-US" sz="1400" b="1"/>
              <a:t>Apr 15</a:t>
            </a:r>
          </a:p>
          <a:p>
            <a:pPr algn="ctr"/>
            <a:r>
              <a:rPr lang="en-US" sz="1400" b="1"/>
              <a:t>2020</a:t>
            </a:r>
          </a:p>
          <a:p>
            <a:pPr algn="ctr"/>
            <a:r>
              <a:rPr lang="en-US" sz="1400"/>
              <a:t>First Stimulus </a:t>
            </a:r>
          </a:p>
          <a:p>
            <a:pPr algn="ctr"/>
            <a:r>
              <a:rPr lang="en-US" sz="1400"/>
              <a:t>Payment</a:t>
            </a:r>
          </a:p>
        </p:txBody>
      </p:sp>
      <p:sp>
        <p:nvSpPr>
          <p:cNvPr id="47" name="TextBox 46">
            <a:extLst>
              <a:ext uri="{FF2B5EF4-FFF2-40B4-BE49-F238E27FC236}">
                <a16:creationId xmlns:a16="http://schemas.microsoft.com/office/drawing/2014/main" id="{796F858B-CF6B-4094-B99B-DBD4ED76405D}"/>
              </a:ext>
            </a:extLst>
          </p:cNvPr>
          <p:cNvSpPr txBox="1"/>
          <p:nvPr/>
        </p:nvSpPr>
        <p:spPr>
          <a:xfrm>
            <a:off x="5847561" y="5056046"/>
            <a:ext cx="1771639" cy="954107"/>
          </a:xfrm>
          <a:prstGeom prst="rect">
            <a:avLst/>
          </a:prstGeom>
          <a:noFill/>
        </p:spPr>
        <p:txBody>
          <a:bodyPr wrap="square" rtlCol="0">
            <a:spAutoFit/>
          </a:bodyPr>
          <a:lstStyle/>
          <a:p>
            <a:pPr algn="ctr"/>
            <a:r>
              <a:rPr lang="en-US" sz="1400" b="1"/>
              <a:t>Jan 04</a:t>
            </a:r>
          </a:p>
          <a:p>
            <a:pPr algn="ctr"/>
            <a:r>
              <a:rPr lang="en-US" sz="1400" b="1"/>
              <a:t>2021</a:t>
            </a:r>
          </a:p>
          <a:p>
            <a:pPr algn="ctr"/>
            <a:r>
              <a:rPr lang="en-US" sz="1400"/>
              <a:t>Second Stimulus Payment</a:t>
            </a:r>
          </a:p>
        </p:txBody>
      </p:sp>
      <p:sp>
        <p:nvSpPr>
          <p:cNvPr id="49" name="TextBox 48">
            <a:extLst>
              <a:ext uri="{FF2B5EF4-FFF2-40B4-BE49-F238E27FC236}">
                <a16:creationId xmlns:a16="http://schemas.microsoft.com/office/drawing/2014/main" id="{D40EE77A-8740-4C15-B396-5134075D0BC5}"/>
              </a:ext>
            </a:extLst>
          </p:cNvPr>
          <p:cNvSpPr txBox="1"/>
          <p:nvPr/>
        </p:nvSpPr>
        <p:spPr>
          <a:xfrm>
            <a:off x="7015961" y="5676898"/>
            <a:ext cx="1771639" cy="954107"/>
          </a:xfrm>
          <a:prstGeom prst="rect">
            <a:avLst/>
          </a:prstGeom>
          <a:noFill/>
        </p:spPr>
        <p:txBody>
          <a:bodyPr wrap="square" rtlCol="0">
            <a:spAutoFit/>
          </a:bodyPr>
          <a:lstStyle/>
          <a:p>
            <a:pPr algn="ctr"/>
            <a:r>
              <a:rPr lang="en-US" sz="1400" b="1"/>
              <a:t>Mar 17</a:t>
            </a:r>
          </a:p>
          <a:p>
            <a:pPr algn="ctr"/>
            <a:r>
              <a:rPr lang="en-US" sz="1400" b="1"/>
              <a:t>2021</a:t>
            </a:r>
          </a:p>
          <a:p>
            <a:pPr algn="ctr"/>
            <a:r>
              <a:rPr lang="en-US" sz="1400"/>
              <a:t>Third Stimulus</a:t>
            </a:r>
          </a:p>
          <a:p>
            <a:pPr algn="ctr"/>
            <a:r>
              <a:rPr lang="en-US" sz="1400"/>
              <a:t>Payment</a:t>
            </a:r>
          </a:p>
        </p:txBody>
      </p:sp>
      <p:sp>
        <p:nvSpPr>
          <p:cNvPr id="50" name="TextBox 49">
            <a:extLst>
              <a:ext uri="{FF2B5EF4-FFF2-40B4-BE49-F238E27FC236}">
                <a16:creationId xmlns:a16="http://schemas.microsoft.com/office/drawing/2014/main" id="{DA3F95B3-40D9-4F88-AD10-A842A715AF87}"/>
              </a:ext>
            </a:extLst>
          </p:cNvPr>
          <p:cNvSpPr txBox="1"/>
          <p:nvPr/>
        </p:nvSpPr>
        <p:spPr>
          <a:xfrm>
            <a:off x="8901911" y="5116682"/>
            <a:ext cx="1771639" cy="954107"/>
          </a:xfrm>
          <a:prstGeom prst="rect">
            <a:avLst/>
          </a:prstGeom>
          <a:noFill/>
        </p:spPr>
        <p:txBody>
          <a:bodyPr wrap="square" rtlCol="0">
            <a:spAutoFit/>
          </a:bodyPr>
          <a:lstStyle/>
          <a:p>
            <a:pPr algn="ctr"/>
            <a:r>
              <a:rPr lang="en-US" sz="1400" b="1"/>
              <a:t>Jul 15</a:t>
            </a:r>
          </a:p>
          <a:p>
            <a:pPr algn="ctr"/>
            <a:r>
              <a:rPr lang="en-US" sz="1400" b="1"/>
              <a:t>2021</a:t>
            </a:r>
          </a:p>
          <a:p>
            <a:pPr algn="ctr"/>
            <a:r>
              <a:rPr lang="en-US" sz="1400"/>
              <a:t>Advanced Child </a:t>
            </a:r>
          </a:p>
          <a:p>
            <a:pPr algn="ctr"/>
            <a:r>
              <a:rPr lang="en-US" sz="1400"/>
              <a:t>Tax Credit</a:t>
            </a:r>
          </a:p>
        </p:txBody>
      </p:sp>
      <p:cxnSp>
        <p:nvCxnSpPr>
          <p:cNvPr id="5" name="Straight Connector 4">
            <a:extLst>
              <a:ext uri="{FF2B5EF4-FFF2-40B4-BE49-F238E27FC236}">
                <a16:creationId xmlns:a16="http://schemas.microsoft.com/office/drawing/2014/main" id="{E473F5AC-DA74-459A-BF44-A7647C8DEBBB}"/>
              </a:ext>
            </a:extLst>
          </p:cNvPr>
          <p:cNvCxnSpPr/>
          <p:nvPr/>
        </p:nvCxnSpPr>
        <p:spPr>
          <a:xfrm>
            <a:off x="860079" y="2806574"/>
            <a:ext cx="10782677" cy="0"/>
          </a:xfrm>
          <a:prstGeom prst="line">
            <a:avLst/>
          </a:prstGeom>
          <a:ln w="31750">
            <a:prstDash val="soli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52638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lide Number Placeholder 9">
            <a:extLst>
              <a:ext uri="{FF2B5EF4-FFF2-40B4-BE49-F238E27FC236}">
                <a16:creationId xmlns:a16="http://schemas.microsoft.com/office/drawing/2014/main" id="{FF232ED8-A337-8443-B917-B46EBE919D16}"/>
              </a:ext>
            </a:extLst>
          </p:cNvPr>
          <p:cNvSpPr>
            <a:spLocks noGrp="1"/>
          </p:cNvSpPr>
          <p:nvPr>
            <p:ph type="sldNum" sz="quarter" idx="12"/>
          </p:nvPr>
        </p:nvSpPr>
        <p:spPr>
          <a:xfrm>
            <a:off x="11459308" y="6343650"/>
            <a:ext cx="557548" cy="365125"/>
          </a:xfrm>
        </p:spPr>
        <p:txBody>
          <a:bodyPr/>
          <a:lstStyle/>
          <a:p>
            <a:fld id="{A9965AF2-E279-CB4A-A730-B9D3C0262F98}" type="slidenum">
              <a:rPr lang="en-US" smtClean="0"/>
              <a:pPr/>
              <a:t>29</a:t>
            </a:fld>
            <a:endParaRPr lang="en-US"/>
          </a:p>
        </p:txBody>
      </p:sp>
      <p:sp>
        <p:nvSpPr>
          <p:cNvPr id="43" name="Source">
            <a:extLst>
              <a:ext uri="{FF2B5EF4-FFF2-40B4-BE49-F238E27FC236}">
                <a16:creationId xmlns:a16="http://schemas.microsoft.com/office/drawing/2014/main" id="{000DEB6F-6AA1-5A4E-9354-4DC569525FE1}"/>
              </a:ext>
            </a:extLst>
          </p:cNvPr>
          <p:cNvSpPr txBox="1"/>
          <p:nvPr/>
        </p:nvSpPr>
        <p:spPr>
          <a:xfrm>
            <a:off x="0" y="6265090"/>
            <a:ext cx="8156995" cy="615553"/>
          </a:xfrm>
          <a:prstGeom prst="rect">
            <a:avLst/>
          </a:prstGeom>
          <a:noFill/>
        </p:spPr>
        <p:txBody>
          <a:bodyPr wrap="square" lIns="457200" tIns="228600" rIns="228600" bIns="228600" rtlCol="0" anchor="ctr" anchorCtr="0">
            <a:spAutoFit/>
          </a:bodyPr>
          <a:lstStyle/>
          <a:p>
            <a:pPr defTabSz="457200">
              <a:defRPr/>
            </a:pPr>
            <a:r>
              <a:rPr lang="en-US" sz="1000">
                <a:solidFill>
                  <a:schemeClr val="bg1">
                    <a:lumMod val="50000"/>
                  </a:schemeClr>
                </a:solidFill>
                <a:cs typeface="Arial" panose="020B0604020202020204" pitchFamily="34" charset="0"/>
              </a:rPr>
              <a:t>U.S. Bureau of Economic Analysis</a:t>
            </a:r>
          </a:p>
        </p:txBody>
      </p:sp>
      <p:graphicFrame>
        <p:nvGraphicFramePr>
          <p:cNvPr id="27" name="Chart 26">
            <a:extLst>
              <a:ext uri="{FF2B5EF4-FFF2-40B4-BE49-F238E27FC236}">
                <a16:creationId xmlns:a16="http://schemas.microsoft.com/office/drawing/2014/main" id="{58741AC9-FF3C-4B10-8588-CE3B69D9EE98}"/>
              </a:ext>
            </a:extLst>
          </p:cNvPr>
          <p:cNvGraphicFramePr>
            <a:graphicFrameLocks/>
          </p:cNvGraphicFramePr>
          <p:nvPr/>
        </p:nvGraphicFramePr>
        <p:xfrm>
          <a:off x="646826" y="1464732"/>
          <a:ext cx="11136128" cy="486915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DE8EDB3-C6B8-42ED-BAEF-412D0F20B85C}"/>
              </a:ext>
            </a:extLst>
          </p:cNvPr>
          <p:cNvSpPr txBox="1"/>
          <p:nvPr/>
        </p:nvSpPr>
        <p:spPr>
          <a:xfrm rot="16200000">
            <a:off x="-1698808" y="3684343"/>
            <a:ext cx="4526865" cy="307777"/>
          </a:xfrm>
          <a:prstGeom prst="rect">
            <a:avLst/>
          </a:prstGeom>
          <a:noFill/>
        </p:spPr>
        <p:txBody>
          <a:bodyPr wrap="square" rtlCol="0">
            <a:spAutoFit/>
          </a:bodyPr>
          <a:lstStyle/>
          <a:p>
            <a:pPr algn="ctr"/>
            <a:r>
              <a:rPr lang="en-US" sz="1400" b="1">
                <a:solidFill>
                  <a:schemeClr val="tx1">
                    <a:lumMod val="65000"/>
                    <a:lumOff val="35000"/>
                  </a:schemeClr>
                </a:solidFill>
              </a:rPr>
              <a:t>% Change</a:t>
            </a:r>
          </a:p>
        </p:txBody>
      </p:sp>
      <p:sp>
        <p:nvSpPr>
          <p:cNvPr id="28" name="TextBox 1">
            <a:extLst>
              <a:ext uri="{FF2B5EF4-FFF2-40B4-BE49-F238E27FC236}">
                <a16:creationId xmlns:a16="http://schemas.microsoft.com/office/drawing/2014/main" id="{BAFDA1C5-53B6-4A37-9D38-8CD2A3F60A20}"/>
              </a:ext>
            </a:extLst>
          </p:cNvPr>
          <p:cNvSpPr txBox="1"/>
          <p:nvPr/>
        </p:nvSpPr>
        <p:spPr>
          <a:xfrm>
            <a:off x="1335298" y="1415726"/>
            <a:ext cx="975396" cy="658642"/>
          </a:xfrm>
          <a:prstGeom prst="rect">
            <a:avLst/>
          </a:prstGeom>
        </p:spPr>
        <p:txBody>
          <a:bodyPr wrap="none" lIns="118872" tIns="118872" bIns="4572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a:solidFill>
                  <a:schemeClr val="accent3"/>
                </a:solidFill>
              </a:rPr>
              <a:t>Durable</a:t>
            </a:r>
          </a:p>
          <a:p>
            <a:pPr algn="ctr"/>
            <a:r>
              <a:rPr lang="en-US" sz="1600" b="1">
                <a:solidFill>
                  <a:schemeClr val="accent3"/>
                </a:solidFill>
              </a:rPr>
              <a:t>Goods</a:t>
            </a:r>
          </a:p>
        </p:txBody>
      </p:sp>
      <p:sp>
        <p:nvSpPr>
          <p:cNvPr id="29" name="TextBox 1">
            <a:extLst>
              <a:ext uri="{FF2B5EF4-FFF2-40B4-BE49-F238E27FC236}">
                <a16:creationId xmlns:a16="http://schemas.microsoft.com/office/drawing/2014/main" id="{966409A1-AB06-4EF1-9B14-B46783CE048F}"/>
              </a:ext>
            </a:extLst>
          </p:cNvPr>
          <p:cNvSpPr txBox="1"/>
          <p:nvPr/>
        </p:nvSpPr>
        <p:spPr>
          <a:xfrm>
            <a:off x="2276586" y="2651240"/>
            <a:ext cx="1322799" cy="538609"/>
          </a:xfrm>
          <a:prstGeom prst="rect">
            <a:avLst/>
          </a:prstGeom>
        </p:spPr>
        <p:txBody>
          <a:bodyPr wrap="none" tIns="0" bIns="4572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a:solidFill>
                  <a:schemeClr val="accent3"/>
                </a:solidFill>
              </a:rPr>
              <a:t>Nondurable</a:t>
            </a:r>
          </a:p>
          <a:p>
            <a:pPr algn="ctr"/>
            <a:r>
              <a:rPr lang="en-US" sz="1600" b="1">
                <a:solidFill>
                  <a:schemeClr val="accent3"/>
                </a:solidFill>
              </a:rPr>
              <a:t>Goods</a:t>
            </a:r>
          </a:p>
        </p:txBody>
      </p:sp>
      <p:sp>
        <p:nvSpPr>
          <p:cNvPr id="30" name="TextBox 1">
            <a:extLst>
              <a:ext uri="{FF2B5EF4-FFF2-40B4-BE49-F238E27FC236}">
                <a16:creationId xmlns:a16="http://schemas.microsoft.com/office/drawing/2014/main" id="{C51A2E23-56C1-4F79-9A97-03A7904075F5}"/>
              </a:ext>
            </a:extLst>
          </p:cNvPr>
          <p:cNvSpPr txBox="1"/>
          <p:nvPr/>
        </p:nvSpPr>
        <p:spPr>
          <a:xfrm>
            <a:off x="3441959" y="3099567"/>
            <a:ext cx="1363802" cy="738664"/>
          </a:xfrm>
          <a:prstGeom prst="rect">
            <a:avLst/>
          </a:prstGeom>
        </p:spPr>
        <p:txBody>
          <a:bodyPr wrap="square" bIns="4572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a:solidFill>
                  <a:schemeClr val="tx1">
                    <a:lumMod val="65000"/>
                    <a:lumOff val="35000"/>
                  </a:schemeClr>
                </a:solidFill>
              </a:rPr>
              <a:t>Financial</a:t>
            </a:r>
          </a:p>
          <a:p>
            <a:pPr algn="ctr"/>
            <a:r>
              <a:rPr lang="en-US" sz="1400" b="1">
                <a:solidFill>
                  <a:schemeClr val="tx1">
                    <a:lumMod val="65000"/>
                    <a:lumOff val="35000"/>
                  </a:schemeClr>
                </a:solidFill>
              </a:rPr>
              <a:t>Services &amp;</a:t>
            </a:r>
          </a:p>
          <a:p>
            <a:pPr algn="ctr"/>
            <a:r>
              <a:rPr lang="en-US" sz="1400" b="1">
                <a:solidFill>
                  <a:schemeClr val="tx1">
                    <a:lumMod val="65000"/>
                    <a:lumOff val="35000"/>
                  </a:schemeClr>
                </a:solidFill>
              </a:rPr>
              <a:t>Insurance</a:t>
            </a:r>
          </a:p>
        </p:txBody>
      </p:sp>
      <p:sp>
        <p:nvSpPr>
          <p:cNvPr id="31" name="TextBox 1">
            <a:extLst>
              <a:ext uri="{FF2B5EF4-FFF2-40B4-BE49-F238E27FC236}">
                <a16:creationId xmlns:a16="http://schemas.microsoft.com/office/drawing/2014/main" id="{8F0EF448-C710-4223-99A4-7E27873572A3}"/>
              </a:ext>
            </a:extLst>
          </p:cNvPr>
          <p:cNvSpPr txBox="1"/>
          <p:nvPr/>
        </p:nvSpPr>
        <p:spPr>
          <a:xfrm>
            <a:off x="4709608" y="3328604"/>
            <a:ext cx="1178528" cy="523220"/>
          </a:xfrm>
          <a:prstGeom prst="rect">
            <a:avLst/>
          </a:prstGeom>
        </p:spPr>
        <p:txBody>
          <a:bodyPr wrap="square" bIns="4572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a:solidFill>
                  <a:schemeClr val="tx1">
                    <a:lumMod val="65000"/>
                    <a:lumOff val="35000"/>
                  </a:schemeClr>
                </a:solidFill>
              </a:rPr>
              <a:t>Housing &amp; Utilities</a:t>
            </a:r>
          </a:p>
        </p:txBody>
      </p:sp>
      <p:sp>
        <p:nvSpPr>
          <p:cNvPr id="32" name="TextBox 1">
            <a:extLst>
              <a:ext uri="{FF2B5EF4-FFF2-40B4-BE49-F238E27FC236}">
                <a16:creationId xmlns:a16="http://schemas.microsoft.com/office/drawing/2014/main" id="{1BE36474-D905-4927-BFF2-293032927392}"/>
              </a:ext>
            </a:extLst>
          </p:cNvPr>
          <p:cNvSpPr txBox="1"/>
          <p:nvPr/>
        </p:nvSpPr>
        <p:spPr>
          <a:xfrm>
            <a:off x="6003007" y="3369342"/>
            <a:ext cx="922047" cy="523220"/>
          </a:xfrm>
          <a:prstGeom prst="rect">
            <a:avLst/>
          </a:prstGeom>
        </p:spPr>
        <p:txBody>
          <a:bodyPr wrap="none" bIns="4572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a:solidFill>
                  <a:schemeClr val="tx1">
                    <a:lumMod val="65000"/>
                    <a:lumOff val="35000"/>
                  </a:schemeClr>
                </a:solidFill>
              </a:rPr>
              <a:t>Food</a:t>
            </a:r>
          </a:p>
          <a:p>
            <a:pPr algn="ctr"/>
            <a:r>
              <a:rPr lang="en-US" sz="1400" b="1">
                <a:solidFill>
                  <a:schemeClr val="tx1">
                    <a:lumMod val="65000"/>
                    <a:lumOff val="35000"/>
                  </a:schemeClr>
                </a:solidFill>
              </a:rPr>
              <a:t>Services</a:t>
            </a:r>
          </a:p>
        </p:txBody>
      </p:sp>
      <p:sp>
        <p:nvSpPr>
          <p:cNvPr id="33" name="TextBox 1">
            <a:extLst>
              <a:ext uri="{FF2B5EF4-FFF2-40B4-BE49-F238E27FC236}">
                <a16:creationId xmlns:a16="http://schemas.microsoft.com/office/drawing/2014/main" id="{AED46C2F-0DAF-490A-99FD-90E448FA64D6}"/>
              </a:ext>
            </a:extLst>
          </p:cNvPr>
          <p:cNvSpPr txBox="1"/>
          <p:nvPr/>
        </p:nvSpPr>
        <p:spPr>
          <a:xfrm>
            <a:off x="7085449" y="3829884"/>
            <a:ext cx="1099980" cy="307777"/>
          </a:xfrm>
          <a:prstGeom prst="rect">
            <a:avLst/>
          </a:prstGeom>
        </p:spPr>
        <p:txBody>
          <a:bodyPr wrap="none" bIns="4572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a:solidFill>
                  <a:schemeClr val="tx1">
                    <a:lumMod val="65000"/>
                    <a:lumOff val="35000"/>
                  </a:schemeClr>
                </a:solidFill>
              </a:rPr>
              <a:t>Healthcare</a:t>
            </a:r>
          </a:p>
        </p:txBody>
      </p:sp>
      <p:sp>
        <p:nvSpPr>
          <p:cNvPr id="34" name="TextBox 1">
            <a:extLst>
              <a:ext uri="{FF2B5EF4-FFF2-40B4-BE49-F238E27FC236}">
                <a16:creationId xmlns:a16="http://schemas.microsoft.com/office/drawing/2014/main" id="{65AD5B08-9187-46E6-8D3D-40137BAB5272}"/>
              </a:ext>
            </a:extLst>
          </p:cNvPr>
          <p:cNvSpPr txBox="1"/>
          <p:nvPr/>
        </p:nvSpPr>
        <p:spPr>
          <a:xfrm>
            <a:off x="8332156" y="3730629"/>
            <a:ext cx="922047" cy="523220"/>
          </a:xfrm>
          <a:prstGeom prst="rect">
            <a:avLst/>
          </a:prstGeom>
        </p:spPr>
        <p:txBody>
          <a:bodyPr wrap="none" bIns="4572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a:solidFill>
                  <a:schemeClr val="tx1">
                    <a:lumMod val="65000"/>
                    <a:lumOff val="35000"/>
                  </a:schemeClr>
                </a:solidFill>
              </a:rPr>
              <a:t>Other</a:t>
            </a:r>
          </a:p>
          <a:p>
            <a:pPr algn="ctr"/>
            <a:r>
              <a:rPr lang="en-US" sz="1400" b="1">
                <a:solidFill>
                  <a:schemeClr val="tx1">
                    <a:lumMod val="65000"/>
                    <a:lumOff val="35000"/>
                  </a:schemeClr>
                </a:solidFill>
              </a:rPr>
              <a:t>Services</a:t>
            </a:r>
          </a:p>
        </p:txBody>
      </p:sp>
      <p:sp>
        <p:nvSpPr>
          <p:cNvPr id="35" name="TextBox 1">
            <a:extLst>
              <a:ext uri="{FF2B5EF4-FFF2-40B4-BE49-F238E27FC236}">
                <a16:creationId xmlns:a16="http://schemas.microsoft.com/office/drawing/2014/main" id="{83BF4B2E-C57B-43C8-816C-40A64DBAD03D}"/>
              </a:ext>
            </a:extLst>
          </p:cNvPr>
          <p:cNvSpPr txBox="1"/>
          <p:nvPr/>
        </p:nvSpPr>
        <p:spPr>
          <a:xfrm>
            <a:off x="9153501" y="4967902"/>
            <a:ext cx="1620828" cy="584775"/>
          </a:xfrm>
          <a:prstGeom prst="rect">
            <a:avLst/>
          </a:prstGeom>
        </p:spPr>
        <p:txBody>
          <a:bodyPr wrap="none" bIns="4572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a:solidFill>
                  <a:schemeClr val="bg2"/>
                </a:solidFill>
              </a:rPr>
              <a:t>Transportation</a:t>
            </a:r>
          </a:p>
          <a:p>
            <a:pPr algn="ctr"/>
            <a:r>
              <a:rPr lang="en-US" sz="1600" b="1">
                <a:solidFill>
                  <a:schemeClr val="bg2"/>
                </a:solidFill>
              </a:rPr>
              <a:t>Services</a:t>
            </a:r>
          </a:p>
        </p:txBody>
      </p:sp>
      <p:sp>
        <p:nvSpPr>
          <p:cNvPr id="36" name="TextBox 1">
            <a:extLst>
              <a:ext uri="{FF2B5EF4-FFF2-40B4-BE49-F238E27FC236}">
                <a16:creationId xmlns:a16="http://schemas.microsoft.com/office/drawing/2014/main" id="{8A2B6A67-E22B-4F2A-BF30-149C49DE265E}"/>
              </a:ext>
            </a:extLst>
          </p:cNvPr>
          <p:cNvSpPr txBox="1"/>
          <p:nvPr/>
        </p:nvSpPr>
        <p:spPr>
          <a:xfrm>
            <a:off x="10498687" y="5482252"/>
            <a:ext cx="1244251" cy="584775"/>
          </a:xfrm>
          <a:prstGeom prst="rect">
            <a:avLst/>
          </a:prstGeom>
        </p:spPr>
        <p:txBody>
          <a:bodyPr wrap="none" bIns="4572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a:solidFill>
                  <a:schemeClr val="bg2"/>
                </a:solidFill>
              </a:rPr>
              <a:t>Recreation</a:t>
            </a:r>
          </a:p>
          <a:p>
            <a:pPr algn="ctr"/>
            <a:r>
              <a:rPr lang="en-US" sz="1600" b="1">
                <a:solidFill>
                  <a:schemeClr val="bg2"/>
                </a:solidFill>
              </a:rPr>
              <a:t>Services</a:t>
            </a:r>
          </a:p>
        </p:txBody>
      </p:sp>
      <p:sp>
        <p:nvSpPr>
          <p:cNvPr id="3" name="Title 2">
            <a:extLst>
              <a:ext uri="{FF2B5EF4-FFF2-40B4-BE49-F238E27FC236}">
                <a16:creationId xmlns:a16="http://schemas.microsoft.com/office/drawing/2014/main" id="{16527B2E-F94E-4105-87C7-458FE69558EB}"/>
              </a:ext>
            </a:extLst>
          </p:cNvPr>
          <p:cNvSpPr>
            <a:spLocks noGrp="1"/>
          </p:cNvSpPr>
          <p:nvPr>
            <p:ph type="title"/>
          </p:nvPr>
        </p:nvSpPr>
        <p:spPr>
          <a:prstGeom prst="rect">
            <a:avLst/>
          </a:prstGeom>
        </p:spPr>
        <p:txBody>
          <a:bodyPr>
            <a:noAutofit/>
          </a:bodyPr>
          <a:lstStyle/>
          <a:p>
            <a:r>
              <a:rPr lang="en-US"/>
              <a:t>U.S. Change in Spending</a:t>
            </a:r>
            <a:r>
              <a:rPr lang="en-US" sz="3200"/>
              <a:t> (Q4 2019 through Q3 2021)</a:t>
            </a:r>
            <a:endParaRPr lang="en-US" sz="4200" b="0"/>
          </a:p>
        </p:txBody>
      </p:sp>
    </p:spTree>
    <p:extLst>
      <p:ext uri="{BB962C8B-B14F-4D97-AF65-F5344CB8AC3E}">
        <p14:creationId xmlns:p14="http://schemas.microsoft.com/office/powerpoint/2010/main" val="68459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F9E372-1F96-914D-8EB8-C250BB8D4C7D}"/>
              </a:ext>
            </a:extLst>
          </p:cNvPr>
          <p:cNvSpPr>
            <a:spLocks noGrp="1"/>
          </p:cNvSpPr>
          <p:nvPr>
            <p:ph type="sldNum" sz="quarter" idx="12"/>
          </p:nvPr>
        </p:nvSpPr>
        <p:spPr/>
        <p:txBody>
          <a:bodyPr/>
          <a:lstStyle/>
          <a:p>
            <a:fld id="{28572E7E-2445-4244-B250-A8C83A6361FC}" type="slidenum">
              <a:rPr lang="en-US" smtClean="0"/>
              <a:t>3</a:t>
            </a:fld>
            <a:endParaRPr lang="en-US"/>
          </a:p>
        </p:txBody>
      </p:sp>
      <p:sp>
        <p:nvSpPr>
          <p:cNvPr id="2" name="Title 1">
            <a:extLst>
              <a:ext uri="{FF2B5EF4-FFF2-40B4-BE49-F238E27FC236}">
                <a16:creationId xmlns:a16="http://schemas.microsoft.com/office/drawing/2014/main" id="{54DE01F4-014A-7342-9A28-B7BF15B842A1}"/>
              </a:ext>
            </a:extLst>
          </p:cNvPr>
          <p:cNvSpPr>
            <a:spLocks noGrp="1"/>
          </p:cNvSpPr>
          <p:nvPr>
            <p:ph type="title"/>
          </p:nvPr>
        </p:nvSpPr>
        <p:spPr/>
        <p:txBody>
          <a:bodyPr>
            <a:normAutofit/>
          </a:bodyPr>
          <a:lstStyle/>
          <a:p>
            <a:r>
              <a:rPr lang="en-US" sz="4000"/>
              <a:t>COVID-19 is Driving the Regional Economy</a:t>
            </a:r>
          </a:p>
        </p:txBody>
      </p:sp>
      <p:sp>
        <p:nvSpPr>
          <p:cNvPr id="34" name="Date Placeholder 4">
            <a:extLst>
              <a:ext uri="{FF2B5EF4-FFF2-40B4-BE49-F238E27FC236}">
                <a16:creationId xmlns:a16="http://schemas.microsoft.com/office/drawing/2014/main" id="{054C67F8-7D8C-4B88-A419-811F28357327}"/>
              </a:ext>
            </a:extLst>
          </p:cNvPr>
          <p:cNvSpPr>
            <a:spLocks noGrp="1"/>
          </p:cNvSpPr>
          <p:nvPr>
            <p:ph type="dt" sz="half" idx="4294967295"/>
          </p:nvPr>
        </p:nvSpPr>
        <p:spPr>
          <a:xfrm>
            <a:off x="0" y="6418263"/>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7B06F5-4DF0-4559-923F-498514CE8564}" type="datetime1">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lumMod val="50000"/>
                  <a:lumOff val="50000"/>
                </a:prstClr>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E0AF6381-2B79-9240-8FB6-4D54E9001E2C}"/>
              </a:ext>
            </a:extLst>
          </p:cNvPr>
          <p:cNvSpPr txBox="1"/>
          <p:nvPr/>
        </p:nvSpPr>
        <p:spPr>
          <a:xfrm>
            <a:off x="1828801" y="1326241"/>
            <a:ext cx="9925441" cy="5386090"/>
          </a:xfrm>
          <a:prstGeom prst="rect">
            <a:avLst/>
          </a:prstGeom>
          <a:noFill/>
        </p:spPr>
        <p:txBody>
          <a:bodyPr wrap="square" numCol="1" rtlCol="0">
            <a:spAutoFit/>
          </a:bodyPr>
          <a:lstStyle/>
          <a:p>
            <a:pPr marL="285750" indent="-285750">
              <a:buFont typeface="Arial" panose="020B0604020202020204" pitchFamily="34" charset="0"/>
              <a:buChar char="•"/>
            </a:pPr>
            <a:r>
              <a:rPr lang="en-US" sz="2400" b="1">
                <a:solidFill>
                  <a:schemeClr val="tx2"/>
                </a:solidFill>
              </a:rPr>
              <a:t>COVID Variants</a:t>
            </a:r>
          </a:p>
          <a:p>
            <a:pPr marL="285750" indent="-285750">
              <a:buFont typeface="Arial" panose="020B0604020202020204" pitchFamily="34" charset="0"/>
              <a:buChar char="•"/>
            </a:pPr>
            <a:endParaRPr lang="en-US" sz="2400" b="1">
              <a:solidFill>
                <a:schemeClr val="tx2"/>
              </a:solidFill>
            </a:endParaRPr>
          </a:p>
          <a:p>
            <a:pPr marL="285750" indent="-285750">
              <a:buFont typeface="Arial" panose="020B0604020202020204" pitchFamily="34" charset="0"/>
              <a:buChar char="•"/>
            </a:pPr>
            <a:r>
              <a:rPr lang="en-US" sz="2400" b="1">
                <a:solidFill>
                  <a:schemeClr val="tx2"/>
                </a:solidFill>
              </a:rPr>
              <a:t>Labor Force Disruptions</a:t>
            </a:r>
          </a:p>
          <a:p>
            <a:pPr marL="742950" lvl="1" indent="-285750">
              <a:buFont typeface="Courier New" panose="02070309020205020404" pitchFamily="49" charset="0"/>
              <a:buChar char="o"/>
            </a:pPr>
            <a:r>
              <a:rPr lang="en-US" sz="1600">
                <a:solidFill>
                  <a:schemeClr val="tx1">
                    <a:lumMod val="65000"/>
                    <a:lumOff val="35000"/>
                  </a:schemeClr>
                </a:solidFill>
              </a:rPr>
              <a:t>Unemployment Rate 4.6% (November 2021)</a:t>
            </a:r>
          </a:p>
          <a:p>
            <a:pPr marL="742950" lvl="1" indent="-285750">
              <a:buFont typeface="Courier New" panose="02070309020205020404" pitchFamily="49" charset="0"/>
              <a:buChar char="o"/>
            </a:pPr>
            <a:r>
              <a:rPr lang="en-US" sz="1600">
                <a:solidFill>
                  <a:schemeClr val="tx1">
                    <a:lumMod val="65000"/>
                    <a:lumOff val="35000"/>
                  </a:schemeClr>
                </a:solidFill>
              </a:rPr>
              <a:t>Record Job Opening</a:t>
            </a:r>
            <a:r>
              <a:rPr lang="en-US" sz="1600">
                <a:solidFill>
                  <a:schemeClr val="tx1">
                    <a:lumMod val="75000"/>
                    <a:lumOff val="25000"/>
                  </a:schemeClr>
                </a:solidFill>
              </a:rPr>
              <a:t>s</a:t>
            </a:r>
          </a:p>
          <a:p>
            <a:pPr marL="742950" lvl="1" indent="-285750">
              <a:buFont typeface="Courier New" panose="02070309020205020404" pitchFamily="49" charset="0"/>
              <a:buChar char="o"/>
            </a:pPr>
            <a:r>
              <a:rPr lang="en-US" sz="1600">
                <a:solidFill>
                  <a:schemeClr val="tx1">
                    <a:lumMod val="75000"/>
                    <a:lumOff val="25000"/>
                  </a:schemeClr>
                </a:solidFill>
              </a:rPr>
              <a:t>Record Resignations</a:t>
            </a:r>
          </a:p>
          <a:p>
            <a:pPr marL="285750" indent="-285750">
              <a:buFont typeface="Arial" panose="020B0604020202020204" pitchFamily="34" charset="0"/>
              <a:buChar char="•"/>
            </a:pPr>
            <a:endParaRPr lang="en-US" sz="2400" b="1">
              <a:solidFill>
                <a:schemeClr val="tx2"/>
              </a:solidFill>
            </a:endParaRPr>
          </a:p>
          <a:p>
            <a:pPr marL="285750" indent="-285750">
              <a:buFont typeface="Arial" panose="020B0604020202020204" pitchFamily="34" charset="0"/>
              <a:buChar char="•"/>
            </a:pPr>
            <a:r>
              <a:rPr lang="en-US" sz="2400" b="1">
                <a:solidFill>
                  <a:schemeClr val="tx2"/>
                </a:solidFill>
              </a:rPr>
              <a:t>Inflation</a:t>
            </a:r>
          </a:p>
          <a:p>
            <a:pPr marL="742950" lvl="1" indent="-285750">
              <a:buFont typeface="Courier New" panose="02070309020205020404" pitchFamily="49" charset="0"/>
              <a:buChar char="o"/>
            </a:pPr>
            <a:r>
              <a:rPr lang="en-US" sz="1600">
                <a:solidFill>
                  <a:schemeClr val="tx1">
                    <a:lumMod val="65000"/>
                    <a:lumOff val="35000"/>
                  </a:schemeClr>
                </a:solidFill>
              </a:rPr>
              <a:t>PPI up 9.7% last 12 months</a:t>
            </a:r>
          </a:p>
          <a:p>
            <a:pPr marL="742950" lvl="1" indent="-285750">
              <a:buFont typeface="Courier New" panose="02070309020205020404" pitchFamily="49" charset="0"/>
              <a:buChar char="o"/>
            </a:pPr>
            <a:r>
              <a:rPr lang="en-US" sz="1600">
                <a:solidFill>
                  <a:schemeClr val="tx1">
                    <a:lumMod val="65000"/>
                    <a:lumOff val="35000"/>
                  </a:schemeClr>
                </a:solidFill>
              </a:rPr>
              <a:t>CPI up 7.0% last 12 months</a:t>
            </a:r>
          </a:p>
          <a:p>
            <a:pPr marL="285750" indent="-285750">
              <a:buFont typeface="Arial" panose="020B0604020202020204" pitchFamily="34" charset="0"/>
              <a:buChar char="•"/>
            </a:pPr>
            <a:endParaRPr lang="en-US" sz="2400" b="1">
              <a:solidFill>
                <a:schemeClr val="tx2"/>
              </a:solidFill>
            </a:endParaRPr>
          </a:p>
          <a:p>
            <a:pPr marL="285750" indent="-285750">
              <a:buFont typeface="Arial" panose="020B0604020202020204" pitchFamily="34" charset="0"/>
              <a:buChar char="•"/>
            </a:pPr>
            <a:r>
              <a:rPr lang="en-US" sz="2400" b="1">
                <a:solidFill>
                  <a:schemeClr val="tx2"/>
                </a:solidFill>
              </a:rPr>
              <a:t>Housing Prices</a:t>
            </a:r>
            <a:endParaRPr lang="en-US" sz="2400" b="1"/>
          </a:p>
          <a:p>
            <a:pPr marL="742950" lvl="1" indent="-285750">
              <a:buFont typeface="Courier New" panose="02070309020205020404" pitchFamily="49" charset="0"/>
              <a:buChar char="o"/>
            </a:pPr>
            <a:r>
              <a:rPr lang="en-US" sz="1600">
                <a:solidFill>
                  <a:schemeClr val="tx1">
                    <a:lumMod val="65000"/>
                    <a:lumOff val="35000"/>
                  </a:schemeClr>
                </a:solidFill>
              </a:rPr>
              <a:t>$825k median home price </a:t>
            </a:r>
          </a:p>
          <a:p>
            <a:pPr marL="742950" lvl="1" indent="-285750">
              <a:buFont typeface="Courier New" panose="02070309020205020404" pitchFamily="49" charset="0"/>
              <a:buChar char="o"/>
            </a:pPr>
            <a:r>
              <a:rPr lang="en-US" sz="1600">
                <a:solidFill>
                  <a:schemeClr val="tx1">
                    <a:lumMod val="65000"/>
                    <a:lumOff val="35000"/>
                  </a:schemeClr>
                </a:solidFill>
              </a:rPr>
              <a:t>Housing prices are up 24% since last year (October)</a:t>
            </a:r>
            <a:endParaRPr lang="en-US" sz="1600">
              <a:solidFill>
                <a:schemeClr val="tx1">
                  <a:lumMod val="65000"/>
                  <a:lumOff val="35000"/>
                </a:schemeClr>
              </a:solidFill>
              <a:cs typeface="Arial"/>
            </a:endParaRPr>
          </a:p>
          <a:p>
            <a:pPr marL="742950" lvl="1" indent="-285750">
              <a:buFont typeface="Courier New" panose="02070309020205020404" pitchFamily="49" charset="0"/>
              <a:buChar char="o"/>
            </a:pPr>
            <a:r>
              <a:rPr lang="en-US" sz="1600">
                <a:solidFill>
                  <a:schemeClr val="tx1">
                    <a:lumMod val="65000"/>
                    <a:lumOff val="35000"/>
                  </a:schemeClr>
                </a:solidFill>
              </a:rPr>
              <a:t>Mortgage Interest rates approximately</a:t>
            </a:r>
            <a:r>
              <a:rPr lang="en-US" sz="1600" b="1">
                <a:solidFill>
                  <a:schemeClr val="tx1">
                    <a:lumMod val="65000"/>
                    <a:lumOff val="35000"/>
                  </a:schemeClr>
                </a:solidFill>
              </a:rPr>
              <a:t> </a:t>
            </a:r>
            <a:r>
              <a:rPr lang="en-US" sz="1600">
                <a:solidFill>
                  <a:schemeClr val="tx1">
                    <a:lumMod val="65000"/>
                    <a:lumOff val="35000"/>
                  </a:schemeClr>
                </a:solidFill>
              </a:rPr>
              <a:t>3.1%</a:t>
            </a:r>
          </a:p>
          <a:p>
            <a:pPr lvl="0">
              <a:spcAft>
                <a:spcPts val="0"/>
              </a:spcAft>
            </a:pPr>
            <a:endParaRPr lang="en-US" sz="1600">
              <a:solidFill>
                <a:schemeClr val="tx1">
                  <a:lumMod val="65000"/>
                  <a:lumOff val="35000"/>
                </a:schemeClr>
              </a:solidFill>
              <a:cs typeface="Arial"/>
            </a:endParaRPr>
          </a:p>
          <a:p>
            <a:pPr lvl="0">
              <a:spcAft>
                <a:spcPts val="0"/>
              </a:spcAft>
            </a:pPr>
            <a:endParaRPr lang="en-US" sz="1600">
              <a:solidFill>
                <a:schemeClr val="tx1">
                  <a:lumMod val="75000"/>
                  <a:lumOff val="25000"/>
                </a:schemeClr>
              </a:solidFill>
              <a:cs typeface="Arial"/>
            </a:endParaRPr>
          </a:p>
          <a:p>
            <a:endParaRPr lang="en-US" sz="1600" b="1">
              <a:solidFill>
                <a:schemeClr val="tx2"/>
              </a:solidFill>
            </a:endParaRPr>
          </a:p>
        </p:txBody>
      </p:sp>
    </p:spTree>
    <p:extLst>
      <p:ext uri="{BB962C8B-B14F-4D97-AF65-F5344CB8AC3E}">
        <p14:creationId xmlns:p14="http://schemas.microsoft.com/office/powerpoint/2010/main" val="4234020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5A30C7E-502A-6A45-8B22-2DD6A50E1A0C}"/>
              </a:ext>
            </a:extLst>
          </p:cNvPr>
          <p:cNvSpPr>
            <a:spLocks noGrp="1"/>
          </p:cNvSpPr>
          <p:nvPr>
            <p:ph type="title"/>
          </p:nvPr>
        </p:nvSpPr>
        <p:spPr/>
        <p:txBody>
          <a:bodyPr/>
          <a:lstStyle/>
          <a:p>
            <a:pPr algn="l"/>
            <a:r>
              <a:rPr lang="en-US"/>
              <a:t>Impacts of COVID-19</a:t>
            </a:r>
          </a:p>
        </p:txBody>
      </p:sp>
    </p:spTree>
    <p:extLst>
      <p:ext uri="{BB962C8B-B14F-4D97-AF65-F5344CB8AC3E}">
        <p14:creationId xmlns:p14="http://schemas.microsoft.com/office/powerpoint/2010/main" val="3020326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CCBE57AC-86D3-441A-9EFD-70F074E1C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1671" y="1287547"/>
            <a:ext cx="3762091" cy="5005696"/>
          </a:xfrm>
          <a:prstGeom prst="rect">
            <a:avLst/>
          </a:prstGeom>
          <a:ln w="12700">
            <a:solidFill>
              <a:schemeClr val="tx1"/>
            </a:solidFill>
          </a:ln>
        </p:spPr>
      </p:pic>
      <p:sp>
        <p:nvSpPr>
          <p:cNvPr id="10" name="Slide Number Placeholder 9">
            <a:extLst>
              <a:ext uri="{FF2B5EF4-FFF2-40B4-BE49-F238E27FC236}">
                <a16:creationId xmlns:a16="http://schemas.microsoft.com/office/drawing/2014/main" id="{F05C52B8-AE68-B74A-95C4-73B2D5A85F9D}"/>
              </a:ext>
            </a:extLst>
          </p:cNvPr>
          <p:cNvSpPr>
            <a:spLocks noGrp="1"/>
          </p:cNvSpPr>
          <p:nvPr>
            <p:ph type="sldNum" sz="quarter" idx="12"/>
          </p:nvPr>
        </p:nvSpPr>
        <p:spPr/>
        <p:txBody>
          <a:bodyPr/>
          <a:lstStyle/>
          <a:p>
            <a:r>
              <a:rPr lang="en-US"/>
              <a:t>|  </a:t>
            </a:r>
            <a:fld id="{A9965AF2-E279-CB4A-A730-B9D3C0262F98}" type="slidenum">
              <a:rPr lang="en-US" smtClean="0"/>
              <a:pPr/>
              <a:t>31</a:t>
            </a:fld>
            <a:endParaRPr lang="en-US"/>
          </a:p>
        </p:txBody>
      </p:sp>
      <p:sp>
        <p:nvSpPr>
          <p:cNvPr id="2" name="Title 1">
            <a:extLst>
              <a:ext uri="{FF2B5EF4-FFF2-40B4-BE49-F238E27FC236}">
                <a16:creationId xmlns:a16="http://schemas.microsoft.com/office/drawing/2014/main" id="{32BB1F86-7C9A-42BA-8E25-F362BDBB672C}"/>
              </a:ext>
            </a:extLst>
          </p:cNvPr>
          <p:cNvSpPr>
            <a:spLocks noGrp="1"/>
          </p:cNvSpPr>
          <p:nvPr>
            <p:ph type="title"/>
          </p:nvPr>
        </p:nvSpPr>
        <p:spPr>
          <a:noFill/>
        </p:spPr>
        <p:txBody>
          <a:bodyPr>
            <a:noAutofit/>
          </a:bodyPr>
          <a:lstStyle/>
          <a:p>
            <a:r>
              <a:rPr lang="en-US"/>
              <a:t>Most Impacted Communities: Unemployment</a:t>
            </a:r>
          </a:p>
        </p:txBody>
      </p:sp>
      <p:pic>
        <p:nvPicPr>
          <p:cNvPr id="7" name="Picture 6" descr="Map&#10;&#10;Description automatically generated">
            <a:extLst>
              <a:ext uri="{FF2B5EF4-FFF2-40B4-BE49-F238E27FC236}">
                <a16:creationId xmlns:a16="http://schemas.microsoft.com/office/drawing/2014/main" id="{8D597D19-0CA7-4A26-895F-9EF18355F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53" y="1287547"/>
            <a:ext cx="3721287" cy="4985539"/>
          </a:xfrm>
          <a:prstGeom prst="rect">
            <a:avLst/>
          </a:prstGeom>
          <a:ln w="12700">
            <a:solidFill>
              <a:schemeClr val="tx1"/>
            </a:solidFill>
          </a:ln>
        </p:spPr>
      </p:pic>
      <p:sp>
        <p:nvSpPr>
          <p:cNvPr id="13" name="Title 1">
            <a:extLst>
              <a:ext uri="{FF2B5EF4-FFF2-40B4-BE49-F238E27FC236}">
                <a16:creationId xmlns:a16="http://schemas.microsoft.com/office/drawing/2014/main" id="{9C5A2843-423D-4CF3-8488-F6F59E6629CF}"/>
              </a:ext>
            </a:extLst>
          </p:cNvPr>
          <p:cNvSpPr txBox="1">
            <a:spLocks/>
          </p:cNvSpPr>
          <p:nvPr/>
        </p:nvSpPr>
        <p:spPr>
          <a:xfrm>
            <a:off x="274320" y="6333216"/>
            <a:ext cx="9505784" cy="36576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lumMod val="50000"/>
                    <a:lumOff val="50000"/>
                  </a:schemeClr>
                </a:solidFill>
                <a:latin typeface="+mj-lt"/>
                <a:ea typeface="+mj-ea"/>
                <a:cs typeface="+mj-cs"/>
              </a:defRPr>
            </a:lvl1pPr>
          </a:lstStyle>
          <a:p>
            <a:r>
              <a:rPr lang="en-US" sz="1050" b="0"/>
              <a:t>View SANDAG’s new interactive unemployment data tool online at: </a:t>
            </a:r>
            <a:r>
              <a:rPr lang="en-US" sz="1050" b="0" u="sng">
                <a:solidFill>
                  <a:schemeClr val="accent1"/>
                </a:solidFill>
                <a:hlinkClick r:id="rId4">
                  <a:extLst>
                    <a:ext uri="{A12FA001-AC4F-418D-AE19-62706E023703}">
                      <ahyp:hlinkClr xmlns:ahyp="http://schemas.microsoft.com/office/drawing/2018/hyperlinkcolor" val="tx"/>
                    </a:ext>
                  </a:extLst>
                </a:hlinkClick>
              </a:rPr>
              <a:t>www.sandag.org/unemploymentdata</a:t>
            </a:r>
            <a:endParaRPr lang="en-US" sz="1050" b="0" u="sng">
              <a:solidFill>
                <a:schemeClr val="accent1"/>
              </a:solidFill>
            </a:endParaRPr>
          </a:p>
        </p:txBody>
      </p:sp>
      <p:pic>
        <p:nvPicPr>
          <p:cNvPr id="8" name="Picture 7" descr="Map&#10;&#10;Description automatically generated">
            <a:extLst>
              <a:ext uri="{FF2B5EF4-FFF2-40B4-BE49-F238E27FC236}">
                <a16:creationId xmlns:a16="http://schemas.microsoft.com/office/drawing/2014/main" id="{4BEE906A-200A-428B-B5EC-39E04F617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9865" y="1287547"/>
            <a:ext cx="3751581" cy="5005696"/>
          </a:xfrm>
          <a:prstGeom prst="rect">
            <a:avLst/>
          </a:prstGeom>
          <a:ln w="12700">
            <a:solidFill>
              <a:schemeClr val="tx1"/>
            </a:solidFill>
          </a:ln>
        </p:spPr>
      </p:pic>
      <p:sp>
        <p:nvSpPr>
          <p:cNvPr id="9" name="Title 1">
            <a:extLst>
              <a:ext uri="{FF2B5EF4-FFF2-40B4-BE49-F238E27FC236}">
                <a16:creationId xmlns:a16="http://schemas.microsoft.com/office/drawing/2014/main" id="{87B50146-E0A6-48A3-A317-FF50E1A44624}"/>
              </a:ext>
            </a:extLst>
          </p:cNvPr>
          <p:cNvSpPr txBox="1">
            <a:spLocks/>
          </p:cNvSpPr>
          <p:nvPr/>
        </p:nvSpPr>
        <p:spPr>
          <a:xfrm>
            <a:off x="353568" y="1407686"/>
            <a:ext cx="3699818" cy="365125"/>
          </a:xfrm>
          <a:prstGeom prst="rect">
            <a:avLst/>
          </a:prstGeom>
          <a:solidFill>
            <a:schemeClr val="bg1">
              <a:alpha val="85708"/>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lumMod val="50000"/>
                    <a:lumOff val="50000"/>
                  </a:schemeClr>
                </a:solidFill>
                <a:latin typeface="+mj-lt"/>
                <a:ea typeface="+mj-ea"/>
                <a:cs typeface="+mj-cs"/>
              </a:defRPr>
            </a:lvl1pPr>
          </a:lstStyle>
          <a:p>
            <a:pPr algn="ctr"/>
            <a:r>
              <a:rPr lang="en-US" sz="2000">
                <a:solidFill>
                  <a:schemeClr val="tx1">
                    <a:lumMod val="75000"/>
                    <a:lumOff val="25000"/>
                  </a:schemeClr>
                </a:solidFill>
              </a:rPr>
              <a:t>Pre-COVID (3.2%)</a:t>
            </a:r>
          </a:p>
        </p:txBody>
      </p:sp>
      <p:sp>
        <p:nvSpPr>
          <p:cNvPr id="16" name="Title 1">
            <a:extLst>
              <a:ext uri="{FF2B5EF4-FFF2-40B4-BE49-F238E27FC236}">
                <a16:creationId xmlns:a16="http://schemas.microsoft.com/office/drawing/2014/main" id="{4E038AF1-DAA2-CA48-9B6E-DD2A9929C9D2}"/>
              </a:ext>
            </a:extLst>
          </p:cNvPr>
          <p:cNvSpPr txBox="1">
            <a:spLocks/>
          </p:cNvSpPr>
          <p:nvPr/>
        </p:nvSpPr>
        <p:spPr>
          <a:xfrm>
            <a:off x="4230624" y="1407686"/>
            <a:ext cx="3718560" cy="365125"/>
          </a:xfrm>
          <a:prstGeom prst="rect">
            <a:avLst/>
          </a:prstGeom>
          <a:solidFill>
            <a:schemeClr val="bg1">
              <a:alpha val="85708"/>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lumMod val="50000"/>
                    <a:lumOff val="50000"/>
                  </a:schemeClr>
                </a:solidFill>
                <a:latin typeface="+mj-lt"/>
                <a:ea typeface="+mj-ea"/>
                <a:cs typeface="+mj-cs"/>
              </a:defRPr>
            </a:lvl1pPr>
          </a:lstStyle>
          <a:p>
            <a:pPr algn="ctr"/>
            <a:r>
              <a:rPr lang="en-US" sz="2000">
                <a:solidFill>
                  <a:schemeClr val="tx1">
                    <a:lumMod val="75000"/>
                    <a:lumOff val="25000"/>
                  </a:schemeClr>
                </a:solidFill>
              </a:rPr>
              <a:t>April 2021 (15.9%)</a:t>
            </a:r>
          </a:p>
        </p:txBody>
      </p:sp>
      <p:sp>
        <p:nvSpPr>
          <p:cNvPr id="17" name="Title 1">
            <a:extLst>
              <a:ext uri="{FF2B5EF4-FFF2-40B4-BE49-F238E27FC236}">
                <a16:creationId xmlns:a16="http://schemas.microsoft.com/office/drawing/2014/main" id="{6CFC1794-22FD-1E4C-B67B-C9ED9BA70F96}"/>
              </a:ext>
            </a:extLst>
          </p:cNvPr>
          <p:cNvSpPr txBox="1">
            <a:spLocks/>
          </p:cNvSpPr>
          <p:nvPr/>
        </p:nvSpPr>
        <p:spPr>
          <a:xfrm>
            <a:off x="8095488" y="1419878"/>
            <a:ext cx="3758274" cy="365125"/>
          </a:xfrm>
          <a:prstGeom prst="rect">
            <a:avLst/>
          </a:prstGeom>
          <a:solidFill>
            <a:schemeClr val="bg1">
              <a:alpha val="85708"/>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lumMod val="50000"/>
                    <a:lumOff val="50000"/>
                  </a:schemeClr>
                </a:solidFill>
                <a:latin typeface="+mj-lt"/>
                <a:ea typeface="+mj-ea"/>
                <a:cs typeface="+mj-cs"/>
              </a:defRPr>
            </a:lvl1pPr>
          </a:lstStyle>
          <a:p>
            <a:pPr algn="ctr"/>
            <a:r>
              <a:rPr lang="en-US" sz="2000">
                <a:solidFill>
                  <a:schemeClr val="tx1">
                    <a:lumMod val="75000"/>
                    <a:lumOff val="25000"/>
                  </a:schemeClr>
                </a:solidFill>
              </a:rPr>
              <a:t>November 2021 (4.6%)</a:t>
            </a:r>
          </a:p>
        </p:txBody>
      </p:sp>
    </p:spTree>
    <p:extLst>
      <p:ext uri="{BB962C8B-B14F-4D97-AF65-F5344CB8AC3E}">
        <p14:creationId xmlns:p14="http://schemas.microsoft.com/office/powerpoint/2010/main" val="4037697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a:extLst>
              <a:ext uri="{FF2B5EF4-FFF2-40B4-BE49-F238E27FC236}">
                <a16:creationId xmlns:a16="http://schemas.microsoft.com/office/drawing/2014/main" id="{2D254D80-94D4-4123-A61B-B002476D424A}"/>
              </a:ext>
            </a:extLst>
          </p:cNvPr>
          <p:cNvSpPr txBox="1">
            <a:spLocks noChangeArrowheads="1"/>
          </p:cNvSpPr>
          <p:nvPr/>
        </p:nvSpPr>
        <p:spPr bwMode="auto">
          <a:xfrm>
            <a:off x="274320" y="6492240"/>
            <a:ext cx="3173644" cy="247377"/>
          </a:xfrm>
          <a:prstGeom prst="rect">
            <a:avLst/>
          </a:prstGeom>
          <a:noFill/>
          <a:ln w="9525">
            <a:noFill/>
            <a:miter lim="800000"/>
            <a:headEnd/>
            <a:tailEnd/>
          </a:ln>
        </p:spPr>
        <p:txBody>
          <a:bodyPr rot="0" vert="horz" wrap="square" lIns="68580" tIns="34291" rIns="68580" bIns="34291" anchor="t" anchorCtr="0">
            <a:spAutoFit/>
          </a:bodyPr>
          <a:lstStyle>
            <a:defPPr>
              <a:defRPr lang="en-US"/>
            </a:defPPr>
            <a:lvl1pPr marR="12382" defTabSz="342891">
              <a:lnSpc>
                <a:spcPct val="115000"/>
              </a:lnSpc>
              <a:defRPr sz="1100">
                <a:solidFill>
                  <a:schemeClr val="tx1">
                    <a:lumMod val="65000"/>
                    <a:lumOff val="35000"/>
                  </a:schemeClr>
                </a:solidFill>
                <a:latin typeface="Arial" panose="020B0604020202020204"/>
                <a:ea typeface="Calibri" panose="020F0502020204030204" pitchFamily="34" charset="0"/>
              </a:defRPr>
            </a:lvl1pPr>
          </a:lstStyle>
          <a:p>
            <a:r>
              <a:rPr lang="en-US"/>
              <a:t>Source: U.S. Bureau of Labor Statistics </a:t>
            </a:r>
          </a:p>
        </p:txBody>
      </p:sp>
      <p:graphicFrame>
        <p:nvGraphicFramePr>
          <p:cNvPr id="15" name="Chart 14">
            <a:extLst>
              <a:ext uri="{FF2B5EF4-FFF2-40B4-BE49-F238E27FC236}">
                <a16:creationId xmlns:a16="http://schemas.microsoft.com/office/drawing/2014/main" id="{825387BF-E6D7-4AC3-A594-6FFFCC3C3762}"/>
              </a:ext>
            </a:extLst>
          </p:cNvPr>
          <p:cNvGraphicFramePr>
            <a:graphicFrameLocks/>
          </p:cNvGraphicFramePr>
          <p:nvPr>
            <p:extLst>
              <p:ext uri="{D42A27DB-BD31-4B8C-83A1-F6EECF244321}">
                <p14:modId xmlns:p14="http://schemas.microsoft.com/office/powerpoint/2010/main" val="3544712739"/>
              </p:ext>
            </p:extLst>
          </p:nvPr>
        </p:nvGraphicFramePr>
        <p:xfrm>
          <a:off x="274320" y="1188717"/>
          <a:ext cx="11689882" cy="530352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8F1B0A3C-1FA2-6049-8F21-1E0154F2C20A}"/>
              </a:ext>
            </a:extLst>
          </p:cNvPr>
          <p:cNvSpPr>
            <a:spLocks noGrp="1"/>
          </p:cNvSpPr>
          <p:nvPr>
            <p:ph type="title"/>
          </p:nvPr>
        </p:nvSpPr>
        <p:spPr>
          <a:xfrm>
            <a:off x="0" y="-2"/>
            <a:ext cx="11383107" cy="1188719"/>
          </a:xfrm>
        </p:spPr>
        <p:txBody>
          <a:bodyPr/>
          <a:lstStyle/>
          <a:p>
            <a:r>
              <a:rPr lang="en-US"/>
              <a:t>Employment During Recessions</a:t>
            </a:r>
            <a:br>
              <a:rPr lang="en-US"/>
            </a:br>
            <a:r>
              <a:rPr lang="en-US" sz="2800" b="0"/>
              <a:t>San Diego Region</a:t>
            </a:r>
          </a:p>
        </p:txBody>
      </p:sp>
    </p:spTree>
    <p:custDataLst>
      <p:tags r:id="rId1"/>
    </p:custDataLst>
    <p:extLst>
      <p:ext uri="{BB962C8B-B14F-4D97-AF65-F5344CB8AC3E}">
        <p14:creationId xmlns:p14="http://schemas.microsoft.com/office/powerpoint/2010/main" val="106663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13EC127-E0A9-F647-B3FB-CDC6B3C69764}"/>
              </a:ext>
            </a:extLst>
          </p:cNvPr>
          <p:cNvSpPr/>
          <p:nvPr/>
        </p:nvSpPr>
        <p:spPr>
          <a:xfrm>
            <a:off x="1620456" y="2060294"/>
            <a:ext cx="6953176" cy="3634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C0C3EA65-FF77-4637-9680-D99E71CEE7C5}"/>
              </a:ext>
            </a:extLst>
          </p:cNvPr>
          <p:cNvSpPr>
            <a:spLocks noGrp="1"/>
          </p:cNvSpPr>
          <p:nvPr>
            <p:ph type="sldNum" sz="quarter" idx="12"/>
          </p:nvPr>
        </p:nvSpPr>
        <p:spPr>
          <a:xfrm>
            <a:off x="11383108" y="6356350"/>
            <a:ext cx="557548" cy="365125"/>
          </a:xfrm>
        </p:spPr>
        <p:txBody>
          <a:bodyPr/>
          <a:lstStyle/>
          <a:p>
            <a:fld id="{28572E7E-2445-4244-B250-A8C83A6361FC}" type="slidenum">
              <a:rPr lang="en-US" smtClean="0"/>
              <a:t>33</a:t>
            </a:fld>
            <a:endParaRPr lang="en-US"/>
          </a:p>
        </p:txBody>
      </p:sp>
      <p:sp>
        <p:nvSpPr>
          <p:cNvPr id="2" name="Title 1">
            <a:extLst>
              <a:ext uri="{FF2B5EF4-FFF2-40B4-BE49-F238E27FC236}">
                <a16:creationId xmlns:a16="http://schemas.microsoft.com/office/drawing/2014/main" id="{2BED9107-DC4F-4E02-8C7A-DDCCA8E3F352}"/>
              </a:ext>
            </a:extLst>
          </p:cNvPr>
          <p:cNvSpPr>
            <a:spLocks noGrp="1"/>
          </p:cNvSpPr>
          <p:nvPr>
            <p:ph type="title"/>
          </p:nvPr>
        </p:nvSpPr>
        <p:spPr>
          <a:xfrm>
            <a:off x="309563" y="0"/>
            <a:ext cx="10795000" cy="1206230"/>
          </a:xfrm>
        </p:spPr>
        <p:txBody>
          <a:bodyPr>
            <a:noAutofit/>
          </a:bodyPr>
          <a:lstStyle/>
          <a:p>
            <a:r>
              <a:rPr lang="en-US"/>
              <a:t>Hardest Hit Sectors</a:t>
            </a:r>
            <a:br>
              <a:rPr lang="en-US"/>
            </a:br>
            <a:r>
              <a:rPr lang="en-US" sz="2800" b="0"/>
              <a:t>San Diego Region (Feb 2020 – Nov 2021)</a:t>
            </a:r>
            <a:endParaRPr lang="en-US" b="0"/>
          </a:p>
        </p:txBody>
      </p:sp>
      <p:sp>
        <p:nvSpPr>
          <p:cNvPr id="4" name="Source">
            <a:extLst>
              <a:ext uri="{FF2B5EF4-FFF2-40B4-BE49-F238E27FC236}">
                <a16:creationId xmlns:a16="http://schemas.microsoft.com/office/drawing/2014/main" id="{A91E82A1-359A-4923-93D5-3CD87EC6AA4B}"/>
              </a:ext>
            </a:extLst>
          </p:cNvPr>
          <p:cNvSpPr txBox="1"/>
          <p:nvPr/>
        </p:nvSpPr>
        <p:spPr>
          <a:xfrm>
            <a:off x="387035" y="6469410"/>
            <a:ext cx="8474927" cy="247377"/>
          </a:xfrm>
          <a:prstGeom prst="rect">
            <a:avLst/>
          </a:prstGeom>
          <a:noFill/>
          <a:ln w="9525">
            <a:noFill/>
            <a:miter lim="800000"/>
            <a:headEnd/>
            <a:tailEnd/>
          </a:ln>
        </p:spPr>
        <p:txBody>
          <a:bodyPr rot="0" vert="horz" wrap="square" lIns="68580" tIns="34291" rIns="68580" bIns="34291" anchor="t" anchorCtr="0">
            <a:spAutoFit/>
          </a:bodyPr>
          <a:lstStyle>
            <a:defPPr>
              <a:defRPr lang="en-US"/>
            </a:defPPr>
            <a:lvl1pPr marR="12382" defTabSz="342891">
              <a:lnSpc>
                <a:spcPct val="115000"/>
              </a:lnSpc>
              <a:defRPr sz="1100">
                <a:solidFill>
                  <a:schemeClr val="tx1">
                    <a:lumMod val="65000"/>
                    <a:lumOff val="35000"/>
                  </a:schemeClr>
                </a:solidFill>
                <a:latin typeface="Arial" panose="020B0604020202020204"/>
                <a:ea typeface="Calibri" panose="020F0502020204030204" pitchFamily="34" charset="0"/>
              </a:defRPr>
            </a:lvl1pPr>
          </a:lstStyle>
          <a:p>
            <a:r>
              <a:rPr lang="en-US" sz="1050"/>
              <a:t>Source: SANDAG Estimates based on Employment Development Department Labor Market Information Division data</a:t>
            </a:r>
          </a:p>
        </p:txBody>
      </p:sp>
      <p:sp>
        <p:nvSpPr>
          <p:cNvPr id="11" name="TextBox 10">
            <a:extLst>
              <a:ext uri="{FF2B5EF4-FFF2-40B4-BE49-F238E27FC236}">
                <a16:creationId xmlns:a16="http://schemas.microsoft.com/office/drawing/2014/main" id="{FB3C50A3-DB64-4820-8149-5CD1E4B785B4}"/>
              </a:ext>
            </a:extLst>
          </p:cNvPr>
          <p:cNvSpPr txBox="1"/>
          <p:nvPr/>
        </p:nvSpPr>
        <p:spPr>
          <a:xfrm>
            <a:off x="4518276" y="1233534"/>
            <a:ext cx="2377574" cy="369332"/>
          </a:xfrm>
          <a:prstGeom prst="rect">
            <a:avLst/>
          </a:prstGeom>
          <a:noFill/>
        </p:spPr>
        <p:txBody>
          <a:bodyPr wrap="none" rtlCol="0">
            <a:spAutoFit/>
          </a:bodyPr>
          <a:lstStyle/>
          <a:p>
            <a:r>
              <a:rPr lang="en-US" b="1">
                <a:solidFill>
                  <a:srgbClr val="E74E69"/>
                </a:solidFill>
              </a:rPr>
              <a:t>65,300 total job loss</a:t>
            </a:r>
          </a:p>
        </p:txBody>
      </p:sp>
      <p:sp>
        <p:nvSpPr>
          <p:cNvPr id="18" name="Left Bracket 17">
            <a:extLst>
              <a:ext uri="{FF2B5EF4-FFF2-40B4-BE49-F238E27FC236}">
                <a16:creationId xmlns:a16="http://schemas.microsoft.com/office/drawing/2014/main" id="{BEDCEA6C-2E0A-0341-A1AD-8E3D3A3FB396}"/>
              </a:ext>
            </a:extLst>
          </p:cNvPr>
          <p:cNvSpPr/>
          <p:nvPr/>
        </p:nvSpPr>
        <p:spPr>
          <a:xfrm rot="5400000">
            <a:off x="4929755" y="-1598969"/>
            <a:ext cx="261405" cy="6845284"/>
          </a:xfrm>
          <a:custGeom>
            <a:avLst/>
            <a:gdLst>
              <a:gd name="connsiteX0" fmla="*/ 306731 w 306731"/>
              <a:gd name="connsiteY0" fmla="*/ 7633507 h 7633507"/>
              <a:gd name="connsiteX1" fmla="*/ 0 w 306731"/>
              <a:gd name="connsiteY1" fmla="*/ 7607947 h 7633507"/>
              <a:gd name="connsiteX2" fmla="*/ 0 w 306731"/>
              <a:gd name="connsiteY2" fmla="*/ 25560 h 7633507"/>
              <a:gd name="connsiteX3" fmla="*/ 306731 w 306731"/>
              <a:gd name="connsiteY3" fmla="*/ 0 h 7633507"/>
              <a:gd name="connsiteX4" fmla="*/ 306731 w 306731"/>
              <a:gd name="connsiteY4" fmla="*/ 7633507 h 7633507"/>
              <a:gd name="connsiteX0" fmla="*/ 306731 w 306731"/>
              <a:gd name="connsiteY0" fmla="*/ 7633507 h 7633507"/>
              <a:gd name="connsiteX1" fmla="*/ 0 w 306731"/>
              <a:gd name="connsiteY1" fmla="*/ 7607947 h 7633507"/>
              <a:gd name="connsiteX2" fmla="*/ 0 w 306731"/>
              <a:gd name="connsiteY2" fmla="*/ 25560 h 7633507"/>
              <a:gd name="connsiteX3" fmla="*/ 306731 w 306731"/>
              <a:gd name="connsiteY3" fmla="*/ 0 h 7633507"/>
              <a:gd name="connsiteX0" fmla="*/ 306731 w 306731"/>
              <a:gd name="connsiteY0" fmla="*/ 7633507 h 7633507"/>
              <a:gd name="connsiteX1" fmla="*/ 0 w 306731"/>
              <a:gd name="connsiteY1" fmla="*/ 7607947 h 7633507"/>
              <a:gd name="connsiteX2" fmla="*/ 0 w 306731"/>
              <a:gd name="connsiteY2" fmla="*/ 25560 h 7633507"/>
              <a:gd name="connsiteX3" fmla="*/ 306731 w 306731"/>
              <a:gd name="connsiteY3" fmla="*/ 0 h 7633507"/>
              <a:gd name="connsiteX4" fmla="*/ 306731 w 306731"/>
              <a:gd name="connsiteY4" fmla="*/ 7633507 h 7633507"/>
              <a:gd name="connsiteX0" fmla="*/ 306731 w 306731"/>
              <a:gd name="connsiteY0" fmla="*/ 7633507 h 7633507"/>
              <a:gd name="connsiteX1" fmla="*/ 0 w 306731"/>
              <a:gd name="connsiteY1" fmla="*/ 7607947 h 7633507"/>
              <a:gd name="connsiteX2" fmla="*/ 25400 w 306731"/>
              <a:gd name="connsiteY2" fmla="*/ 31910 h 7633507"/>
              <a:gd name="connsiteX3" fmla="*/ 306731 w 306731"/>
              <a:gd name="connsiteY3" fmla="*/ 0 h 7633507"/>
            </a:gdLst>
            <a:ahLst/>
            <a:cxnLst>
              <a:cxn ang="0">
                <a:pos x="connsiteX0" y="connsiteY0"/>
              </a:cxn>
              <a:cxn ang="0">
                <a:pos x="connsiteX1" y="connsiteY1"/>
              </a:cxn>
              <a:cxn ang="0">
                <a:pos x="connsiteX2" y="connsiteY2"/>
              </a:cxn>
              <a:cxn ang="0">
                <a:pos x="connsiteX3" y="connsiteY3"/>
              </a:cxn>
            </a:cxnLst>
            <a:rect l="l" t="t" r="r" b="b"/>
            <a:pathLst>
              <a:path w="306731" h="7633507" stroke="0" extrusionOk="0">
                <a:moveTo>
                  <a:pt x="306731" y="7633507"/>
                </a:moveTo>
                <a:cubicBezTo>
                  <a:pt x="137328" y="7633507"/>
                  <a:pt x="0" y="7622063"/>
                  <a:pt x="0" y="7607947"/>
                </a:cubicBezTo>
                <a:lnTo>
                  <a:pt x="0" y="25560"/>
                </a:lnTo>
                <a:cubicBezTo>
                  <a:pt x="0" y="11444"/>
                  <a:pt x="137328" y="0"/>
                  <a:pt x="306731" y="0"/>
                </a:cubicBezTo>
                <a:lnTo>
                  <a:pt x="306731" y="7633507"/>
                </a:lnTo>
                <a:close/>
              </a:path>
              <a:path w="306731" h="7633507" fill="none">
                <a:moveTo>
                  <a:pt x="306731" y="7633507"/>
                </a:moveTo>
                <a:cubicBezTo>
                  <a:pt x="137328" y="7633507"/>
                  <a:pt x="0" y="7622063"/>
                  <a:pt x="0" y="7607947"/>
                </a:cubicBezTo>
                <a:cubicBezTo>
                  <a:pt x="0" y="5080485"/>
                  <a:pt x="25400" y="2559372"/>
                  <a:pt x="25400" y="31910"/>
                </a:cubicBezTo>
                <a:cubicBezTo>
                  <a:pt x="25400" y="17794"/>
                  <a:pt x="137328" y="0"/>
                  <a:pt x="306731" y="0"/>
                </a:cubicBezTo>
              </a:path>
            </a:pathLst>
          </a:custGeom>
          <a:ln w="38100">
            <a:solidFill>
              <a:srgbClr val="E74E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9" name="Chart 8">
            <a:extLst>
              <a:ext uri="{FF2B5EF4-FFF2-40B4-BE49-F238E27FC236}">
                <a16:creationId xmlns:a16="http://schemas.microsoft.com/office/drawing/2014/main" id="{0EE272B6-475E-45E6-88D1-9A7335EF5FDC}"/>
              </a:ext>
            </a:extLst>
          </p:cNvPr>
          <p:cNvGraphicFramePr/>
          <p:nvPr>
            <p:extLst>
              <p:ext uri="{D42A27DB-BD31-4B8C-83A1-F6EECF244321}">
                <p14:modId xmlns:p14="http://schemas.microsoft.com/office/powerpoint/2010/main" val="1008054915"/>
              </p:ext>
            </p:extLst>
          </p:nvPr>
        </p:nvGraphicFramePr>
        <p:xfrm>
          <a:off x="-6737" y="1465190"/>
          <a:ext cx="11811702" cy="509889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4C25E59-230D-4688-A750-BF76CB996255}"/>
              </a:ext>
            </a:extLst>
          </p:cNvPr>
          <p:cNvSpPr txBox="1"/>
          <p:nvPr/>
        </p:nvSpPr>
        <p:spPr>
          <a:xfrm>
            <a:off x="8789535" y="4043446"/>
            <a:ext cx="2395959" cy="1477328"/>
          </a:xfrm>
          <a:prstGeom prst="rect">
            <a:avLst/>
          </a:prstGeom>
          <a:solidFill>
            <a:srgbClr val="A70084"/>
          </a:solidFill>
        </p:spPr>
        <p:txBody>
          <a:bodyPr wrap="square" rtlCol="0">
            <a:spAutoFit/>
          </a:bodyPr>
          <a:lstStyle/>
          <a:p>
            <a:r>
              <a:rPr lang="en-US" b="1">
                <a:solidFill>
                  <a:schemeClr val="bg1"/>
                </a:solidFill>
              </a:rPr>
              <a:t>48,700 </a:t>
            </a:r>
            <a:r>
              <a:rPr lang="en-US">
                <a:solidFill>
                  <a:schemeClr val="bg1"/>
                </a:solidFill>
              </a:rPr>
              <a:t>or</a:t>
            </a:r>
            <a:r>
              <a:rPr lang="en-US" b="1">
                <a:solidFill>
                  <a:schemeClr val="bg1"/>
                </a:solidFill>
              </a:rPr>
              <a:t> 75% </a:t>
            </a:r>
            <a:r>
              <a:rPr lang="en-US">
                <a:solidFill>
                  <a:schemeClr val="bg1"/>
                </a:solidFill>
              </a:rPr>
              <a:t>of </a:t>
            </a:r>
            <a:br>
              <a:rPr lang="en-US">
                <a:solidFill>
                  <a:schemeClr val="bg1"/>
                </a:solidFill>
              </a:rPr>
            </a:br>
            <a:r>
              <a:rPr lang="en-US" sz="1600">
                <a:solidFill>
                  <a:schemeClr val="bg1"/>
                </a:solidFill>
              </a:rPr>
              <a:t>total</a:t>
            </a:r>
            <a:r>
              <a:rPr lang="en-US">
                <a:solidFill>
                  <a:schemeClr val="bg1"/>
                </a:solidFill>
              </a:rPr>
              <a:t> job loss fell into tourism, professional services, and education</a:t>
            </a:r>
          </a:p>
        </p:txBody>
      </p:sp>
      <p:cxnSp>
        <p:nvCxnSpPr>
          <p:cNvPr id="10" name="Straight Connector 9">
            <a:extLst>
              <a:ext uri="{FF2B5EF4-FFF2-40B4-BE49-F238E27FC236}">
                <a16:creationId xmlns:a16="http://schemas.microsoft.com/office/drawing/2014/main" id="{376B1492-29BC-E94D-B50B-788C78614D70}"/>
              </a:ext>
            </a:extLst>
          </p:cNvPr>
          <p:cNvCxnSpPr>
            <a:cxnSpLocks/>
          </p:cNvCxnSpPr>
          <p:nvPr/>
        </p:nvCxnSpPr>
        <p:spPr>
          <a:xfrm>
            <a:off x="1714819" y="2814554"/>
            <a:ext cx="10167618" cy="0"/>
          </a:xfrm>
          <a:prstGeom prst="line">
            <a:avLst/>
          </a:prstGeom>
          <a:ln w="63500">
            <a:solidFill>
              <a:schemeClr val="tx1">
                <a:lumMod val="85000"/>
                <a:lumOff val="1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019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CD92A9D-2637-46EA-8552-F87D40B43124}"/>
              </a:ext>
            </a:extLst>
          </p:cNvPr>
          <p:cNvGraphicFramePr>
            <a:graphicFrameLocks/>
          </p:cNvGraphicFramePr>
          <p:nvPr>
            <p:extLst>
              <p:ext uri="{D42A27DB-BD31-4B8C-83A1-F6EECF244321}">
                <p14:modId xmlns:p14="http://schemas.microsoft.com/office/powerpoint/2010/main" val="1401941555"/>
              </p:ext>
            </p:extLst>
          </p:nvPr>
        </p:nvGraphicFramePr>
        <p:xfrm>
          <a:off x="357058" y="1175111"/>
          <a:ext cx="11477881" cy="5279748"/>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72B44E80-84B5-4F7A-9A1D-FC00DCE83120}"/>
              </a:ext>
            </a:extLst>
          </p:cNvPr>
          <p:cNvSpPr>
            <a:spLocks noGrp="1"/>
          </p:cNvSpPr>
          <p:nvPr>
            <p:ph type="sldNum" sz="quarter" idx="12"/>
          </p:nvPr>
        </p:nvSpPr>
        <p:spPr/>
        <p:txBody>
          <a:bodyPr/>
          <a:lstStyle/>
          <a:p>
            <a:fld id="{28572E7E-2445-4244-B250-A8C83A6361FC}" type="slidenum">
              <a:rPr lang="en-US" smtClean="0"/>
              <a:pPr/>
              <a:t>34</a:t>
            </a:fld>
            <a:endParaRPr lang="en-US"/>
          </a:p>
        </p:txBody>
      </p:sp>
      <p:sp>
        <p:nvSpPr>
          <p:cNvPr id="2" name="Title 1">
            <a:extLst>
              <a:ext uri="{FF2B5EF4-FFF2-40B4-BE49-F238E27FC236}">
                <a16:creationId xmlns:a16="http://schemas.microsoft.com/office/drawing/2014/main" id="{594188D1-3556-4CFC-A6ED-9D24E3F36748}"/>
              </a:ext>
            </a:extLst>
          </p:cNvPr>
          <p:cNvSpPr>
            <a:spLocks noGrp="1"/>
          </p:cNvSpPr>
          <p:nvPr>
            <p:ph type="title"/>
          </p:nvPr>
        </p:nvSpPr>
        <p:spPr/>
        <p:txBody>
          <a:bodyPr>
            <a:normAutofit fontScale="90000"/>
          </a:bodyPr>
          <a:lstStyle/>
          <a:p>
            <a:r>
              <a:rPr lang="en-US"/>
              <a:t>Employment by Income Category</a:t>
            </a:r>
            <a:br>
              <a:rPr lang="en-US"/>
            </a:br>
            <a:r>
              <a:rPr lang="en-US"/>
              <a:t>San Diego Region (% change January 2020 to August 2021)</a:t>
            </a:r>
          </a:p>
        </p:txBody>
      </p:sp>
      <p:sp>
        <p:nvSpPr>
          <p:cNvPr id="6" name="TextBox 5">
            <a:extLst>
              <a:ext uri="{FF2B5EF4-FFF2-40B4-BE49-F238E27FC236}">
                <a16:creationId xmlns:a16="http://schemas.microsoft.com/office/drawing/2014/main" id="{7116B399-7BD1-4BDF-A278-B1C8370017C9}"/>
              </a:ext>
            </a:extLst>
          </p:cNvPr>
          <p:cNvSpPr txBox="1"/>
          <p:nvPr/>
        </p:nvSpPr>
        <p:spPr>
          <a:xfrm>
            <a:off x="8849458" y="4786598"/>
            <a:ext cx="2609850" cy="646331"/>
          </a:xfrm>
          <a:prstGeom prst="rect">
            <a:avLst/>
          </a:prstGeom>
          <a:noFill/>
        </p:spPr>
        <p:txBody>
          <a:bodyPr wrap="square" rtlCol="0">
            <a:spAutoFit/>
          </a:bodyPr>
          <a:lstStyle/>
          <a:p>
            <a:pPr algn="ctr"/>
            <a:r>
              <a:rPr lang="en-US" b="1">
                <a:solidFill>
                  <a:schemeClr val="accent2"/>
                </a:solidFill>
              </a:rPr>
              <a:t>Median Income &lt;$37k</a:t>
            </a:r>
          </a:p>
          <a:p>
            <a:pPr algn="ctr"/>
            <a:r>
              <a:rPr lang="en-US" b="1">
                <a:solidFill>
                  <a:schemeClr val="accent2"/>
                </a:solidFill>
              </a:rPr>
              <a:t>-24.3%</a:t>
            </a:r>
          </a:p>
        </p:txBody>
      </p:sp>
      <p:sp>
        <p:nvSpPr>
          <p:cNvPr id="3" name="TextBox 2">
            <a:extLst>
              <a:ext uri="{FF2B5EF4-FFF2-40B4-BE49-F238E27FC236}">
                <a16:creationId xmlns:a16="http://schemas.microsoft.com/office/drawing/2014/main" id="{C60DA9E1-2590-484A-B2A1-FC1AE6985EAE}"/>
              </a:ext>
            </a:extLst>
          </p:cNvPr>
          <p:cNvSpPr txBox="1"/>
          <p:nvPr/>
        </p:nvSpPr>
        <p:spPr>
          <a:xfrm>
            <a:off x="6640900" y="6503808"/>
            <a:ext cx="3051339" cy="253916"/>
          </a:xfrm>
          <a:prstGeom prst="rect">
            <a:avLst/>
          </a:prstGeom>
          <a:noFill/>
        </p:spPr>
        <p:txBody>
          <a:bodyPr wrap="square" rtlCol="0">
            <a:spAutoFit/>
          </a:bodyPr>
          <a:lstStyle/>
          <a:p>
            <a:r>
              <a:rPr lang="en-US" sz="1050">
                <a:solidFill>
                  <a:schemeClr val="tx1">
                    <a:lumMod val="50000"/>
                    <a:lumOff val="50000"/>
                  </a:schemeClr>
                </a:solidFill>
                <a:latin typeface="Arial" panose="020B0604020202020204" pitchFamily="34" charset="0"/>
                <a:cs typeface="Arial" panose="020B0604020202020204" pitchFamily="34" charset="0"/>
              </a:rPr>
              <a:t>Source: Paychex, Intuit, </a:t>
            </a:r>
            <a:r>
              <a:rPr lang="en-US" sz="1050" err="1">
                <a:solidFill>
                  <a:schemeClr val="tx1">
                    <a:lumMod val="50000"/>
                    <a:lumOff val="50000"/>
                  </a:schemeClr>
                </a:solidFill>
                <a:latin typeface="Arial" panose="020B0604020202020204" pitchFamily="34" charset="0"/>
                <a:cs typeface="Arial" panose="020B0604020202020204" pitchFamily="34" charset="0"/>
              </a:rPr>
              <a:t>Earnin</a:t>
            </a:r>
            <a:r>
              <a:rPr lang="en-US" sz="1050">
                <a:solidFill>
                  <a:schemeClr val="tx1">
                    <a:lumMod val="50000"/>
                    <a:lumOff val="50000"/>
                  </a:schemeClr>
                </a:solidFill>
                <a:latin typeface="Arial" panose="020B0604020202020204" pitchFamily="34" charset="0"/>
                <a:cs typeface="Arial" panose="020B0604020202020204" pitchFamily="34" charset="0"/>
              </a:rPr>
              <a:t> and Kronos</a:t>
            </a:r>
          </a:p>
        </p:txBody>
      </p:sp>
    </p:spTree>
    <p:extLst>
      <p:ext uri="{BB962C8B-B14F-4D97-AF65-F5344CB8AC3E}">
        <p14:creationId xmlns:p14="http://schemas.microsoft.com/office/powerpoint/2010/main" val="712708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708D1D-51DB-384E-9F54-120EF8B20808}"/>
              </a:ext>
            </a:extLst>
          </p:cNvPr>
          <p:cNvSpPr/>
          <p:nvPr/>
        </p:nvSpPr>
        <p:spPr>
          <a:xfrm>
            <a:off x="1038018" y="1253951"/>
            <a:ext cx="11058304" cy="507913"/>
          </a:xfrm>
          <a:prstGeom prst="rect">
            <a:avLst/>
          </a:prstGeom>
          <a:solidFill>
            <a:schemeClr val="accent6">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178E043-3EBC-C64B-BF1D-5ABC8FBBB950}"/>
              </a:ext>
            </a:extLst>
          </p:cNvPr>
          <p:cNvSpPr/>
          <p:nvPr/>
        </p:nvSpPr>
        <p:spPr>
          <a:xfrm>
            <a:off x="1038017" y="1881821"/>
            <a:ext cx="11058304" cy="507914"/>
          </a:xfrm>
          <a:prstGeom prst="rect">
            <a:avLst/>
          </a:prstGeom>
          <a:solidFill>
            <a:schemeClr val="accent5">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68F772-00C9-8649-AFCD-DD2DEE6BC794}"/>
              </a:ext>
            </a:extLst>
          </p:cNvPr>
          <p:cNvSpPr/>
          <p:nvPr/>
        </p:nvSpPr>
        <p:spPr>
          <a:xfrm>
            <a:off x="1038017" y="2509692"/>
            <a:ext cx="11058304" cy="507914"/>
          </a:xfrm>
          <a:prstGeom prst="rect">
            <a:avLst/>
          </a:prstGeom>
          <a:solidFill>
            <a:schemeClr val="accent4">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2C79E31-EDCB-8445-9F1C-16266097DB02}"/>
              </a:ext>
            </a:extLst>
          </p:cNvPr>
          <p:cNvSpPr/>
          <p:nvPr/>
        </p:nvSpPr>
        <p:spPr>
          <a:xfrm>
            <a:off x="1038016" y="3198728"/>
            <a:ext cx="11058304" cy="507914"/>
          </a:xfrm>
          <a:prstGeom prst="rect">
            <a:avLst/>
          </a:prstGeom>
          <a:solidFill>
            <a:schemeClr val="accent3">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BD6E86-50AE-1840-A352-53FB27BA8C1E}"/>
              </a:ext>
            </a:extLst>
          </p:cNvPr>
          <p:cNvSpPr/>
          <p:nvPr/>
        </p:nvSpPr>
        <p:spPr>
          <a:xfrm>
            <a:off x="1038016" y="3866346"/>
            <a:ext cx="11058304" cy="507914"/>
          </a:xfrm>
          <a:prstGeom prst="rect">
            <a:avLst/>
          </a:prstGeom>
          <a:solidFill>
            <a:schemeClr val="accent2">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BDE2C2-EE72-BF4A-99F5-1441CD1C278B}"/>
              </a:ext>
            </a:extLst>
          </p:cNvPr>
          <p:cNvSpPr/>
          <p:nvPr/>
        </p:nvSpPr>
        <p:spPr>
          <a:xfrm>
            <a:off x="1038016" y="4510275"/>
            <a:ext cx="11058304" cy="507914"/>
          </a:xfrm>
          <a:prstGeom prst="rect">
            <a:avLst/>
          </a:prstGeom>
          <a:solidFill>
            <a:schemeClr val="accent1">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3BB5C1E-735F-544D-9A0E-E6D02288367C}"/>
              </a:ext>
            </a:extLst>
          </p:cNvPr>
          <p:cNvSpPr/>
          <p:nvPr/>
        </p:nvSpPr>
        <p:spPr>
          <a:xfrm>
            <a:off x="1038017" y="5255116"/>
            <a:ext cx="11058304" cy="507914"/>
          </a:xfrm>
          <a:prstGeom prst="rect">
            <a:avLst/>
          </a:prstGeom>
          <a:solidFill>
            <a:schemeClr val="tx2">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E9C00F-7B1F-D54D-B413-88EDEF09C87B}"/>
              </a:ext>
            </a:extLst>
          </p:cNvPr>
          <p:cNvSpPr/>
          <p:nvPr/>
        </p:nvSpPr>
        <p:spPr>
          <a:xfrm>
            <a:off x="1038016" y="5847007"/>
            <a:ext cx="11058304" cy="507914"/>
          </a:xfrm>
          <a:prstGeom prst="rect">
            <a:avLst/>
          </a:prstGeom>
          <a:solidFill>
            <a:schemeClr val="bg2">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B55E6E8-99D6-024F-A3B1-A324EE711365}"/>
              </a:ext>
            </a:extLst>
          </p:cNvPr>
          <p:cNvSpPr txBox="1"/>
          <p:nvPr/>
        </p:nvSpPr>
        <p:spPr>
          <a:xfrm>
            <a:off x="1227794" y="1008127"/>
            <a:ext cx="11116606" cy="6029215"/>
          </a:xfrm>
          <a:prstGeom prst="rect">
            <a:avLst/>
          </a:prstGeom>
          <a:noFill/>
        </p:spPr>
        <p:txBody>
          <a:bodyPr wrap="square" rtlCol="0">
            <a:spAutoFit/>
          </a:bodyPr>
          <a:lstStyle/>
          <a:p>
            <a:pPr marL="342900" indent="-342900">
              <a:lnSpc>
                <a:spcPct val="200000"/>
              </a:lnSpc>
              <a:buClr>
                <a:schemeClr val="tx2"/>
              </a:buClr>
              <a:buSzPct val="150000"/>
              <a:buFont typeface="Arial" panose="020B0604020202020204" pitchFamily="34" charset="0"/>
              <a:buChar char="•"/>
            </a:pPr>
            <a:r>
              <a:rPr lang="en-US" sz="2200">
                <a:solidFill>
                  <a:schemeClr val="tx2"/>
                </a:solidFill>
              </a:rPr>
              <a:t>COVID-19 continues to drive the economy</a:t>
            </a:r>
          </a:p>
          <a:p>
            <a:pPr marL="342900" indent="-342900">
              <a:lnSpc>
                <a:spcPct val="200000"/>
              </a:lnSpc>
              <a:buClr>
                <a:schemeClr val="tx2"/>
              </a:buClr>
              <a:buSzPct val="150000"/>
              <a:buFont typeface="Arial" panose="020B0604020202020204" pitchFamily="34" charset="0"/>
              <a:buChar char="•"/>
            </a:pPr>
            <a:r>
              <a:rPr lang="en-US" sz="2200">
                <a:solidFill>
                  <a:schemeClr val="tx2"/>
                </a:solidFill>
              </a:rPr>
              <a:t>Slowing rates of inflation, but still high given recent history </a:t>
            </a:r>
          </a:p>
          <a:p>
            <a:pPr marL="342900" indent="-342900">
              <a:lnSpc>
                <a:spcPct val="200000"/>
              </a:lnSpc>
              <a:buClr>
                <a:schemeClr val="tx2"/>
              </a:buClr>
              <a:buSzPct val="150000"/>
              <a:buFont typeface="Arial" panose="020B0604020202020204" pitchFamily="34" charset="0"/>
              <a:buChar char="•"/>
            </a:pPr>
            <a:r>
              <a:rPr lang="en-US" sz="2200">
                <a:solidFill>
                  <a:schemeClr val="tx2"/>
                </a:solidFill>
              </a:rPr>
              <a:t>Continued labor force disruptions – resignations, unemployment, job openings</a:t>
            </a:r>
            <a:endParaRPr lang="en-US" sz="1400">
              <a:solidFill>
                <a:schemeClr val="tx2"/>
              </a:solidFill>
            </a:endParaRPr>
          </a:p>
          <a:p>
            <a:pPr marL="342900" indent="-342900">
              <a:lnSpc>
                <a:spcPct val="200000"/>
              </a:lnSpc>
              <a:buClr>
                <a:schemeClr val="tx2"/>
              </a:buClr>
              <a:buSzPct val="150000"/>
              <a:buFont typeface="Arial" panose="020B0604020202020204" pitchFamily="34" charset="0"/>
              <a:buChar char="•"/>
            </a:pPr>
            <a:r>
              <a:rPr lang="en-US" sz="2200">
                <a:solidFill>
                  <a:schemeClr val="tx2"/>
                </a:solidFill>
              </a:rPr>
              <a:t>Sharp increases in wages</a:t>
            </a:r>
          </a:p>
          <a:p>
            <a:pPr marL="342900" indent="-342900">
              <a:lnSpc>
                <a:spcPct val="200000"/>
              </a:lnSpc>
              <a:buClr>
                <a:schemeClr val="tx2"/>
              </a:buClr>
              <a:buSzPct val="150000"/>
              <a:buFont typeface="Arial" panose="020B0604020202020204" pitchFamily="34" charset="0"/>
              <a:buChar char="•"/>
            </a:pPr>
            <a:r>
              <a:rPr lang="en-US" sz="2200">
                <a:solidFill>
                  <a:schemeClr val="tx2"/>
                </a:solidFill>
              </a:rPr>
              <a:t>Businesses continue to struggle</a:t>
            </a:r>
          </a:p>
          <a:p>
            <a:pPr marL="342900" indent="-342900">
              <a:lnSpc>
                <a:spcPct val="200000"/>
              </a:lnSpc>
              <a:buClr>
                <a:schemeClr val="tx2"/>
              </a:buClr>
              <a:buSzPct val="150000"/>
              <a:buFont typeface="Arial" panose="020B0604020202020204" pitchFamily="34" charset="0"/>
              <a:buChar char="•"/>
            </a:pPr>
            <a:r>
              <a:rPr lang="en-US" sz="2200">
                <a:solidFill>
                  <a:schemeClr val="tx2"/>
                </a:solidFill>
              </a:rPr>
              <a:t>Reduction in disposable personal income resulting in reduction in quality of life</a:t>
            </a:r>
          </a:p>
          <a:p>
            <a:pPr marL="342900" indent="-342900">
              <a:lnSpc>
                <a:spcPct val="200000"/>
              </a:lnSpc>
              <a:buClr>
                <a:schemeClr val="tx2"/>
              </a:buClr>
              <a:buSzPct val="150000"/>
              <a:buFont typeface="Arial" panose="020B0604020202020204" pitchFamily="34" charset="0"/>
              <a:buChar char="•"/>
            </a:pPr>
            <a:r>
              <a:rPr lang="en-US" sz="2200">
                <a:solidFill>
                  <a:schemeClr val="tx2"/>
                </a:solidFill>
              </a:rPr>
              <a:t>Housing prices continue to stay high – interest rates stay low</a:t>
            </a:r>
          </a:p>
          <a:p>
            <a:pPr marL="342900" indent="-342900">
              <a:lnSpc>
                <a:spcPct val="200000"/>
              </a:lnSpc>
              <a:buClr>
                <a:schemeClr val="tx2"/>
              </a:buClr>
              <a:buSzPct val="150000"/>
              <a:buFont typeface="Arial" panose="020B0604020202020204" pitchFamily="34" charset="0"/>
              <a:buChar char="•"/>
            </a:pPr>
            <a:r>
              <a:rPr lang="en-US" sz="2200">
                <a:solidFill>
                  <a:schemeClr val="tx2"/>
                </a:solidFill>
              </a:rPr>
              <a:t>Continued federal intervention </a:t>
            </a:r>
          </a:p>
          <a:p>
            <a:pPr>
              <a:lnSpc>
                <a:spcPct val="200000"/>
              </a:lnSpc>
              <a:buClr>
                <a:schemeClr val="tx2"/>
              </a:buClr>
            </a:pPr>
            <a:endParaRPr lang="en-US" sz="2000">
              <a:solidFill>
                <a:schemeClr val="tx2"/>
              </a:solidFill>
            </a:endParaRPr>
          </a:p>
        </p:txBody>
      </p:sp>
      <p:sp>
        <p:nvSpPr>
          <p:cNvPr id="4" name="Slide Number Placeholder 3">
            <a:extLst>
              <a:ext uri="{FF2B5EF4-FFF2-40B4-BE49-F238E27FC236}">
                <a16:creationId xmlns:a16="http://schemas.microsoft.com/office/drawing/2014/main" id="{DA752B6A-8957-D041-88A8-263A6FE57F6C}"/>
              </a:ext>
            </a:extLst>
          </p:cNvPr>
          <p:cNvSpPr>
            <a:spLocks noGrp="1"/>
          </p:cNvSpPr>
          <p:nvPr>
            <p:ph type="sldNum" sz="quarter" idx="12"/>
          </p:nvPr>
        </p:nvSpPr>
        <p:spPr>
          <a:xfrm>
            <a:off x="11459308" y="6597134"/>
            <a:ext cx="557548" cy="365125"/>
          </a:xfrm>
        </p:spPr>
        <p:txBody>
          <a:bodyPr/>
          <a:lstStyle/>
          <a:p>
            <a:fld id="{28572E7E-2445-4244-B250-A8C83A6361FC}" type="slidenum">
              <a:rPr lang="en-US" smtClean="0"/>
              <a:t>35</a:t>
            </a:fld>
            <a:endParaRPr lang="en-US"/>
          </a:p>
        </p:txBody>
      </p:sp>
      <p:sp>
        <p:nvSpPr>
          <p:cNvPr id="2" name="Title 1">
            <a:extLst>
              <a:ext uri="{FF2B5EF4-FFF2-40B4-BE49-F238E27FC236}">
                <a16:creationId xmlns:a16="http://schemas.microsoft.com/office/drawing/2014/main" id="{C532FF3E-1F47-8543-91E8-FA22F34FF885}"/>
              </a:ext>
            </a:extLst>
          </p:cNvPr>
          <p:cNvSpPr>
            <a:spLocks noGrp="1"/>
          </p:cNvSpPr>
          <p:nvPr>
            <p:ph type="title"/>
          </p:nvPr>
        </p:nvSpPr>
        <p:spPr/>
        <p:txBody>
          <a:bodyPr/>
          <a:lstStyle/>
          <a:p>
            <a:r>
              <a:rPr lang="en-US"/>
              <a:t>What to Expect in 2022</a:t>
            </a:r>
          </a:p>
        </p:txBody>
      </p:sp>
      <p:sp>
        <p:nvSpPr>
          <p:cNvPr id="5" name="Date Placeholder 4">
            <a:extLst>
              <a:ext uri="{FF2B5EF4-FFF2-40B4-BE49-F238E27FC236}">
                <a16:creationId xmlns:a16="http://schemas.microsoft.com/office/drawing/2014/main" id="{D027252F-EC11-6840-948A-6D2E417238E4}"/>
              </a:ext>
            </a:extLst>
          </p:cNvPr>
          <p:cNvSpPr>
            <a:spLocks noGrp="1"/>
          </p:cNvSpPr>
          <p:nvPr>
            <p:ph type="dt" sz="half" idx="4294967295"/>
          </p:nvPr>
        </p:nvSpPr>
        <p:spPr>
          <a:xfrm>
            <a:off x="0" y="6418263"/>
            <a:ext cx="2743200" cy="365125"/>
          </a:xfrm>
          <a:prstGeom prst="rect">
            <a:avLst/>
          </a:prstGeom>
        </p:spPr>
        <p:txBody>
          <a:bodyPr/>
          <a:lstStyle/>
          <a:p>
            <a:fld id="{FB7B06F5-4DF0-4559-923F-498514CE8564}" type="datetime1">
              <a:rPr lang="en-US" smtClean="0"/>
              <a:t>1/23/2022</a:t>
            </a:fld>
            <a:endParaRPr lang="en-US"/>
          </a:p>
        </p:txBody>
      </p:sp>
      <p:sp>
        <p:nvSpPr>
          <p:cNvPr id="14" name="Rectangle 13">
            <a:extLst>
              <a:ext uri="{FF2B5EF4-FFF2-40B4-BE49-F238E27FC236}">
                <a16:creationId xmlns:a16="http://schemas.microsoft.com/office/drawing/2014/main" id="{4D847505-BE73-42D1-9A57-C215DFD5495A}"/>
              </a:ext>
            </a:extLst>
          </p:cNvPr>
          <p:cNvSpPr/>
          <p:nvPr/>
        </p:nvSpPr>
        <p:spPr>
          <a:xfrm>
            <a:off x="1038016" y="5848928"/>
            <a:ext cx="11058304" cy="507913"/>
          </a:xfrm>
          <a:prstGeom prst="rect">
            <a:avLst/>
          </a:prstGeom>
          <a:solidFill>
            <a:schemeClr val="accent6">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980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F09FF6-53BF-4D2D-B1AC-11D0919D4645}"/>
              </a:ext>
            </a:extLst>
          </p:cNvPr>
          <p:cNvSpPr>
            <a:spLocks noGrp="1"/>
          </p:cNvSpPr>
          <p:nvPr>
            <p:ph type="title"/>
          </p:nvPr>
        </p:nvSpPr>
        <p:spPr/>
        <p:txBody>
          <a:bodyPr>
            <a:normAutofit fontScale="90000"/>
          </a:bodyPr>
          <a:lstStyle/>
          <a:p>
            <a:r>
              <a:rPr lang="en-US"/>
              <a:t>Stay connected with SANDAG</a:t>
            </a:r>
          </a:p>
        </p:txBody>
      </p:sp>
      <p:grpSp>
        <p:nvGrpSpPr>
          <p:cNvPr id="4" name="Group 3">
            <a:extLst>
              <a:ext uri="{FF2B5EF4-FFF2-40B4-BE49-F238E27FC236}">
                <a16:creationId xmlns:a16="http://schemas.microsoft.com/office/drawing/2014/main" id="{6A0E465E-6615-4C72-9998-F17B0F4FD159}"/>
              </a:ext>
            </a:extLst>
          </p:cNvPr>
          <p:cNvGrpSpPr/>
          <p:nvPr/>
        </p:nvGrpSpPr>
        <p:grpSpPr>
          <a:xfrm>
            <a:off x="649960" y="3326019"/>
            <a:ext cx="7656050" cy="2704052"/>
            <a:chOff x="1776549" y="1841576"/>
            <a:chExt cx="7837986" cy="2704052"/>
          </a:xfrm>
        </p:grpSpPr>
        <p:sp>
          <p:nvSpPr>
            <p:cNvPr id="5" name="TextBox 4">
              <a:extLst>
                <a:ext uri="{FF2B5EF4-FFF2-40B4-BE49-F238E27FC236}">
                  <a16:creationId xmlns:a16="http://schemas.microsoft.com/office/drawing/2014/main" id="{1ABFA63C-C0F0-422C-9351-06FD526B0552}"/>
                </a:ext>
              </a:extLst>
            </p:cNvPr>
            <p:cNvSpPr txBox="1"/>
            <p:nvPr/>
          </p:nvSpPr>
          <p:spPr>
            <a:xfrm>
              <a:off x="2496251" y="1901349"/>
              <a:ext cx="7118284" cy="1600438"/>
            </a:xfrm>
            <a:prstGeom prst="rect">
              <a:avLst/>
            </a:prstGeom>
            <a:noFill/>
          </p:spPr>
          <p:txBody>
            <a:bodyPr wrap="square" rtlCol="0" anchor="t">
              <a:spAutoFit/>
            </a:bodyPr>
            <a:lstStyle/>
            <a:p>
              <a:pPr lvl="0">
                <a:defRPr/>
              </a:pPr>
              <a:r>
                <a:rPr kumimoji="0" lang="en-US" sz="2000" b="1" i="0" u="none" strike="noStrike" kern="1200" cap="none" spc="0" normalizeH="0" baseline="0" noProof="0">
                  <a:ln>
                    <a:noFill/>
                  </a:ln>
                  <a:solidFill>
                    <a:schemeClr val="bg1"/>
                  </a:solidFill>
                  <a:effectLst/>
                  <a:uLnTx/>
                  <a:uFillTx/>
                  <a:latin typeface="Arial"/>
                  <a:ea typeface="+mn-ea"/>
                  <a:cs typeface="+mn-cs"/>
                </a:rPr>
                <a:t>Explore </a:t>
              </a:r>
              <a:r>
                <a:rPr lang="en-US" sz="2000" b="1">
                  <a:solidFill>
                    <a:schemeClr val="bg1"/>
                  </a:solidFill>
                  <a:latin typeface="Arial"/>
                </a:rPr>
                <a:t>our websites</a:t>
              </a:r>
              <a:r>
                <a:rPr kumimoji="0" lang="en-US" sz="2000" b="1" i="0" u="none" strike="noStrike" kern="1200" cap="none" spc="0" normalizeH="0" baseline="0" noProof="0">
                  <a:ln>
                    <a:noFill/>
                  </a:ln>
                  <a:solidFill>
                    <a:schemeClr val="bg1"/>
                  </a:solidFill>
                  <a:effectLst/>
                  <a:uLnTx/>
                  <a:uFillTx/>
                  <a:latin typeface="Arial"/>
                  <a:ea typeface="+mn-ea"/>
                  <a:cs typeface="+mn-cs"/>
                </a:rPr>
                <a:t>: </a:t>
              </a:r>
            </a:p>
            <a:p>
              <a:pPr lvl="0">
                <a:defRPr/>
              </a:pPr>
              <a:r>
                <a:rPr lang="en-US" sz="2000">
                  <a:solidFill>
                    <a:schemeClr val="accent4">
                      <a:lumMod val="25000"/>
                      <a:lumOff val="75000"/>
                    </a:schemeClr>
                  </a:solidFill>
                </a:rPr>
                <a:t>sandag.org</a:t>
              </a:r>
            </a:p>
            <a:p>
              <a:pPr lvl="0">
                <a:defRPr/>
              </a:pPr>
              <a:r>
                <a:rPr lang="en-US" sz="2000">
                  <a:solidFill>
                    <a:schemeClr val="accent4">
                      <a:lumMod val="25000"/>
                      <a:lumOff val="75000"/>
                    </a:schemeClr>
                  </a:solidFill>
                </a:rPr>
                <a:t>sdforward.com </a:t>
              </a:r>
            </a:p>
            <a:p>
              <a:pPr lvl="0">
                <a:defRPr/>
              </a:pPr>
              <a:r>
                <a:rPr lang="en-US" sz="2000">
                  <a:solidFill>
                    <a:schemeClr val="accent4">
                      <a:lumMod val="25000"/>
                      <a:lumOff val="75000"/>
                    </a:schemeClr>
                  </a:solidFill>
                </a:rPr>
                <a:t>iCommutesd.com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Arial"/>
                <a:ea typeface="+mn-ea"/>
                <a:cs typeface="+mn-cs"/>
              </a:endParaRPr>
            </a:p>
          </p:txBody>
        </p:sp>
        <p:pic>
          <p:nvPicPr>
            <p:cNvPr id="6" name="Graphic 5" descr="Cursor">
              <a:extLst>
                <a:ext uri="{FF2B5EF4-FFF2-40B4-BE49-F238E27FC236}">
                  <a16:creationId xmlns:a16="http://schemas.microsoft.com/office/drawing/2014/main" id="{9A559A14-1180-49EE-B96A-736F611D0A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05486" y="1841576"/>
              <a:ext cx="598847" cy="598847"/>
            </a:xfrm>
            <a:prstGeom prst="rect">
              <a:avLst/>
            </a:prstGeom>
          </p:spPr>
        </p:pic>
        <p:sp>
          <p:nvSpPr>
            <p:cNvPr id="7" name="TextBox 6">
              <a:extLst>
                <a:ext uri="{FF2B5EF4-FFF2-40B4-BE49-F238E27FC236}">
                  <a16:creationId xmlns:a16="http://schemas.microsoft.com/office/drawing/2014/main" id="{35DE8752-E08C-45EF-9D5C-21832E8B2535}"/>
                </a:ext>
              </a:extLst>
            </p:cNvPr>
            <p:cNvSpPr txBox="1"/>
            <p:nvPr/>
          </p:nvSpPr>
          <p:spPr>
            <a:xfrm>
              <a:off x="2496251" y="4046149"/>
              <a:ext cx="6801826" cy="400110"/>
            </a:xfrm>
            <a:prstGeom prst="rect">
              <a:avLst/>
            </a:prstGeom>
            <a:noFill/>
          </p:spPr>
          <p:txBody>
            <a:bodyPr wrap="square" rtlCol="0" anchor="t">
              <a:spAutoFit/>
            </a:bodyPr>
            <a:lstStyle/>
            <a:p>
              <a:pPr lvl="0">
                <a:defRPr/>
              </a:pPr>
              <a:r>
                <a:rPr kumimoji="0" lang="en-US" sz="2000" b="1" i="0" u="none" strike="noStrike" kern="1200" cap="none" spc="0" normalizeH="0" baseline="0" noProof="0">
                  <a:ln>
                    <a:noFill/>
                  </a:ln>
                  <a:solidFill>
                    <a:schemeClr val="bg1"/>
                  </a:solidFill>
                  <a:effectLst/>
                  <a:uLnTx/>
                  <a:uFillTx/>
                  <a:latin typeface="Arial"/>
                  <a:ea typeface="+mn-ea"/>
                  <a:cs typeface="+mn-cs"/>
                </a:rPr>
                <a:t>Email: </a:t>
              </a:r>
              <a:r>
                <a:rPr lang="en-US">
                  <a:solidFill>
                    <a:schemeClr val="accent4">
                      <a:lumMod val="25000"/>
                      <a:lumOff val="75000"/>
                    </a:schemeClr>
                  </a:solidFill>
                </a:rPr>
                <a:t>ray.major@sandag.org</a:t>
              </a:r>
            </a:p>
          </p:txBody>
        </p:sp>
        <p:pic>
          <p:nvPicPr>
            <p:cNvPr id="8" name="Graphic 7" descr="Envelope">
              <a:extLst>
                <a:ext uri="{FF2B5EF4-FFF2-40B4-BE49-F238E27FC236}">
                  <a16:creationId xmlns:a16="http://schemas.microsoft.com/office/drawing/2014/main" id="{E2D9B5FB-9D57-4954-A6FC-0DD7A0E1F7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05469" y="3946781"/>
              <a:ext cx="598846" cy="598847"/>
            </a:xfrm>
            <a:prstGeom prst="rect">
              <a:avLst/>
            </a:prstGeom>
          </p:spPr>
        </p:pic>
        <p:sp>
          <p:nvSpPr>
            <p:cNvPr id="9" name="TextBox 8">
              <a:extLst>
                <a:ext uri="{FF2B5EF4-FFF2-40B4-BE49-F238E27FC236}">
                  <a16:creationId xmlns:a16="http://schemas.microsoft.com/office/drawing/2014/main" id="{91684036-61EE-4E8F-B035-357F33275D49}"/>
                </a:ext>
              </a:extLst>
            </p:cNvPr>
            <p:cNvSpPr txBox="1"/>
            <p:nvPr/>
          </p:nvSpPr>
          <p:spPr>
            <a:xfrm>
              <a:off x="2496250" y="3375177"/>
              <a:ext cx="6801826" cy="400110"/>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Arial"/>
                  <a:ea typeface="+mn-ea"/>
                  <a:cs typeface="+mn-cs"/>
                </a:rPr>
                <a:t>Follow us on social media: </a:t>
              </a:r>
              <a:r>
                <a:rPr kumimoji="0" lang="en-US" sz="1800" b="0" i="0" u="none" strike="noStrike" kern="1200" cap="none" spc="0" normalizeH="0" baseline="0" noProof="0">
                  <a:ln>
                    <a:noFill/>
                  </a:ln>
                  <a:solidFill>
                    <a:schemeClr val="accent4">
                      <a:lumMod val="25000"/>
                      <a:lumOff val="75000"/>
                    </a:schemeClr>
                  </a:solidFill>
                  <a:effectLst/>
                  <a:uLnTx/>
                  <a:uFillTx/>
                  <a:latin typeface="Arial"/>
                  <a:ea typeface="+mn-ea"/>
                  <a:cs typeface="+mn-cs"/>
                </a:rPr>
                <a:t>@SANDAGregion @SANDAG</a:t>
              </a:r>
            </a:p>
          </p:txBody>
        </p:sp>
        <p:pic>
          <p:nvPicPr>
            <p:cNvPr id="10" name="Graphic 9" descr="Magnifying glass">
              <a:extLst>
                <a:ext uri="{FF2B5EF4-FFF2-40B4-BE49-F238E27FC236}">
                  <a16:creationId xmlns:a16="http://schemas.microsoft.com/office/drawing/2014/main" id="{B7D55ECB-56CF-4D9C-9274-12B9FBD440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76549" y="3258276"/>
              <a:ext cx="598848" cy="598847"/>
            </a:xfrm>
            <a:prstGeom prst="rect">
              <a:avLst/>
            </a:prstGeom>
          </p:spPr>
        </p:pic>
      </p:grpSp>
    </p:spTree>
    <p:extLst>
      <p:ext uri="{BB962C8B-B14F-4D97-AF65-F5344CB8AC3E}">
        <p14:creationId xmlns:p14="http://schemas.microsoft.com/office/powerpoint/2010/main" val="3994336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44CF2-902C-644A-BAEC-3105BD29520B}"/>
              </a:ext>
            </a:extLst>
          </p:cNvPr>
          <p:cNvPicPr>
            <a:picLocks noChangeAspect="1"/>
          </p:cNvPicPr>
          <p:nvPr/>
        </p:nvPicPr>
        <p:blipFill>
          <a:blip r:embed="rId2">
            <a:alphaModFix amt="65000"/>
            <a:extLst>
              <a:ext uri="{28A0092B-C50C-407E-A947-70E740481C1C}">
                <a14:useLocalDpi xmlns:a14="http://schemas.microsoft.com/office/drawing/2010/main" val="0"/>
              </a:ext>
            </a:extLst>
          </a:blip>
          <a:srcRect t="10808" b="10808"/>
          <a:stretch/>
        </p:blipFill>
        <p:spPr>
          <a:xfrm>
            <a:off x="-14805" y="0"/>
            <a:ext cx="12206805" cy="6858000"/>
          </a:xfrm>
          <a:prstGeom prst="rect">
            <a:avLst/>
          </a:prstGeom>
          <a:effectLst>
            <a:outerShdw blurRad="50800" dist="50800" dir="5400000" algn="ctr" rotWithShape="0">
              <a:srgbClr val="000000"/>
            </a:outerShdw>
          </a:effectLst>
        </p:spPr>
      </p:pic>
      <p:sp>
        <p:nvSpPr>
          <p:cNvPr id="7" name="Rectangle 6">
            <a:extLst>
              <a:ext uri="{FF2B5EF4-FFF2-40B4-BE49-F238E27FC236}">
                <a16:creationId xmlns:a16="http://schemas.microsoft.com/office/drawing/2014/main" id="{5709D9ED-C271-F64D-A9AF-63B523BAC1A1}"/>
              </a:ext>
            </a:extLst>
          </p:cNvPr>
          <p:cNvSpPr/>
          <p:nvPr/>
        </p:nvSpPr>
        <p:spPr>
          <a:xfrm rot="10800000">
            <a:off x="-14807" y="-1"/>
            <a:ext cx="12206805" cy="6857998"/>
          </a:xfrm>
          <a:prstGeom prst="rect">
            <a:avLst/>
          </a:prstGeom>
          <a:gradFill>
            <a:gsLst>
              <a:gs pos="99000">
                <a:srgbClr val="002060"/>
              </a:gs>
              <a:gs pos="0">
                <a:srgbClr val="094971">
                  <a:alpha val="53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Title 16">
            <a:extLst>
              <a:ext uri="{FF2B5EF4-FFF2-40B4-BE49-F238E27FC236}">
                <a16:creationId xmlns:a16="http://schemas.microsoft.com/office/drawing/2014/main" id="{55A30C7E-502A-6A45-8B22-2DD6A50E1A0C}"/>
              </a:ext>
            </a:extLst>
          </p:cNvPr>
          <p:cNvSpPr>
            <a:spLocks noGrp="1"/>
          </p:cNvSpPr>
          <p:nvPr>
            <p:ph type="title"/>
          </p:nvPr>
        </p:nvSpPr>
        <p:spPr/>
        <p:txBody>
          <a:bodyPr/>
          <a:lstStyle/>
          <a:p>
            <a:pPr algn="l"/>
            <a:r>
              <a:rPr lang="en-US"/>
              <a:t>Inflation</a:t>
            </a:r>
          </a:p>
        </p:txBody>
      </p:sp>
    </p:spTree>
    <p:extLst>
      <p:ext uri="{BB962C8B-B14F-4D97-AF65-F5344CB8AC3E}">
        <p14:creationId xmlns:p14="http://schemas.microsoft.com/office/powerpoint/2010/main" val="2940819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09A1091-C767-49B8-AB52-E9092DC35D73}"/>
              </a:ext>
            </a:extLst>
          </p:cNvPr>
          <p:cNvSpPr/>
          <p:nvPr/>
        </p:nvSpPr>
        <p:spPr>
          <a:xfrm>
            <a:off x="8573631" y="1504277"/>
            <a:ext cx="2136618" cy="414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PPI  +9.7%</a:t>
            </a:r>
          </a:p>
        </p:txBody>
      </p:sp>
      <p:sp>
        <p:nvSpPr>
          <p:cNvPr id="3" name="Title 2">
            <a:extLst>
              <a:ext uri="{FF2B5EF4-FFF2-40B4-BE49-F238E27FC236}">
                <a16:creationId xmlns:a16="http://schemas.microsoft.com/office/drawing/2014/main" id="{0ADA6D16-96F8-43BE-81A8-B1AEF0A72379}"/>
              </a:ext>
            </a:extLst>
          </p:cNvPr>
          <p:cNvSpPr>
            <a:spLocks noGrp="1"/>
          </p:cNvSpPr>
          <p:nvPr>
            <p:ph type="title"/>
          </p:nvPr>
        </p:nvSpPr>
        <p:spPr/>
        <p:txBody>
          <a:bodyPr vert="horz" lIns="91440" tIns="45720" rIns="91440" bIns="45720" rtlCol="0" anchor="b">
            <a:normAutofit/>
          </a:bodyPr>
          <a:lstStyle/>
          <a:p>
            <a:r>
              <a:rPr lang="en-US" sz="4000"/>
              <a:t>Consumer Price Index</a:t>
            </a:r>
          </a:p>
        </p:txBody>
      </p:sp>
      <p:sp>
        <p:nvSpPr>
          <p:cNvPr id="5" name="Rectangle 4">
            <a:extLst>
              <a:ext uri="{FF2B5EF4-FFF2-40B4-BE49-F238E27FC236}">
                <a16:creationId xmlns:a16="http://schemas.microsoft.com/office/drawing/2014/main" id="{87F1CBDC-E2C5-4786-BD80-CAA8B9DB5013}"/>
              </a:ext>
            </a:extLst>
          </p:cNvPr>
          <p:cNvSpPr/>
          <p:nvPr/>
        </p:nvSpPr>
        <p:spPr>
          <a:xfrm>
            <a:off x="8573631" y="2228910"/>
            <a:ext cx="2136618" cy="414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CPI  +7.0%</a:t>
            </a:r>
          </a:p>
        </p:txBody>
      </p:sp>
      <p:pic>
        <p:nvPicPr>
          <p:cNvPr id="6154" name="Picture 10" descr="Headline and Core CPI since 2000">
            <a:extLst>
              <a:ext uri="{FF2B5EF4-FFF2-40B4-BE49-F238E27FC236}">
                <a16:creationId xmlns:a16="http://schemas.microsoft.com/office/drawing/2014/main" id="{0222DF86-1DC3-4ADC-AF74-B4217FD5D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1364872"/>
            <a:ext cx="7559407" cy="5493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383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708C8F26-F145-4FC6-949A-95AFECE1B039}"/>
              </a:ext>
            </a:extLst>
          </p:cNvPr>
          <p:cNvGraphicFramePr/>
          <p:nvPr>
            <p:extLst>
              <p:ext uri="{D42A27DB-BD31-4B8C-83A1-F6EECF244321}">
                <p14:modId xmlns:p14="http://schemas.microsoft.com/office/powerpoint/2010/main" val="3399360556"/>
              </p:ext>
            </p:extLst>
          </p:nvPr>
        </p:nvGraphicFramePr>
        <p:xfrm>
          <a:off x="291968" y="1549667"/>
          <a:ext cx="11270244" cy="4904577"/>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2">
            <a:extLst>
              <a:ext uri="{FF2B5EF4-FFF2-40B4-BE49-F238E27FC236}">
                <a16:creationId xmlns:a16="http://schemas.microsoft.com/office/drawing/2014/main" id="{2493643E-25EF-D340-AD8C-123BB31C9624}"/>
              </a:ext>
            </a:extLst>
          </p:cNvPr>
          <p:cNvSpPr>
            <a:spLocks noGrp="1"/>
          </p:cNvSpPr>
          <p:nvPr>
            <p:ph type="sldNum" sz="quarter" idx="12"/>
          </p:nvPr>
        </p:nvSpPr>
        <p:spPr/>
        <p:txBody>
          <a:bodyPr/>
          <a:lstStyle/>
          <a:p>
            <a:r>
              <a:rPr lang="en-US">
                <a:solidFill>
                  <a:schemeClr val="tx1">
                    <a:lumMod val="50000"/>
                    <a:lumOff val="50000"/>
                  </a:schemeClr>
                </a:solidFill>
              </a:rPr>
              <a:t>|  </a:t>
            </a:r>
            <a:fld id="{A9965AF2-E279-CB4A-A730-B9D3C0262F98}" type="slidenum">
              <a:rPr lang="en-US" smtClean="0">
                <a:solidFill>
                  <a:schemeClr val="tx1">
                    <a:lumMod val="50000"/>
                    <a:lumOff val="50000"/>
                  </a:schemeClr>
                </a:solidFill>
              </a:rPr>
              <a:pPr/>
              <a:t>6</a:t>
            </a:fld>
            <a:endParaRPr lang="en-US">
              <a:solidFill>
                <a:schemeClr val="tx1">
                  <a:lumMod val="50000"/>
                  <a:lumOff val="50000"/>
                </a:schemeClr>
              </a:solidFill>
            </a:endParaRPr>
          </a:p>
        </p:txBody>
      </p:sp>
      <p:sp>
        <p:nvSpPr>
          <p:cNvPr id="3" name="Title 2">
            <a:extLst>
              <a:ext uri="{FF2B5EF4-FFF2-40B4-BE49-F238E27FC236}">
                <a16:creationId xmlns:a16="http://schemas.microsoft.com/office/drawing/2014/main" id="{E3E3E4AF-C67A-4E7F-B1BD-F03F20877E3A}"/>
              </a:ext>
            </a:extLst>
          </p:cNvPr>
          <p:cNvSpPr>
            <a:spLocks noGrp="1"/>
          </p:cNvSpPr>
          <p:nvPr>
            <p:ph type="title"/>
          </p:nvPr>
        </p:nvSpPr>
        <p:spPr/>
        <p:txBody>
          <a:bodyPr/>
          <a:lstStyle/>
          <a:p>
            <a:r>
              <a:rPr lang="en-US"/>
              <a:t>Inflation by Category</a:t>
            </a:r>
            <a:br>
              <a:rPr lang="en-US"/>
            </a:br>
            <a:r>
              <a:rPr lang="en-US" sz="1600" b="0"/>
              <a:t>(Dec 2020 to Dec 2021)</a:t>
            </a:r>
          </a:p>
        </p:txBody>
      </p:sp>
      <p:sp>
        <p:nvSpPr>
          <p:cNvPr id="65" name="TextBox 64">
            <a:extLst>
              <a:ext uri="{FF2B5EF4-FFF2-40B4-BE49-F238E27FC236}">
                <a16:creationId xmlns:a16="http://schemas.microsoft.com/office/drawing/2014/main" id="{83ADE20E-CEAC-4361-A500-4547EE2EA249}"/>
              </a:ext>
            </a:extLst>
          </p:cNvPr>
          <p:cNvSpPr txBox="1"/>
          <p:nvPr/>
        </p:nvSpPr>
        <p:spPr>
          <a:xfrm>
            <a:off x="140949" y="6444956"/>
            <a:ext cx="6093994" cy="254237"/>
          </a:xfrm>
          <a:prstGeom prst="rect">
            <a:avLst/>
          </a:prstGeom>
          <a:noFill/>
        </p:spPr>
        <p:txBody>
          <a:bodyPr wrap="square">
            <a:spAutoFit/>
          </a:bodyPr>
          <a:lstStyle/>
          <a:p>
            <a:pPr marR="12382" defTabSz="342891">
              <a:lnSpc>
                <a:spcPct val="115000"/>
              </a:lnSpc>
            </a:pPr>
            <a:r>
              <a:rPr lang="en-US" sz="1000">
                <a:solidFill>
                  <a:schemeClr val="tx1">
                    <a:lumMod val="50000"/>
                    <a:lumOff val="50000"/>
                  </a:schemeClr>
                </a:solidFill>
                <a:latin typeface="Arial" panose="020B0604020202020204"/>
                <a:ea typeface="Calibri" panose="020F0502020204030204" pitchFamily="34" charset="0"/>
              </a:rPr>
              <a:t>Source: U.S. Bureau of Labor Statistics</a:t>
            </a:r>
          </a:p>
        </p:txBody>
      </p:sp>
    </p:spTree>
    <p:extLst>
      <p:ext uri="{BB962C8B-B14F-4D97-AF65-F5344CB8AC3E}">
        <p14:creationId xmlns:p14="http://schemas.microsoft.com/office/powerpoint/2010/main" val="2490947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boxes of ice cream&#10;&#10;Description automatically generated with low confidence" hidden="1">
            <a:extLst>
              <a:ext uri="{FF2B5EF4-FFF2-40B4-BE49-F238E27FC236}">
                <a16:creationId xmlns:a16="http://schemas.microsoft.com/office/drawing/2014/main" id="{FC55CF9F-EC23-034D-A973-AF36476D368E}"/>
              </a:ext>
            </a:extLst>
          </p:cNvPr>
          <p:cNvPicPr>
            <a:picLocks noChangeAspect="1"/>
          </p:cNvPicPr>
          <p:nvPr/>
        </p:nvPicPr>
        <p:blipFill rotWithShape="1">
          <a:blip r:embed="rId3">
            <a:extLst>
              <a:ext uri="{28A0092B-C50C-407E-A947-70E740481C1C}">
                <a14:useLocalDpi xmlns:a14="http://schemas.microsoft.com/office/drawing/2010/main" val="0"/>
              </a:ext>
            </a:extLst>
          </a:blip>
          <a:srcRect l="2291" r="9576" b="11868"/>
          <a:stretch/>
        </p:blipFill>
        <p:spPr>
          <a:xfrm>
            <a:off x="3048000" y="0"/>
            <a:ext cx="9144000" cy="6858000"/>
          </a:xfrm>
          <a:prstGeom prst="rect">
            <a:avLst/>
          </a:prstGeom>
        </p:spPr>
      </p:pic>
      <p:sp>
        <p:nvSpPr>
          <p:cNvPr id="2" name="Title 1">
            <a:extLst>
              <a:ext uri="{FF2B5EF4-FFF2-40B4-BE49-F238E27FC236}">
                <a16:creationId xmlns:a16="http://schemas.microsoft.com/office/drawing/2014/main" id="{54DE01F4-014A-7342-9A28-B7BF15B842A1}"/>
              </a:ext>
            </a:extLst>
          </p:cNvPr>
          <p:cNvSpPr>
            <a:spLocks noGrp="1"/>
          </p:cNvSpPr>
          <p:nvPr>
            <p:ph type="title"/>
          </p:nvPr>
        </p:nvSpPr>
        <p:spPr/>
        <p:txBody>
          <a:bodyPr>
            <a:normAutofit/>
          </a:bodyPr>
          <a:lstStyle/>
          <a:p>
            <a:pPr algn="ctr"/>
            <a:r>
              <a:rPr lang="en-US" sz="3200"/>
              <a:t>“Shrinkflation”</a:t>
            </a:r>
          </a:p>
        </p:txBody>
      </p:sp>
      <p:sp>
        <p:nvSpPr>
          <p:cNvPr id="3" name="TextBox 2">
            <a:extLst>
              <a:ext uri="{FF2B5EF4-FFF2-40B4-BE49-F238E27FC236}">
                <a16:creationId xmlns:a16="http://schemas.microsoft.com/office/drawing/2014/main" id="{7A9C945C-7535-4529-9C9C-F80D0852799D}"/>
              </a:ext>
            </a:extLst>
          </p:cNvPr>
          <p:cNvSpPr txBox="1"/>
          <p:nvPr/>
        </p:nvSpPr>
        <p:spPr>
          <a:xfrm>
            <a:off x="0" y="3429000"/>
            <a:ext cx="2859223" cy="1523494"/>
          </a:xfrm>
          <a:prstGeom prst="rect">
            <a:avLst/>
          </a:prstGeom>
          <a:noFill/>
        </p:spPr>
        <p:txBody>
          <a:bodyPr wrap="square" rtlCol="0">
            <a:spAutoFit/>
          </a:bodyPr>
          <a:lstStyle/>
          <a:p>
            <a:pPr algn="ctr"/>
            <a:r>
              <a:rPr lang="en-US" sz="3100">
                <a:solidFill>
                  <a:schemeClr val="bg1"/>
                </a:solidFill>
              </a:rPr>
              <a:t> 11% Less Product</a:t>
            </a:r>
          </a:p>
          <a:p>
            <a:pPr algn="ctr"/>
            <a:r>
              <a:rPr lang="en-US" sz="3100">
                <a:solidFill>
                  <a:schemeClr val="bg1"/>
                </a:solidFill>
              </a:rPr>
              <a:t>Same Price</a:t>
            </a:r>
          </a:p>
        </p:txBody>
      </p:sp>
      <p:pic>
        <p:nvPicPr>
          <p:cNvPr id="8" name="Picture 7" descr="Text&#10;&#10;Description automatically generated with medium confidence">
            <a:extLst>
              <a:ext uri="{FF2B5EF4-FFF2-40B4-BE49-F238E27FC236}">
                <a16:creationId xmlns:a16="http://schemas.microsoft.com/office/drawing/2014/main" id="{804039D6-03E7-4709-84A4-9B8649D78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2192" y="0"/>
            <a:ext cx="9149808" cy="6858000"/>
          </a:xfrm>
          <a:prstGeom prst="rect">
            <a:avLst/>
          </a:prstGeom>
        </p:spPr>
      </p:pic>
      <p:grpSp>
        <p:nvGrpSpPr>
          <p:cNvPr id="15" name="Group 14">
            <a:extLst>
              <a:ext uri="{FF2B5EF4-FFF2-40B4-BE49-F238E27FC236}">
                <a16:creationId xmlns:a16="http://schemas.microsoft.com/office/drawing/2014/main" id="{3F6CADC3-3B2B-4376-BDC7-0B94D3B63789}"/>
              </a:ext>
            </a:extLst>
          </p:cNvPr>
          <p:cNvGrpSpPr/>
          <p:nvPr/>
        </p:nvGrpSpPr>
        <p:grpSpPr>
          <a:xfrm>
            <a:off x="5893311" y="-12356"/>
            <a:ext cx="3493901" cy="726648"/>
            <a:chOff x="5893311" y="-12356"/>
            <a:chExt cx="3493901" cy="726648"/>
          </a:xfrm>
        </p:grpSpPr>
        <p:sp>
          <p:nvSpPr>
            <p:cNvPr id="13" name="Title 1">
              <a:extLst>
                <a:ext uri="{FF2B5EF4-FFF2-40B4-BE49-F238E27FC236}">
                  <a16:creationId xmlns:a16="http://schemas.microsoft.com/office/drawing/2014/main" id="{93E5920C-F26A-4D1B-BC98-E001EC7C7C97}"/>
                </a:ext>
              </a:extLst>
            </p:cNvPr>
            <p:cNvSpPr txBox="1">
              <a:spLocks/>
            </p:cNvSpPr>
            <p:nvPr/>
          </p:nvSpPr>
          <p:spPr>
            <a:xfrm>
              <a:off x="5893311" y="-12356"/>
              <a:ext cx="3156509" cy="6425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spc="-100" baseline="0">
                  <a:solidFill>
                    <a:schemeClr val="bg1"/>
                  </a:solidFill>
                  <a:latin typeface="+mj-lt"/>
                  <a:ea typeface="+mj-ea"/>
                  <a:cs typeface="+mj-cs"/>
                </a:defRPr>
              </a:lvl1pPr>
            </a:lstStyle>
            <a:p>
              <a:pPr algn="ctr"/>
              <a:r>
                <a:rPr lang="en-US" sz="3200">
                  <a:solidFill>
                    <a:srgbClr val="FF0000"/>
                  </a:solidFill>
                </a:rPr>
                <a:t>Current</a:t>
              </a:r>
            </a:p>
          </p:txBody>
        </p:sp>
        <p:sp>
          <p:nvSpPr>
            <p:cNvPr id="14" name="Arrow: Right 13">
              <a:extLst>
                <a:ext uri="{FF2B5EF4-FFF2-40B4-BE49-F238E27FC236}">
                  <a16:creationId xmlns:a16="http://schemas.microsoft.com/office/drawing/2014/main" id="{A51EF85D-C4B2-49F1-B9B3-C1B6DB17CD92}"/>
                </a:ext>
              </a:extLst>
            </p:cNvPr>
            <p:cNvSpPr/>
            <p:nvPr/>
          </p:nvSpPr>
          <p:spPr>
            <a:xfrm rot="1750131">
              <a:off x="8837658" y="156069"/>
              <a:ext cx="549554" cy="55822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E2B45DA-3A6C-4957-9947-C7338A999FEC}"/>
              </a:ext>
            </a:extLst>
          </p:cNvPr>
          <p:cNvGrpSpPr/>
          <p:nvPr/>
        </p:nvGrpSpPr>
        <p:grpSpPr>
          <a:xfrm>
            <a:off x="6331893" y="5914427"/>
            <a:ext cx="3156509" cy="1085412"/>
            <a:chOff x="6331893" y="201486"/>
            <a:chExt cx="3156509" cy="1085412"/>
          </a:xfrm>
        </p:grpSpPr>
        <p:sp>
          <p:nvSpPr>
            <p:cNvPr id="18" name="Title 1">
              <a:extLst>
                <a:ext uri="{FF2B5EF4-FFF2-40B4-BE49-F238E27FC236}">
                  <a16:creationId xmlns:a16="http://schemas.microsoft.com/office/drawing/2014/main" id="{717530AF-AF76-4937-A116-5ED03813F563}"/>
                </a:ext>
              </a:extLst>
            </p:cNvPr>
            <p:cNvSpPr txBox="1">
              <a:spLocks/>
            </p:cNvSpPr>
            <p:nvPr/>
          </p:nvSpPr>
          <p:spPr>
            <a:xfrm>
              <a:off x="6331893" y="644347"/>
              <a:ext cx="3156509" cy="6425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spc="-100" baseline="0">
                  <a:solidFill>
                    <a:schemeClr val="bg1"/>
                  </a:solidFill>
                  <a:latin typeface="+mj-lt"/>
                  <a:ea typeface="+mj-ea"/>
                  <a:cs typeface="+mj-cs"/>
                </a:defRPr>
              </a:lvl1pPr>
            </a:lstStyle>
            <a:p>
              <a:pPr algn="ctr"/>
              <a:r>
                <a:rPr lang="en-US" sz="3200">
                  <a:solidFill>
                    <a:srgbClr val="FF0000"/>
                  </a:solidFill>
                </a:rPr>
                <a:t>Pre-Pandemic</a:t>
              </a:r>
            </a:p>
          </p:txBody>
        </p:sp>
        <p:sp>
          <p:nvSpPr>
            <p:cNvPr id="19" name="Arrow: Right 18">
              <a:extLst>
                <a:ext uri="{FF2B5EF4-FFF2-40B4-BE49-F238E27FC236}">
                  <a16:creationId xmlns:a16="http://schemas.microsoft.com/office/drawing/2014/main" id="{91625274-FDB4-46C3-B98E-58B00525EE61}"/>
                </a:ext>
              </a:extLst>
            </p:cNvPr>
            <p:cNvSpPr/>
            <p:nvPr/>
          </p:nvSpPr>
          <p:spPr>
            <a:xfrm rot="20136083">
              <a:off x="8827224" y="201486"/>
              <a:ext cx="549554" cy="55822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63724DE9-2A34-4A83-AE92-727B9131B423}"/>
              </a:ext>
            </a:extLst>
          </p:cNvPr>
          <p:cNvSpPr/>
          <p:nvPr/>
        </p:nvSpPr>
        <p:spPr>
          <a:xfrm>
            <a:off x="0" y="722495"/>
            <a:ext cx="3042192"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Shrinkflation</a:t>
            </a:r>
          </a:p>
        </p:txBody>
      </p:sp>
    </p:spTree>
    <p:extLst>
      <p:ext uri="{BB962C8B-B14F-4D97-AF65-F5344CB8AC3E}">
        <p14:creationId xmlns:p14="http://schemas.microsoft.com/office/powerpoint/2010/main" val="3476724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Skimpflation' is infuriating consumers as business cut back on services. In a prime example, Disneyland and Disney World (above last month) have still not restored tram service six months after the theme parks reopened">
            <a:extLst>
              <a:ext uri="{FF2B5EF4-FFF2-40B4-BE49-F238E27FC236}">
                <a16:creationId xmlns:a16="http://schemas.microsoft.com/office/drawing/2014/main" id="{5F201800-8E91-4C59-B464-EDA3ADC8AB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89" r="-2" b="-2"/>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Understaffed bars and restaurants have also seen customer satisfaction suffer, with complaints about service, food and cleanliness on the rise. Above, a popular restaurant in West Palm Beach, Florida is seen in a file photo">
            <a:extLst>
              <a:ext uri="{FF2B5EF4-FFF2-40B4-BE49-F238E27FC236}">
                <a16:creationId xmlns:a16="http://schemas.microsoft.com/office/drawing/2014/main" id="{5A9C6724-DDDD-4A92-A058-01580DE75F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21" r="2" b="2295"/>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Hotel breakfast buffets, such as the one above at Doubletree by Hilton Orlando, are becoming increasingly rare as hotels cut back on services and amenities to reduce costs">
            <a:extLst>
              <a:ext uri="{FF2B5EF4-FFF2-40B4-BE49-F238E27FC236}">
                <a16:creationId xmlns:a16="http://schemas.microsoft.com/office/drawing/2014/main" id="{CEDDE449-4D32-4F93-A166-F66FECF851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21" r="225"/>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4EC5586-A66D-4508-9F53-41E33432DB5B}"/>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normAutofit/>
          </a:bodyPr>
          <a:lstStyle/>
          <a:p>
            <a:pPr>
              <a:spcAft>
                <a:spcPts val="600"/>
              </a:spcAft>
            </a:pPr>
            <a:r>
              <a:rPr lang="en-US" sz="1200">
                <a:solidFill>
                  <a:schemeClr val="bg1"/>
                </a:solidFill>
                <a:latin typeface="+mn-lt"/>
                <a:cs typeface="+mn-cs"/>
              </a:rPr>
              <a:t>|  </a:t>
            </a:r>
            <a:fld id="{A9965AF2-E279-CB4A-A730-B9D3C0262F98}" type="slidenum">
              <a:rPr lang="en-US" sz="1200">
                <a:solidFill>
                  <a:schemeClr val="bg1"/>
                </a:solidFill>
                <a:latin typeface="+mn-lt"/>
                <a:cs typeface="+mn-cs"/>
              </a:rPr>
              <a:pPr>
                <a:spcAft>
                  <a:spcPts val="600"/>
                </a:spcAft>
              </a:pPr>
              <a:t>8</a:t>
            </a:fld>
            <a:endParaRPr lang="en-US" sz="1200">
              <a:solidFill>
                <a:schemeClr val="bg1"/>
              </a:solidFill>
              <a:latin typeface="+mn-lt"/>
              <a:cs typeface="+mn-cs"/>
            </a:endParaRPr>
          </a:p>
        </p:txBody>
      </p:sp>
      <p:pic>
        <p:nvPicPr>
          <p:cNvPr id="1032" name="Picture 8" descr="Air travelers line up at O'Hare International Airport's United Terminal in September. Airlines in particular have infuriated travelers with massive, seemingly random waves of flight cancellations">
            <a:extLst>
              <a:ext uri="{FF2B5EF4-FFF2-40B4-BE49-F238E27FC236}">
                <a16:creationId xmlns:a16="http://schemas.microsoft.com/office/drawing/2014/main" id="{D0414F26-37D8-47DE-BEC3-6B549840F1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78" r="16395" b="-1"/>
          <a:stretch/>
        </p:blipFill>
        <p:spPr bwMode="auto">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03F5B61-68E5-480F-BCEE-A068035BF09D}"/>
              </a:ext>
            </a:extLst>
          </p:cNvPr>
          <p:cNvSpPr txBox="1"/>
          <p:nvPr/>
        </p:nvSpPr>
        <p:spPr>
          <a:xfrm>
            <a:off x="-208229" y="2574920"/>
            <a:ext cx="3865830" cy="2108269"/>
          </a:xfrm>
          <a:prstGeom prst="rect">
            <a:avLst/>
          </a:prstGeom>
          <a:noFill/>
        </p:spPr>
        <p:txBody>
          <a:bodyPr wrap="square" rtlCol="0">
            <a:spAutoFit/>
          </a:bodyPr>
          <a:lstStyle/>
          <a:p>
            <a:pPr algn="ctr"/>
            <a:r>
              <a:rPr lang="en-US" sz="3100">
                <a:solidFill>
                  <a:schemeClr val="bg1"/>
                </a:solidFill>
              </a:rPr>
              <a:t> Reduced Services</a:t>
            </a:r>
          </a:p>
          <a:p>
            <a:pPr marL="914400" lvl="1" indent="-457200">
              <a:buFont typeface="Arial" panose="020B0604020202020204" pitchFamily="34" charset="0"/>
              <a:buChar char="•"/>
            </a:pPr>
            <a:endParaRPr lang="en-US" sz="2000">
              <a:solidFill>
                <a:schemeClr val="bg1"/>
              </a:solidFill>
            </a:endParaRPr>
          </a:p>
          <a:p>
            <a:pPr marL="914400" lvl="1" indent="-457200">
              <a:buFont typeface="Arial" panose="020B0604020202020204" pitchFamily="34" charset="0"/>
              <a:buChar char="•"/>
            </a:pPr>
            <a:r>
              <a:rPr lang="en-US" sz="2000">
                <a:solidFill>
                  <a:schemeClr val="bg1"/>
                </a:solidFill>
              </a:rPr>
              <a:t>Longer lines</a:t>
            </a:r>
          </a:p>
          <a:p>
            <a:pPr marL="914400" lvl="1" indent="-457200">
              <a:buFont typeface="Arial" panose="020B0604020202020204" pitchFamily="34" charset="0"/>
              <a:buChar char="•"/>
            </a:pPr>
            <a:r>
              <a:rPr lang="en-US" sz="2000">
                <a:solidFill>
                  <a:schemeClr val="bg1"/>
                </a:solidFill>
              </a:rPr>
              <a:t>Longer wait times</a:t>
            </a:r>
          </a:p>
          <a:p>
            <a:pPr marL="914400" lvl="1" indent="-457200">
              <a:buFont typeface="Arial" panose="020B0604020202020204" pitchFamily="34" charset="0"/>
              <a:buChar char="•"/>
            </a:pPr>
            <a:r>
              <a:rPr lang="en-US" sz="2000">
                <a:solidFill>
                  <a:schemeClr val="bg1"/>
                </a:solidFill>
              </a:rPr>
              <a:t>Reduced staffing levels</a:t>
            </a:r>
          </a:p>
          <a:p>
            <a:pPr marL="914400" lvl="1" indent="-457200">
              <a:buFont typeface="Arial" panose="020B0604020202020204" pitchFamily="34" charset="0"/>
              <a:buChar char="•"/>
            </a:pPr>
            <a:r>
              <a:rPr lang="en-US" sz="2000">
                <a:solidFill>
                  <a:schemeClr val="bg1"/>
                </a:solidFill>
              </a:rPr>
              <a:t>Elimination of perks	</a:t>
            </a:r>
          </a:p>
        </p:txBody>
      </p:sp>
      <p:sp>
        <p:nvSpPr>
          <p:cNvPr id="19" name="Rectangle 18">
            <a:extLst>
              <a:ext uri="{FF2B5EF4-FFF2-40B4-BE49-F238E27FC236}">
                <a16:creationId xmlns:a16="http://schemas.microsoft.com/office/drawing/2014/main" id="{07E4C13F-CD86-4985-A51C-20DB6BD6480F}"/>
              </a:ext>
            </a:extLst>
          </p:cNvPr>
          <p:cNvSpPr/>
          <p:nvPr/>
        </p:nvSpPr>
        <p:spPr>
          <a:xfrm>
            <a:off x="94197" y="786389"/>
            <a:ext cx="3042192"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err="1"/>
              <a:t>Skimpflation</a:t>
            </a:r>
            <a:endParaRPr lang="en-US" sz="3600" b="1"/>
          </a:p>
        </p:txBody>
      </p:sp>
    </p:spTree>
    <p:extLst>
      <p:ext uri="{BB962C8B-B14F-4D97-AF65-F5344CB8AC3E}">
        <p14:creationId xmlns:p14="http://schemas.microsoft.com/office/powerpoint/2010/main" val="1852197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sky, ground, beach&#10;&#10;Description automatically generated">
            <a:extLst>
              <a:ext uri="{FF2B5EF4-FFF2-40B4-BE49-F238E27FC236}">
                <a16:creationId xmlns:a16="http://schemas.microsoft.com/office/drawing/2014/main" id="{E3DA922B-4179-BC43-8BF3-B1D9E7C3F191}"/>
              </a:ext>
            </a:extLst>
          </p:cNvPr>
          <p:cNvPicPr>
            <a:picLocks noChangeAspect="1"/>
          </p:cNvPicPr>
          <p:nvPr/>
        </p:nvPicPr>
        <p:blipFill rotWithShape="1">
          <a:blip r:embed="rId3">
            <a:extLst>
              <a:ext uri="{28A0092B-C50C-407E-A947-70E740481C1C}">
                <a14:useLocalDpi xmlns:a14="http://schemas.microsoft.com/office/drawing/2010/main" val="0"/>
              </a:ext>
            </a:extLst>
          </a:blip>
          <a:srcRect t="9932" b="8911"/>
          <a:stretch/>
        </p:blipFill>
        <p:spPr>
          <a:xfrm>
            <a:off x="0" y="-1"/>
            <a:ext cx="12192000" cy="6858001"/>
          </a:xfrm>
          <a:prstGeom prst="rect">
            <a:avLst/>
          </a:prstGeom>
        </p:spPr>
      </p:pic>
      <p:sp>
        <p:nvSpPr>
          <p:cNvPr id="27" name="Rectangle 26">
            <a:extLst>
              <a:ext uri="{FF2B5EF4-FFF2-40B4-BE49-F238E27FC236}">
                <a16:creationId xmlns:a16="http://schemas.microsoft.com/office/drawing/2014/main" id="{7A50BDC2-2B9A-7146-909C-62BE8437F000}"/>
              </a:ext>
            </a:extLst>
          </p:cNvPr>
          <p:cNvSpPr/>
          <p:nvPr/>
        </p:nvSpPr>
        <p:spPr>
          <a:xfrm rot="10800000">
            <a:off x="0" y="-2"/>
            <a:ext cx="12192000" cy="6858001"/>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Title 16">
            <a:extLst>
              <a:ext uri="{FF2B5EF4-FFF2-40B4-BE49-F238E27FC236}">
                <a16:creationId xmlns:a16="http://schemas.microsoft.com/office/drawing/2014/main" id="{55A30C7E-502A-6A45-8B22-2DD6A50E1A0C}"/>
              </a:ext>
            </a:extLst>
          </p:cNvPr>
          <p:cNvSpPr>
            <a:spLocks noGrp="1"/>
          </p:cNvSpPr>
          <p:nvPr>
            <p:ph type="title"/>
          </p:nvPr>
        </p:nvSpPr>
        <p:spPr/>
        <p:txBody>
          <a:bodyPr>
            <a:normAutofit/>
          </a:bodyPr>
          <a:lstStyle/>
          <a:p>
            <a:r>
              <a:rPr lang="en-US" sz="6000"/>
              <a:t>Supply Chain</a:t>
            </a:r>
          </a:p>
        </p:txBody>
      </p:sp>
    </p:spTree>
    <p:extLst>
      <p:ext uri="{BB962C8B-B14F-4D97-AF65-F5344CB8AC3E}">
        <p14:creationId xmlns:p14="http://schemas.microsoft.com/office/powerpoint/2010/main" val="3517397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YOUT" val="ppLayoutObject"/>
</p:tagLst>
</file>

<file path=ppt/theme/theme1.xml><?xml version="1.0" encoding="utf-8"?>
<a:theme xmlns:a="http://schemas.openxmlformats.org/drawingml/2006/main" name="2_Office Theme">
  <a:themeElements>
    <a:clrScheme name="Sectors mono">
      <a:dk1>
        <a:srgbClr val="000000"/>
      </a:dk1>
      <a:lt1>
        <a:srgbClr val="FFFFFF"/>
      </a:lt1>
      <a:dk2>
        <a:srgbClr val="283C75"/>
      </a:dk2>
      <a:lt2>
        <a:srgbClr val="8A1A61"/>
      </a:lt2>
      <a:accent1>
        <a:srgbClr val="3C57A1"/>
      </a:accent1>
      <a:accent2>
        <a:srgbClr val="DE5795"/>
      </a:accent2>
      <a:accent3>
        <a:srgbClr val="80B92F"/>
      </a:accent3>
      <a:accent4>
        <a:srgbClr val="005151"/>
      </a:accent4>
      <a:accent5>
        <a:srgbClr val="E37C49"/>
      </a:accent5>
      <a:accent6>
        <a:srgbClr val="754F97"/>
      </a:accent6>
      <a:hlink>
        <a:srgbClr val="343A49"/>
      </a:hlink>
      <a:folHlink>
        <a:srgbClr val="D0D3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comment xmlns="8614df57-3ffc-4d94-a759-9bd096a31ad6" xsi:nil="true"/>
    <SharedWithUsers xmlns="ff9f1664-8b92-41ff-abc8-12a0c48af88f">
      <UserInfo>
        <DisplayName>Stephanie Guichard</DisplayName>
        <AccountId>14</AccountId>
        <AccountType/>
      </UserInfo>
      <UserInfo>
        <DisplayName>Ray Major</DisplayName>
        <AccountId>18</AccountId>
        <AccountType/>
      </UserInfo>
      <UserInfo>
        <DisplayName>Cindy Burke</DisplayName>
        <AccountId>19</AccountId>
        <AccountType/>
      </UserInfo>
      <UserInfo>
        <DisplayName>April DeJesus</DisplayName>
        <AccountId>106</AccountId>
        <AccountType/>
      </UserInfo>
      <UserInfo>
        <DisplayName>Aileena Wen</DisplayName>
        <AccountId>672</AccountId>
        <AccountType/>
      </UserInfo>
      <UserInfo>
        <DisplayName>Gregory Boscaiu</DisplayName>
        <AccountId>880</AccountId>
        <AccountType/>
      </UserInfo>
      <UserInfo>
        <DisplayName>Jim Miller</DisplayName>
        <AccountId>949</AccountId>
        <AccountType/>
      </UserInfo>
      <UserInfo>
        <DisplayName>Liang Tian</DisplayName>
        <AccountId>835</AccountId>
        <AccountType/>
      </UserInfo>
      <UserInfo>
        <DisplayName>Grace Murphy</DisplayName>
        <AccountId>910</AccountId>
        <AccountType/>
      </UserInfo>
      <UserInfo>
        <DisplayName>Jeffrey Castanon</DisplayName>
        <AccountId>992</AccountId>
        <AccountType/>
      </UserInfo>
      <UserInfo>
        <DisplayName>Jeffrey Chu</DisplayName>
        <AccountId>995</AccountId>
        <AccountType/>
      </UserInfo>
      <UserInfo>
        <DisplayName>Ron Landagan</DisplayName>
        <AccountId>996</AccountId>
        <AccountType/>
      </UserInfo>
      <UserInfo>
        <DisplayName>Cathy Tran</DisplayName>
        <AccountId>998</AccountId>
        <AccountType/>
      </UserInfo>
      <UserInfo>
        <DisplayName>Lisa Starace</DisplayName>
        <AccountId>78</AccountId>
        <AccountType/>
      </UserInfo>
      <UserInfo>
        <DisplayName>Walaa Alani</DisplayName>
        <AccountId>127</AccountId>
        <AccountType/>
      </UserInfo>
      <UserInfo>
        <DisplayName>Karyn Thompson</DisplayName>
        <AccountId>79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A28EC77DF2654C9B082E3F4EAE6990" ma:contentTypeVersion="16" ma:contentTypeDescription="Create a new document." ma:contentTypeScope="" ma:versionID="01a4477a479f05f52286344e47c5be4f">
  <xsd:schema xmlns:xsd="http://www.w3.org/2001/XMLSchema" xmlns:xs="http://www.w3.org/2001/XMLSchema" xmlns:p="http://schemas.microsoft.com/office/2006/metadata/properties" xmlns:ns1="http://schemas.microsoft.com/sharepoint/v3" xmlns:ns2="8614df57-3ffc-4d94-a759-9bd096a31ad6" xmlns:ns3="ff9f1664-8b92-41ff-abc8-12a0c48af88f" targetNamespace="http://schemas.microsoft.com/office/2006/metadata/properties" ma:root="true" ma:fieldsID="6f050b6c42b47bd2b18aaed9b3b90490" ns1:_="" ns2:_="" ns3:_="">
    <xsd:import namespace="http://schemas.microsoft.com/sharepoint/v3"/>
    <xsd:import namespace="8614df57-3ffc-4d94-a759-9bd096a31ad6"/>
    <xsd:import namespace="ff9f1664-8b92-41ff-abc8-12a0c48af88f"/>
    <xsd:element name="properties">
      <xsd:complexType>
        <xsd:sequence>
          <xsd:element name="documentManagement">
            <xsd:complexType>
              <xsd:all>
                <xsd:element ref="ns2:comment"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1:_ip_UnifiedCompliancePolicyProperties" minOccurs="0"/>
                <xsd:element ref="ns1:_ip_UnifiedCompliancePolicyUIActio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14df57-3ffc-4d94-a759-9bd096a31ad6" elementFormDefault="qualified">
    <xsd:import namespace="http://schemas.microsoft.com/office/2006/documentManagement/types"/>
    <xsd:import namespace="http://schemas.microsoft.com/office/infopath/2007/PartnerControls"/>
    <xsd:element name="comment" ma:index="8" nillable="true" ma:displayName="comment" ma:format="Dropdown" ma:internalName="comment">
      <xsd:simpleType>
        <xsd:restriction base="dms:Note">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f9f1664-8b92-41ff-abc8-12a0c48af88f"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DF7A1E-E466-483A-A836-B857D50766A0}">
  <ds:schemaRefs>
    <ds:schemaRef ds:uri="http://schemas.microsoft.com/sharepoint/v3/contenttype/forms"/>
  </ds:schemaRefs>
</ds:datastoreItem>
</file>

<file path=customXml/itemProps2.xml><?xml version="1.0" encoding="utf-8"?>
<ds:datastoreItem xmlns:ds="http://schemas.openxmlformats.org/officeDocument/2006/customXml" ds:itemID="{7F8B9474-17C5-4817-8948-44369C9E1383}">
  <ds:schemaRefs>
    <ds:schemaRef ds:uri="8614df57-3ffc-4d94-a759-9bd096a31ad6"/>
    <ds:schemaRef ds:uri="ff9f1664-8b92-41ff-abc8-12a0c48af88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74CDAE0-7A7B-49BD-915F-C48083CA8F81}">
  <ds:schemaRefs>
    <ds:schemaRef ds:uri="8614df57-3ffc-4d94-a759-9bd096a31ad6"/>
    <ds:schemaRef ds:uri="ff9f1664-8b92-41ff-abc8-12a0c48af8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3393</Words>
  <Application>Microsoft Office PowerPoint</Application>
  <PresentationFormat>Widescreen</PresentationFormat>
  <Paragraphs>546</Paragraphs>
  <Slides>36</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Courier New</vt:lpstr>
      <vt:lpstr>Segoe UI</vt:lpstr>
      <vt:lpstr>Times New Roman</vt:lpstr>
      <vt:lpstr>Wingdings</vt:lpstr>
      <vt:lpstr>2_Office Theme</vt:lpstr>
      <vt:lpstr>Regional Economic Update</vt:lpstr>
      <vt:lpstr>COVID-19 is Driving the Regional Economy </vt:lpstr>
      <vt:lpstr>COVID-19 is Driving the Regional Economy</vt:lpstr>
      <vt:lpstr>Inflation</vt:lpstr>
      <vt:lpstr>Consumer Price Index</vt:lpstr>
      <vt:lpstr>Inflation by Category (Dec 2020 to Dec 2021)</vt:lpstr>
      <vt:lpstr>“Shrinkflation”</vt:lpstr>
      <vt:lpstr>PowerPoint Presentation</vt:lpstr>
      <vt:lpstr>Supply Chain</vt:lpstr>
      <vt:lpstr>Supply Chain Chaos Driving Inflation Bottlenecks in every link of the supply chain</vt:lpstr>
      <vt:lpstr>Container Ships Stuck in Traffic at Ports</vt:lpstr>
      <vt:lpstr>Supply Chain  Backlog at Ports:  100+ ships  80,000 Truck Drivers  ????  Price Increases  Record High Demand  Panic Buying / Hoarding  Food Shortages </vt:lpstr>
      <vt:lpstr>Housing</vt:lpstr>
      <vt:lpstr>Home Prices Are Up</vt:lpstr>
      <vt:lpstr>County House prices: Median Price (Existing single-family detached homes)</vt:lpstr>
      <vt:lpstr>Residential Permits Issued</vt:lpstr>
      <vt:lpstr>San Diego Region Housing Affordability Percentage of households that can afford to purchase a median-priced, single-family home</vt:lpstr>
      <vt:lpstr>Employment</vt:lpstr>
      <vt:lpstr>San Diego Region’s Economic Composition</vt:lpstr>
      <vt:lpstr>Employment Sector Estimates  (as of November 2021)</vt:lpstr>
      <vt:lpstr>Labor Force</vt:lpstr>
      <vt:lpstr>COVID-19 Impact on workforce participation</vt:lpstr>
      <vt:lpstr>Wages</vt:lpstr>
      <vt:lpstr>Nominal Hourly Wages</vt:lpstr>
      <vt:lpstr>Real Hourly Wages</vt:lpstr>
      <vt:lpstr>Spending</vt:lpstr>
      <vt:lpstr>Spending Behavior Changed During Pandemic</vt:lpstr>
      <vt:lpstr>Consumer Spending San Diego Region (% Change Jan 2020 to Nov 2021)</vt:lpstr>
      <vt:lpstr>U.S. Change in Spending (Q4 2019 through Q3 2021)</vt:lpstr>
      <vt:lpstr>Impacts of COVID-19</vt:lpstr>
      <vt:lpstr>Most Impacted Communities: Unemployment</vt:lpstr>
      <vt:lpstr>Employment During Recessions San Diego Region</vt:lpstr>
      <vt:lpstr>Hardest Hit Sectors San Diego Region (Feb 2020 – Nov 2021)</vt:lpstr>
      <vt:lpstr>Employment by Income Category San Diego Region (% change January 2020 to August 2021)</vt:lpstr>
      <vt:lpstr>What to Expect in 2022</vt:lpstr>
      <vt:lpstr>Stay connected with SANDAG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Posada, Michelle</dc:creator>
  <cp:lastModifiedBy>Sina Trada</cp:lastModifiedBy>
  <cp:revision>2</cp:revision>
  <cp:lastPrinted>2021-11-04T00:13:20Z</cp:lastPrinted>
  <dcterms:created xsi:type="dcterms:W3CDTF">2020-12-17T22:47:22Z</dcterms:created>
  <dcterms:modified xsi:type="dcterms:W3CDTF">2022-01-23T18:38:46Z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0x0101007CA28EC77DF2654C9B082E3F4EAE6990</vt:lpwstr>
  </property>
</Properties>
</file>