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26"/>
  </p:notesMasterIdLst>
  <p:handoutMasterIdLst>
    <p:handoutMasterId r:id="rId27"/>
  </p:handoutMasterIdLst>
  <p:sldIdLst>
    <p:sldId id="1027" r:id="rId5"/>
    <p:sldId id="1030" r:id="rId6"/>
    <p:sldId id="1042" r:id="rId7"/>
    <p:sldId id="1031" r:id="rId8"/>
    <p:sldId id="490" r:id="rId9"/>
    <p:sldId id="492" r:id="rId10"/>
    <p:sldId id="493" r:id="rId11"/>
    <p:sldId id="494" r:id="rId12"/>
    <p:sldId id="617" r:id="rId13"/>
    <p:sldId id="1039" r:id="rId14"/>
    <p:sldId id="256" r:id="rId15"/>
    <p:sldId id="1036" r:id="rId16"/>
    <p:sldId id="1032" r:id="rId17"/>
    <p:sldId id="1037" r:id="rId18"/>
    <p:sldId id="1034" r:id="rId19"/>
    <p:sldId id="1038" r:id="rId20"/>
    <p:sldId id="1035" r:id="rId21"/>
    <p:sldId id="1040" r:id="rId22"/>
    <p:sldId id="618" r:id="rId23"/>
    <p:sldId id="619" r:id="rId24"/>
    <p:sldId id="1041" r:id="rId25"/>
  </p:sldIdLst>
  <p:sldSz cx="12192000" cy="6858000"/>
  <p:notesSz cx="9601200" cy="73152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08" userDrawn="1">
          <p15:clr>
            <a:srgbClr val="A4A3A4"/>
          </p15:clr>
        </p15:guide>
        <p15:guide id="4" pos="4296" userDrawn="1">
          <p15:clr>
            <a:srgbClr val="A4A3A4"/>
          </p15:clr>
        </p15:guide>
        <p15:guide id="5" pos="5027" userDrawn="1">
          <p15:clr>
            <a:srgbClr val="A4A3A4"/>
          </p15:clr>
        </p15:guide>
        <p15:guide id="6" pos="26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FD0"/>
    <a:srgbClr val="EFEFF1"/>
    <a:srgbClr val="3093CA"/>
    <a:srgbClr val="B09AEB"/>
    <a:srgbClr val="A08CE5"/>
    <a:srgbClr val="846CC0"/>
    <a:srgbClr val="00AEDE"/>
    <a:srgbClr val="0091B8"/>
    <a:srgbClr val="329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9" autoAdjust="0"/>
    <p:restoredTop sz="94586" autoAdjust="0"/>
  </p:normalViewPr>
  <p:slideViewPr>
    <p:cSldViewPr snapToGrid="0" showGuides="1">
      <p:cViewPr varScale="1">
        <p:scale>
          <a:sx n="68" d="100"/>
          <a:sy n="68" d="100"/>
        </p:scale>
        <p:origin x="1146" y="60"/>
      </p:cViewPr>
      <p:guideLst>
        <p:guide orient="horz" pos="2232"/>
        <p:guide pos="3840"/>
        <p:guide pos="3408"/>
        <p:guide pos="4296"/>
        <p:guide pos="5027"/>
        <p:guide pos="26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6EB44-DC93-ED4B-86F2-479598023CEB}" type="doc">
      <dgm:prSet loTypeId="urn:microsoft.com/office/officeart/2005/8/layout/matrix1" loCatId="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0EA103B-8347-7049-B04A-60BFD76381E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HIGH PERFORMANCE</a:t>
          </a:r>
        </a:p>
      </dgm:t>
    </dgm:pt>
    <dgm:pt modelId="{71EA8A4D-02C8-B14D-A95E-E3A7D1768FFC}" type="parTrans" cxnId="{2EF7E224-9582-8F43-ADCF-9BA21BCDA6FD}">
      <dgm:prSet/>
      <dgm:spPr/>
      <dgm:t>
        <a:bodyPr/>
        <a:lstStyle/>
        <a:p>
          <a:endParaRPr lang="en-US"/>
        </a:p>
      </dgm:t>
    </dgm:pt>
    <dgm:pt modelId="{597F5EC4-A942-5845-8D34-EC4C4093CCEE}" type="sibTrans" cxnId="{2EF7E224-9582-8F43-ADCF-9BA21BCDA6FD}">
      <dgm:prSet/>
      <dgm:spPr/>
      <dgm:t>
        <a:bodyPr/>
        <a:lstStyle/>
        <a:p>
          <a:endParaRPr lang="en-US"/>
        </a:p>
      </dgm:t>
    </dgm:pt>
    <dgm:pt modelId="{FD78E61A-B46D-9B4E-BA5A-B7B523C75C5A}">
      <dgm:prSet phldrT="[Text]"/>
      <dgm:spPr>
        <a:effectLst/>
      </dgm:spPr>
      <dgm:t>
        <a:bodyPr lIns="365760"/>
        <a:lstStyle/>
        <a:p>
          <a:r>
            <a:rPr lang="en-US" b="1" dirty="0"/>
            <a:t>Culture of Engagement</a:t>
          </a:r>
        </a:p>
      </dgm:t>
    </dgm:pt>
    <dgm:pt modelId="{295AD7CD-83AC-9F45-81D6-8CD535A631FE}" type="parTrans" cxnId="{C6218874-F074-4942-8AAE-B3F1E4679075}">
      <dgm:prSet/>
      <dgm:spPr/>
      <dgm:t>
        <a:bodyPr/>
        <a:lstStyle/>
        <a:p>
          <a:endParaRPr lang="en-US"/>
        </a:p>
      </dgm:t>
    </dgm:pt>
    <dgm:pt modelId="{92A10F74-0CDF-8442-85B3-8CA87B59E182}" type="sibTrans" cxnId="{C6218874-F074-4942-8AAE-B3F1E4679075}">
      <dgm:prSet/>
      <dgm:spPr/>
      <dgm:t>
        <a:bodyPr/>
        <a:lstStyle/>
        <a:p>
          <a:endParaRPr lang="en-US"/>
        </a:p>
      </dgm:t>
    </dgm:pt>
    <dgm:pt modelId="{CE19056D-7524-9645-B5BB-6CFD6810E475}">
      <dgm:prSet phldrT="[Text]"/>
      <dgm:spPr>
        <a:effectLst/>
      </dgm:spPr>
      <dgm:t>
        <a:bodyPr lIns="365760" anchor="ctr" anchorCtr="0"/>
        <a:lstStyle/>
        <a:p>
          <a:r>
            <a:rPr lang="en-US" b="1" dirty="0"/>
            <a:t>Motivating and Retaining</a:t>
          </a:r>
        </a:p>
      </dgm:t>
    </dgm:pt>
    <dgm:pt modelId="{74DAF075-77CC-7D4A-A9D9-E283331A776F}" type="parTrans" cxnId="{F709A2D3-8E63-4946-AFC6-B122BC039998}">
      <dgm:prSet/>
      <dgm:spPr/>
      <dgm:t>
        <a:bodyPr/>
        <a:lstStyle/>
        <a:p>
          <a:endParaRPr lang="en-US"/>
        </a:p>
      </dgm:t>
    </dgm:pt>
    <dgm:pt modelId="{40D6AF2E-8D5B-0B43-AA42-CD3A55011040}" type="sibTrans" cxnId="{F709A2D3-8E63-4946-AFC6-B122BC039998}">
      <dgm:prSet/>
      <dgm:spPr/>
      <dgm:t>
        <a:bodyPr/>
        <a:lstStyle/>
        <a:p>
          <a:endParaRPr lang="en-US"/>
        </a:p>
      </dgm:t>
    </dgm:pt>
    <dgm:pt modelId="{C5E1B608-81EA-1545-AC28-FB22E22C6D6F}">
      <dgm:prSet phldrT="[Text]"/>
      <dgm:spPr>
        <a:effectLst/>
      </dgm:spPr>
      <dgm:t>
        <a:bodyPr lIns="365760"/>
        <a:lstStyle/>
        <a:p>
          <a:r>
            <a:rPr lang="en-US" b="1" dirty="0"/>
            <a:t>Strategic Alignment</a:t>
          </a:r>
        </a:p>
      </dgm:t>
    </dgm:pt>
    <dgm:pt modelId="{C185C78D-6ECF-B84E-A322-47CD4C85B4CB}" type="parTrans" cxnId="{B930F3FF-3103-AB43-9DF8-ADE3053369DB}">
      <dgm:prSet/>
      <dgm:spPr/>
      <dgm:t>
        <a:bodyPr/>
        <a:lstStyle/>
        <a:p>
          <a:endParaRPr lang="en-US"/>
        </a:p>
      </dgm:t>
    </dgm:pt>
    <dgm:pt modelId="{AFD72560-7F8D-B942-B2C5-C8016157964C}" type="sibTrans" cxnId="{B930F3FF-3103-AB43-9DF8-ADE3053369DB}">
      <dgm:prSet/>
      <dgm:spPr/>
      <dgm:t>
        <a:bodyPr/>
        <a:lstStyle/>
        <a:p>
          <a:endParaRPr lang="en-US"/>
        </a:p>
      </dgm:t>
    </dgm:pt>
    <dgm:pt modelId="{93787B30-E46E-E142-8EC1-A497A6F432D4}">
      <dgm:prSet phldrT="[Text]"/>
      <dgm:spPr>
        <a:effectLst/>
      </dgm:spPr>
      <dgm:t>
        <a:bodyPr lIns="365760"/>
        <a:lstStyle/>
        <a:p>
          <a:r>
            <a:rPr lang="en-US" b="1" dirty="0"/>
            <a:t>Managing and Executing</a:t>
          </a:r>
        </a:p>
      </dgm:t>
    </dgm:pt>
    <dgm:pt modelId="{C8751DAC-AE60-1A40-B916-83FEE7F92851}" type="parTrans" cxnId="{583A68D7-917B-0F45-A134-335231EBAA5F}">
      <dgm:prSet/>
      <dgm:spPr/>
      <dgm:t>
        <a:bodyPr/>
        <a:lstStyle/>
        <a:p>
          <a:endParaRPr lang="en-US"/>
        </a:p>
      </dgm:t>
    </dgm:pt>
    <dgm:pt modelId="{E3E46BC4-820B-AB44-9BD3-84631988395C}" type="sibTrans" cxnId="{583A68D7-917B-0F45-A134-335231EBAA5F}">
      <dgm:prSet/>
      <dgm:spPr/>
      <dgm:t>
        <a:bodyPr/>
        <a:lstStyle/>
        <a:p>
          <a:endParaRPr lang="en-US"/>
        </a:p>
      </dgm:t>
    </dgm:pt>
    <dgm:pt modelId="{43A1BB45-7E85-7F4C-9666-769A16383F30}">
      <dgm:prSet phldrT="[Text]"/>
      <dgm:spPr>
        <a:effectLst/>
      </dgm:spPr>
      <dgm:t>
        <a:bodyPr lIns="365760"/>
        <a:lstStyle/>
        <a:p>
          <a:r>
            <a:rPr lang="en-US" dirty="0"/>
            <a:t>Is there a culture that motivates, empowers, challenges, and respects employees?</a:t>
          </a:r>
        </a:p>
      </dgm:t>
    </dgm:pt>
    <dgm:pt modelId="{33731C50-944B-7745-9B80-03D03ADB4444}" type="parTrans" cxnId="{9B35BD14-1825-9B4C-B06A-56E1E4601DA0}">
      <dgm:prSet/>
      <dgm:spPr/>
      <dgm:t>
        <a:bodyPr/>
        <a:lstStyle/>
        <a:p>
          <a:endParaRPr lang="en-US"/>
        </a:p>
      </dgm:t>
    </dgm:pt>
    <dgm:pt modelId="{97BA76E2-BD0A-784F-B59A-E68C55DA7D22}" type="sibTrans" cxnId="{9B35BD14-1825-9B4C-B06A-56E1E4601DA0}">
      <dgm:prSet/>
      <dgm:spPr/>
      <dgm:t>
        <a:bodyPr/>
        <a:lstStyle/>
        <a:p>
          <a:endParaRPr lang="en-US"/>
        </a:p>
      </dgm:t>
    </dgm:pt>
    <dgm:pt modelId="{B773BCCA-CB9E-F542-83AF-2D79B0FD3146}">
      <dgm:prSet phldrT="[Text]"/>
      <dgm:spPr>
        <a:effectLst/>
      </dgm:spPr>
      <dgm:t>
        <a:bodyPr lIns="365760"/>
        <a:lstStyle/>
        <a:p>
          <a:r>
            <a:rPr lang="en-US" dirty="0"/>
            <a:t>Do employees understand where the organization is headed and how they contribute to the organization’s success?</a:t>
          </a:r>
        </a:p>
      </dgm:t>
    </dgm:pt>
    <dgm:pt modelId="{9161ADF5-5CCE-3F4B-9164-DE0AF64352FC}" type="parTrans" cxnId="{7FC176E0-1EAD-9941-AF0A-0CDCE7D952E4}">
      <dgm:prSet/>
      <dgm:spPr/>
      <dgm:t>
        <a:bodyPr/>
        <a:lstStyle/>
        <a:p>
          <a:endParaRPr lang="en-US"/>
        </a:p>
      </dgm:t>
    </dgm:pt>
    <dgm:pt modelId="{4654BAED-501D-AE4F-8A83-42945EE992C3}" type="sibTrans" cxnId="{7FC176E0-1EAD-9941-AF0A-0CDCE7D952E4}">
      <dgm:prSet/>
      <dgm:spPr/>
      <dgm:t>
        <a:bodyPr/>
        <a:lstStyle/>
        <a:p>
          <a:endParaRPr lang="en-US"/>
        </a:p>
      </dgm:t>
    </dgm:pt>
    <dgm:pt modelId="{6D57C354-3A03-904E-81F0-28B1DAD27DD2}">
      <dgm:prSet phldrT="[Text]"/>
      <dgm:spPr>
        <a:effectLst/>
      </dgm:spPr>
      <dgm:t>
        <a:bodyPr lIns="365760" anchor="ctr" anchorCtr="0"/>
        <a:lstStyle/>
        <a:p>
          <a:r>
            <a:rPr lang="en-US" dirty="0"/>
            <a:t>Do managers motivate employees to give their best? Are managers building strong relationships and developing cohesive teams?</a:t>
          </a:r>
        </a:p>
      </dgm:t>
    </dgm:pt>
    <dgm:pt modelId="{677E2121-35A9-0D46-99E2-4F865C044809}" type="parTrans" cxnId="{B3A7AF1B-431E-304F-91E9-EA4215A3B018}">
      <dgm:prSet/>
      <dgm:spPr/>
      <dgm:t>
        <a:bodyPr/>
        <a:lstStyle/>
        <a:p>
          <a:endParaRPr lang="en-US"/>
        </a:p>
      </dgm:t>
    </dgm:pt>
    <dgm:pt modelId="{E5316068-50BB-364F-9DA9-FB8B314CD915}" type="sibTrans" cxnId="{B3A7AF1B-431E-304F-91E9-EA4215A3B018}">
      <dgm:prSet/>
      <dgm:spPr/>
      <dgm:t>
        <a:bodyPr/>
        <a:lstStyle/>
        <a:p>
          <a:endParaRPr lang="en-US"/>
        </a:p>
      </dgm:t>
    </dgm:pt>
    <dgm:pt modelId="{03997B8C-2B55-F049-9E83-84BE70C6A79C}">
      <dgm:prSet phldrT="[Text]"/>
      <dgm:spPr>
        <a:effectLst/>
      </dgm:spPr>
      <dgm:t>
        <a:bodyPr lIns="365760"/>
        <a:lstStyle/>
        <a:p>
          <a:r>
            <a:rPr lang="en-US" dirty="0"/>
            <a:t>Are managers clearly defining expectations, holding employees accountable, and focused on delivering results?</a:t>
          </a:r>
        </a:p>
      </dgm:t>
    </dgm:pt>
    <dgm:pt modelId="{BC25DF5E-57B4-BC4C-BED0-9F19DDF826B2}" type="parTrans" cxnId="{5C7D38F7-80BC-3847-8591-FA206B940388}">
      <dgm:prSet/>
      <dgm:spPr/>
      <dgm:t>
        <a:bodyPr/>
        <a:lstStyle/>
        <a:p>
          <a:endParaRPr lang="en-US"/>
        </a:p>
      </dgm:t>
    </dgm:pt>
    <dgm:pt modelId="{170A0F04-5A48-DE40-ABF8-5432FA7F7C97}" type="sibTrans" cxnId="{5C7D38F7-80BC-3847-8591-FA206B940388}">
      <dgm:prSet/>
      <dgm:spPr/>
      <dgm:t>
        <a:bodyPr/>
        <a:lstStyle/>
        <a:p>
          <a:endParaRPr lang="en-US"/>
        </a:p>
      </dgm:t>
    </dgm:pt>
    <dgm:pt modelId="{593748D4-52BA-1143-8B26-AB831E4DDFF4}" type="pres">
      <dgm:prSet presAssocID="{59C6EB44-DC93-ED4B-86F2-479598023CE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4E7706-0D0B-CB45-8ED6-43327888137C}" type="pres">
      <dgm:prSet presAssocID="{59C6EB44-DC93-ED4B-86F2-479598023CEB}" presName="matrix" presStyleCnt="0"/>
      <dgm:spPr/>
    </dgm:pt>
    <dgm:pt modelId="{EC693E51-7FB1-934C-9D66-4710CB10084D}" type="pres">
      <dgm:prSet presAssocID="{59C6EB44-DC93-ED4B-86F2-479598023CEB}" presName="tile1" presStyleLbl="node1" presStyleIdx="0" presStyleCnt="4"/>
      <dgm:spPr/>
    </dgm:pt>
    <dgm:pt modelId="{14E43DB5-A442-2A42-81DB-64BA65655AB0}" type="pres">
      <dgm:prSet presAssocID="{59C6EB44-DC93-ED4B-86F2-479598023CE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22038EF-0498-4041-8C68-32938FF6E431}" type="pres">
      <dgm:prSet presAssocID="{59C6EB44-DC93-ED4B-86F2-479598023CEB}" presName="tile2" presStyleLbl="node1" presStyleIdx="1" presStyleCnt="4" custLinFactNeighborX="335"/>
      <dgm:spPr/>
    </dgm:pt>
    <dgm:pt modelId="{911851F0-E1A4-234E-9C9D-D9D98FF29703}" type="pres">
      <dgm:prSet presAssocID="{59C6EB44-DC93-ED4B-86F2-479598023CE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FED5AC-92C7-2C42-AB10-CC1D659319A3}" type="pres">
      <dgm:prSet presAssocID="{59C6EB44-DC93-ED4B-86F2-479598023CEB}" presName="tile3" presStyleLbl="node1" presStyleIdx="2" presStyleCnt="4"/>
      <dgm:spPr/>
    </dgm:pt>
    <dgm:pt modelId="{716E5BB6-FF9E-B141-9DE5-662285E09B67}" type="pres">
      <dgm:prSet presAssocID="{59C6EB44-DC93-ED4B-86F2-479598023CE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743083-AEC4-6F47-B6D1-0025316DA3A0}" type="pres">
      <dgm:prSet presAssocID="{59C6EB44-DC93-ED4B-86F2-479598023CEB}" presName="tile4" presStyleLbl="node1" presStyleIdx="3" presStyleCnt="4"/>
      <dgm:spPr/>
    </dgm:pt>
    <dgm:pt modelId="{F2D0A27C-E67A-024C-94A0-CA5EC899086B}" type="pres">
      <dgm:prSet presAssocID="{59C6EB44-DC93-ED4B-86F2-479598023CE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7A24FBE-B344-6944-90C9-CB7E39934AEE}" type="pres">
      <dgm:prSet presAssocID="{59C6EB44-DC93-ED4B-86F2-479598023CEB}" presName="centerTile" presStyleLbl="fgShp" presStyleIdx="0" presStyleCnt="1" custScaleX="117992">
        <dgm:presLayoutVars>
          <dgm:chMax val="0"/>
          <dgm:chPref val="0"/>
        </dgm:presLayoutVars>
      </dgm:prSet>
      <dgm:spPr/>
    </dgm:pt>
  </dgm:ptLst>
  <dgm:cxnLst>
    <dgm:cxn modelId="{2A8D3911-1C57-5643-AA5C-11F20A427189}" type="presOf" srcId="{B773BCCA-CB9E-F542-83AF-2D79B0FD3146}" destId="{716E5BB6-FF9E-B141-9DE5-662285E09B67}" srcOrd="1" destOrd="1" presId="urn:microsoft.com/office/officeart/2005/8/layout/matrix1"/>
    <dgm:cxn modelId="{9B35BD14-1825-9B4C-B06A-56E1E4601DA0}" srcId="{FD78E61A-B46D-9B4E-BA5A-B7B523C75C5A}" destId="{43A1BB45-7E85-7F4C-9666-769A16383F30}" srcOrd="0" destOrd="0" parTransId="{33731C50-944B-7745-9B80-03D03ADB4444}" sibTransId="{97BA76E2-BD0A-784F-B59A-E68C55DA7D22}"/>
    <dgm:cxn modelId="{B3A7AF1B-431E-304F-91E9-EA4215A3B018}" srcId="{CE19056D-7524-9645-B5BB-6CFD6810E475}" destId="{6D57C354-3A03-904E-81F0-28B1DAD27DD2}" srcOrd="0" destOrd="0" parTransId="{677E2121-35A9-0D46-99E2-4F865C044809}" sibTransId="{E5316068-50BB-364F-9DA9-FB8B314CD915}"/>
    <dgm:cxn modelId="{2EF7E224-9582-8F43-ADCF-9BA21BCDA6FD}" srcId="{59C6EB44-DC93-ED4B-86F2-479598023CEB}" destId="{70EA103B-8347-7049-B04A-60BFD76381E8}" srcOrd="0" destOrd="0" parTransId="{71EA8A4D-02C8-B14D-A95E-E3A7D1768FFC}" sibTransId="{597F5EC4-A942-5845-8D34-EC4C4093CCEE}"/>
    <dgm:cxn modelId="{CDE61D27-FE25-BB43-A507-AD1EA74F40CD}" type="presOf" srcId="{FD78E61A-B46D-9B4E-BA5A-B7B523C75C5A}" destId="{EC693E51-7FB1-934C-9D66-4710CB10084D}" srcOrd="0" destOrd="0" presId="urn:microsoft.com/office/officeart/2005/8/layout/matrix1"/>
    <dgm:cxn modelId="{8FEB692C-9498-B344-8B46-1375D527FA9C}" type="presOf" srcId="{93787B30-E46E-E142-8EC1-A497A6F432D4}" destId="{D0743083-AEC4-6F47-B6D1-0025316DA3A0}" srcOrd="0" destOrd="0" presId="urn:microsoft.com/office/officeart/2005/8/layout/matrix1"/>
    <dgm:cxn modelId="{50E1F136-73B6-2C45-BAD5-40FA2201A0CF}" type="presOf" srcId="{43A1BB45-7E85-7F4C-9666-769A16383F30}" destId="{EC693E51-7FB1-934C-9D66-4710CB10084D}" srcOrd="0" destOrd="1" presId="urn:microsoft.com/office/officeart/2005/8/layout/matrix1"/>
    <dgm:cxn modelId="{F761913F-2F68-8C47-8B87-B74067A35AFF}" type="presOf" srcId="{C5E1B608-81EA-1545-AC28-FB22E22C6D6F}" destId="{11FED5AC-92C7-2C42-AB10-CC1D659319A3}" srcOrd="0" destOrd="0" presId="urn:microsoft.com/office/officeart/2005/8/layout/matrix1"/>
    <dgm:cxn modelId="{399D9448-0197-7E40-98E8-90EB9A3C5C86}" type="presOf" srcId="{43A1BB45-7E85-7F4C-9666-769A16383F30}" destId="{14E43DB5-A442-2A42-81DB-64BA65655AB0}" srcOrd="1" destOrd="1" presId="urn:microsoft.com/office/officeart/2005/8/layout/matrix1"/>
    <dgm:cxn modelId="{40E14769-DD31-C344-9F51-5FCE33AE452C}" type="presOf" srcId="{6D57C354-3A03-904E-81F0-28B1DAD27DD2}" destId="{911851F0-E1A4-234E-9C9D-D9D98FF29703}" srcOrd="1" destOrd="1" presId="urn:microsoft.com/office/officeart/2005/8/layout/matrix1"/>
    <dgm:cxn modelId="{C6218874-F074-4942-8AAE-B3F1E4679075}" srcId="{70EA103B-8347-7049-B04A-60BFD76381E8}" destId="{FD78E61A-B46D-9B4E-BA5A-B7B523C75C5A}" srcOrd="0" destOrd="0" parTransId="{295AD7CD-83AC-9F45-81D6-8CD535A631FE}" sibTransId="{92A10F74-0CDF-8442-85B3-8CA87B59E182}"/>
    <dgm:cxn modelId="{5E0C0177-B653-6C4E-A2F7-44DF2AB9F92E}" type="presOf" srcId="{93787B30-E46E-E142-8EC1-A497A6F432D4}" destId="{F2D0A27C-E67A-024C-94A0-CA5EC899086B}" srcOrd="1" destOrd="0" presId="urn:microsoft.com/office/officeart/2005/8/layout/matrix1"/>
    <dgm:cxn modelId="{1E896D57-7203-5F4D-9272-B0A9EAB2CF73}" type="presOf" srcId="{CE19056D-7524-9645-B5BB-6CFD6810E475}" destId="{911851F0-E1A4-234E-9C9D-D9D98FF29703}" srcOrd="1" destOrd="0" presId="urn:microsoft.com/office/officeart/2005/8/layout/matrix1"/>
    <dgm:cxn modelId="{9FE8EB78-9B37-6E49-86B8-86C477D343D4}" type="presOf" srcId="{59C6EB44-DC93-ED4B-86F2-479598023CEB}" destId="{593748D4-52BA-1143-8B26-AB831E4DDFF4}" srcOrd="0" destOrd="0" presId="urn:microsoft.com/office/officeart/2005/8/layout/matrix1"/>
    <dgm:cxn modelId="{EC73E282-CB31-2540-80FC-F471952D7096}" type="presOf" srcId="{FD78E61A-B46D-9B4E-BA5A-B7B523C75C5A}" destId="{14E43DB5-A442-2A42-81DB-64BA65655AB0}" srcOrd="1" destOrd="0" presId="urn:microsoft.com/office/officeart/2005/8/layout/matrix1"/>
    <dgm:cxn modelId="{D44797B7-A484-C344-BB34-C69D69524579}" type="presOf" srcId="{03997B8C-2B55-F049-9E83-84BE70C6A79C}" destId="{F2D0A27C-E67A-024C-94A0-CA5EC899086B}" srcOrd="1" destOrd="1" presId="urn:microsoft.com/office/officeart/2005/8/layout/matrix1"/>
    <dgm:cxn modelId="{E213F2C2-A394-3B43-B51E-FA548E1F7149}" type="presOf" srcId="{03997B8C-2B55-F049-9E83-84BE70C6A79C}" destId="{D0743083-AEC4-6F47-B6D1-0025316DA3A0}" srcOrd="0" destOrd="1" presId="urn:microsoft.com/office/officeart/2005/8/layout/matrix1"/>
    <dgm:cxn modelId="{F709A2D3-8E63-4946-AFC6-B122BC039998}" srcId="{70EA103B-8347-7049-B04A-60BFD76381E8}" destId="{CE19056D-7524-9645-B5BB-6CFD6810E475}" srcOrd="1" destOrd="0" parTransId="{74DAF075-77CC-7D4A-A9D9-E283331A776F}" sibTransId="{40D6AF2E-8D5B-0B43-AA42-CD3A55011040}"/>
    <dgm:cxn modelId="{3D1D32D6-45B2-DD44-88F1-7A8DF0657B9A}" type="presOf" srcId="{CE19056D-7524-9645-B5BB-6CFD6810E475}" destId="{422038EF-0498-4041-8C68-32938FF6E431}" srcOrd="0" destOrd="0" presId="urn:microsoft.com/office/officeart/2005/8/layout/matrix1"/>
    <dgm:cxn modelId="{583A68D7-917B-0F45-A134-335231EBAA5F}" srcId="{70EA103B-8347-7049-B04A-60BFD76381E8}" destId="{93787B30-E46E-E142-8EC1-A497A6F432D4}" srcOrd="3" destOrd="0" parTransId="{C8751DAC-AE60-1A40-B916-83FEE7F92851}" sibTransId="{E3E46BC4-820B-AB44-9BD3-84631988395C}"/>
    <dgm:cxn modelId="{148977DA-8A5D-A445-953D-6D6F75B25146}" type="presOf" srcId="{B773BCCA-CB9E-F542-83AF-2D79B0FD3146}" destId="{11FED5AC-92C7-2C42-AB10-CC1D659319A3}" srcOrd="0" destOrd="1" presId="urn:microsoft.com/office/officeart/2005/8/layout/matrix1"/>
    <dgm:cxn modelId="{826C21DC-154A-F84B-B8A4-36182D07AE82}" type="presOf" srcId="{6D57C354-3A03-904E-81F0-28B1DAD27DD2}" destId="{422038EF-0498-4041-8C68-32938FF6E431}" srcOrd="0" destOrd="1" presId="urn:microsoft.com/office/officeart/2005/8/layout/matrix1"/>
    <dgm:cxn modelId="{7FC176E0-1EAD-9941-AF0A-0CDCE7D952E4}" srcId="{C5E1B608-81EA-1545-AC28-FB22E22C6D6F}" destId="{B773BCCA-CB9E-F542-83AF-2D79B0FD3146}" srcOrd="0" destOrd="0" parTransId="{9161ADF5-5CCE-3F4B-9164-DE0AF64352FC}" sibTransId="{4654BAED-501D-AE4F-8A83-42945EE992C3}"/>
    <dgm:cxn modelId="{FA0B3DE1-0884-144A-8E22-CE418F170CC3}" type="presOf" srcId="{C5E1B608-81EA-1545-AC28-FB22E22C6D6F}" destId="{716E5BB6-FF9E-B141-9DE5-662285E09B67}" srcOrd="1" destOrd="0" presId="urn:microsoft.com/office/officeart/2005/8/layout/matrix1"/>
    <dgm:cxn modelId="{5DC188E6-7DC0-2549-8760-ED37D7B1B3F2}" type="presOf" srcId="{70EA103B-8347-7049-B04A-60BFD76381E8}" destId="{E7A24FBE-B344-6944-90C9-CB7E39934AEE}" srcOrd="0" destOrd="0" presId="urn:microsoft.com/office/officeart/2005/8/layout/matrix1"/>
    <dgm:cxn modelId="{5C7D38F7-80BC-3847-8591-FA206B940388}" srcId="{93787B30-E46E-E142-8EC1-A497A6F432D4}" destId="{03997B8C-2B55-F049-9E83-84BE70C6A79C}" srcOrd="0" destOrd="0" parTransId="{BC25DF5E-57B4-BC4C-BED0-9F19DDF826B2}" sibTransId="{170A0F04-5A48-DE40-ABF8-5432FA7F7C97}"/>
    <dgm:cxn modelId="{B930F3FF-3103-AB43-9DF8-ADE3053369DB}" srcId="{70EA103B-8347-7049-B04A-60BFD76381E8}" destId="{C5E1B608-81EA-1545-AC28-FB22E22C6D6F}" srcOrd="2" destOrd="0" parTransId="{C185C78D-6ECF-B84E-A322-47CD4C85B4CB}" sibTransId="{AFD72560-7F8D-B942-B2C5-C8016157964C}"/>
    <dgm:cxn modelId="{188BAAC0-EDFC-E04F-A2EC-6C08AAD1E5FB}" type="presParOf" srcId="{593748D4-52BA-1143-8B26-AB831E4DDFF4}" destId="{EE4E7706-0D0B-CB45-8ED6-43327888137C}" srcOrd="0" destOrd="0" presId="urn:microsoft.com/office/officeart/2005/8/layout/matrix1"/>
    <dgm:cxn modelId="{C656847E-5607-674B-8F38-770F0E8ECB76}" type="presParOf" srcId="{EE4E7706-0D0B-CB45-8ED6-43327888137C}" destId="{EC693E51-7FB1-934C-9D66-4710CB10084D}" srcOrd="0" destOrd="0" presId="urn:microsoft.com/office/officeart/2005/8/layout/matrix1"/>
    <dgm:cxn modelId="{4DB2F98C-0E99-1844-A3A9-96A5C7D7DAF2}" type="presParOf" srcId="{EE4E7706-0D0B-CB45-8ED6-43327888137C}" destId="{14E43DB5-A442-2A42-81DB-64BA65655AB0}" srcOrd="1" destOrd="0" presId="urn:microsoft.com/office/officeart/2005/8/layout/matrix1"/>
    <dgm:cxn modelId="{E54D876C-D8A5-DF44-8526-DFAEF8DC6CB9}" type="presParOf" srcId="{EE4E7706-0D0B-CB45-8ED6-43327888137C}" destId="{422038EF-0498-4041-8C68-32938FF6E431}" srcOrd="2" destOrd="0" presId="urn:microsoft.com/office/officeart/2005/8/layout/matrix1"/>
    <dgm:cxn modelId="{FB6D18A9-52F2-574F-86BF-CF9F39DE6C33}" type="presParOf" srcId="{EE4E7706-0D0B-CB45-8ED6-43327888137C}" destId="{911851F0-E1A4-234E-9C9D-D9D98FF29703}" srcOrd="3" destOrd="0" presId="urn:microsoft.com/office/officeart/2005/8/layout/matrix1"/>
    <dgm:cxn modelId="{00E3274A-E532-094E-A4B8-E8E60D0199D0}" type="presParOf" srcId="{EE4E7706-0D0B-CB45-8ED6-43327888137C}" destId="{11FED5AC-92C7-2C42-AB10-CC1D659319A3}" srcOrd="4" destOrd="0" presId="urn:microsoft.com/office/officeart/2005/8/layout/matrix1"/>
    <dgm:cxn modelId="{83CD6286-4855-124F-BF38-6A90E4F7AE5C}" type="presParOf" srcId="{EE4E7706-0D0B-CB45-8ED6-43327888137C}" destId="{716E5BB6-FF9E-B141-9DE5-662285E09B67}" srcOrd="5" destOrd="0" presId="urn:microsoft.com/office/officeart/2005/8/layout/matrix1"/>
    <dgm:cxn modelId="{498D21C1-4CBF-774C-B586-1CAB617F0D1A}" type="presParOf" srcId="{EE4E7706-0D0B-CB45-8ED6-43327888137C}" destId="{D0743083-AEC4-6F47-B6D1-0025316DA3A0}" srcOrd="6" destOrd="0" presId="urn:microsoft.com/office/officeart/2005/8/layout/matrix1"/>
    <dgm:cxn modelId="{74461B72-08E9-B241-A762-08C865BA828D}" type="presParOf" srcId="{EE4E7706-0D0B-CB45-8ED6-43327888137C}" destId="{F2D0A27C-E67A-024C-94A0-CA5EC899086B}" srcOrd="7" destOrd="0" presId="urn:microsoft.com/office/officeart/2005/8/layout/matrix1"/>
    <dgm:cxn modelId="{D5FCA1BE-275B-8342-9689-455764902CFC}" type="presParOf" srcId="{593748D4-52BA-1143-8B26-AB831E4DDFF4}" destId="{E7A24FBE-B344-6944-90C9-CB7E39934A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93E51-7FB1-934C-9D66-4710CB10084D}">
      <dsp:nvSpPr>
        <dsp:cNvPr id="0" name=""/>
        <dsp:cNvSpPr/>
      </dsp:nvSpPr>
      <dsp:spPr>
        <a:xfrm rot="16200000">
          <a:off x="764750" y="-764750"/>
          <a:ext cx="2058826" cy="3588327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Culture of Engagement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Is there a culture that motivates, empowers, challenges, and respects employees?</a:t>
          </a:r>
        </a:p>
      </dsp:txBody>
      <dsp:txXfrm rot="5400000">
        <a:off x="-1" y="1"/>
        <a:ext cx="3588327" cy="1544119"/>
      </dsp:txXfrm>
    </dsp:sp>
    <dsp:sp modelId="{422038EF-0498-4041-8C68-32938FF6E431}">
      <dsp:nvSpPr>
        <dsp:cNvPr id="0" name=""/>
        <dsp:cNvSpPr/>
      </dsp:nvSpPr>
      <dsp:spPr>
        <a:xfrm>
          <a:off x="3588327" y="0"/>
          <a:ext cx="3588327" cy="2058826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Motivating and Retaining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 managers motivate employees to give their best? Are managers building strong relationships and developing cohesive teams?</a:t>
          </a:r>
        </a:p>
      </dsp:txBody>
      <dsp:txXfrm>
        <a:off x="3588327" y="0"/>
        <a:ext cx="3588327" cy="1544119"/>
      </dsp:txXfrm>
    </dsp:sp>
    <dsp:sp modelId="{11FED5AC-92C7-2C42-AB10-CC1D659319A3}">
      <dsp:nvSpPr>
        <dsp:cNvPr id="0" name=""/>
        <dsp:cNvSpPr/>
      </dsp:nvSpPr>
      <dsp:spPr>
        <a:xfrm rot="10800000">
          <a:off x="0" y="2058826"/>
          <a:ext cx="3588327" cy="2058826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Strategic Alignment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 employees understand where the organization is headed and how they contribute to the organization’s success?</a:t>
          </a:r>
        </a:p>
      </dsp:txBody>
      <dsp:txXfrm rot="10800000">
        <a:off x="0" y="2573533"/>
        <a:ext cx="3588327" cy="1544119"/>
      </dsp:txXfrm>
    </dsp:sp>
    <dsp:sp modelId="{D0743083-AEC4-6F47-B6D1-0025316DA3A0}">
      <dsp:nvSpPr>
        <dsp:cNvPr id="0" name=""/>
        <dsp:cNvSpPr/>
      </dsp:nvSpPr>
      <dsp:spPr>
        <a:xfrm rot="5400000">
          <a:off x="4353078" y="1294075"/>
          <a:ext cx="2058826" cy="3588327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Managing and Executing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Are managers clearly defining expectations, holding employees accountable, and focused on delivering results?</a:t>
          </a:r>
        </a:p>
      </dsp:txBody>
      <dsp:txXfrm rot="-5400000">
        <a:off x="3588327" y="2573533"/>
        <a:ext cx="3588327" cy="1544119"/>
      </dsp:txXfrm>
    </dsp:sp>
    <dsp:sp modelId="{E7A24FBE-B344-6944-90C9-CB7E39934AEE}">
      <dsp:nvSpPr>
        <dsp:cNvPr id="0" name=""/>
        <dsp:cNvSpPr/>
      </dsp:nvSpPr>
      <dsp:spPr>
        <a:xfrm>
          <a:off x="2318145" y="1544119"/>
          <a:ext cx="2540363" cy="102941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HIGH PERFORMANCE</a:t>
          </a:r>
        </a:p>
      </dsp:txBody>
      <dsp:txXfrm>
        <a:off x="2368397" y="1594371"/>
        <a:ext cx="2439859" cy="928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2"/>
            <a:ext cx="4160520" cy="36703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r">
              <a:defRPr sz="1200"/>
            </a:lvl1pPr>
          </a:lstStyle>
          <a:p>
            <a:fld id="{97946C0A-3886-4D98-9EDE-B9AA607C8D2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3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0" cy="36703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r">
              <a:defRPr sz="1200"/>
            </a:lvl1pPr>
          </a:lstStyle>
          <a:p>
            <a:fld id="{E3D0E0F5-986A-4AF9-8768-E377F74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2"/>
            <a:ext cx="4160520" cy="36703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r">
              <a:defRPr sz="1200"/>
            </a:lvl1pPr>
          </a:lstStyle>
          <a:p>
            <a:fld id="{5C61588C-352D-42A1-A906-5EEAFC4D283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0" tIns="48321" rIns="96640" bIns="483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40" tIns="48321" rIns="96640" bIns="483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3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0" cy="36703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r">
              <a:defRPr sz="1200"/>
            </a:lvl1pPr>
          </a:lstStyle>
          <a:p>
            <a:fld id="{695907E6-12FA-4999-B01D-739F46B6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C27FF764-59D3-CB4E-B89B-4B0A6CB8AA0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82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67D232EF-7121-3948-9EE6-70CD3FB083DF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49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7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/>
        </p:nvSpPr>
        <p:spPr bwMode="auto">
          <a:xfrm>
            <a:off x="0" y="3429000"/>
            <a:ext cx="12192000" cy="34360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rial" pitchFamily="12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6297618"/>
            <a:ext cx="12192000" cy="567431"/>
            <a:chOff x="0" y="6289662"/>
            <a:chExt cx="9144000" cy="56743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289662"/>
              <a:ext cx="9144000" cy="56743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itchFamily="12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14863" y="6467489"/>
              <a:ext cx="432008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Arial"/>
                </a:rPr>
                <a:t>The world leader in serving science</a:t>
              </a:r>
            </a:p>
          </p:txBody>
        </p:sp>
      </p:grpSp>
      <p:sp>
        <p:nvSpPr>
          <p:cNvPr id="11" name="Proprietary &amp; Confidential"/>
          <p:cNvSpPr txBox="1">
            <a:spLocks noChangeArrowheads="1"/>
          </p:cNvSpPr>
          <p:nvPr/>
        </p:nvSpPr>
        <p:spPr bwMode="auto">
          <a:xfrm>
            <a:off x="266700" y="6526212"/>
            <a:ext cx="1359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189"/>
            <a:r>
              <a:rPr lang="en-US" sz="800" i="1" dirty="0">
                <a:solidFill>
                  <a:schemeClr val="bg1"/>
                </a:solidFill>
                <a:latin typeface="Arial Unicode MS" pitchFamily="34" charset="-128"/>
              </a:rPr>
              <a:t>Proprietary &amp; Confidential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36551" y="4762627"/>
            <a:ext cx="4023360" cy="530737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400" i="0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 </a:t>
            </a:r>
            <a:r>
              <a:rPr lang="en-US" dirty="0" err="1"/>
              <a:t>pt</a:t>
            </a:r>
            <a:r>
              <a:rPr lang="en-US" dirty="0"/>
              <a:t> Arial Bold Presenter Name</a:t>
            </a:r>
          </a:p>
          <a:p>
            <a:pPr lvl="1"/>
            <a:r>
              <a:rPr lang="en-US" dirty="0"/>
              <a:t>14pt Arial Presenter Title 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36551" y="5502914"/>
            <a:ext cx="4023360" cy="530737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400" i="0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16pt Arial Bold Presenter Name</a:t>
            </a:r>
          </a:p>
          <a:p>
            <a:pPr lvl="1"/>
            <a:r>
              <a:rPr lang="en-US" dirty="0"/>
              <a:t>14pt Arial Presenter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2" y="5680088"/>
            <a:ext cx="5829300" cy="288696"/>
          </a:xfrm>
        </p:spPr>
        <p:txBody>
          <a:bodyPr rIns="0"/>
          <a:lstStyle>
            <a:lvl1pPr marL="0" indent="0" algn="r">
              <a:buFontTx/>
              <a:buNone/>
              <a:defRPr sz="14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067802" y="5920005"/>
            <a:ext cx="2857500" cy="288696"/>
          </a:xfrm>
        </p:spPr>
        <p:txBody>
          <a:bodyPr rIns="0"/>
          <a:lstStyle>
            <a:lvl1pPr marL="0" indent="0" algn="r">
              <a:buFontTx/>
              <a:buNone/>
              <a:defRPr sz="1200" b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itle 16"/>
          <p:cNvSpPr>
            <a:spLocks noGrp="1"/>
          </p:cNvSpPr>
          <p:nvPr>
            <p:ph type="title" hasCustomPrompt="1"/>
          </p:nvPr>
        </p:nvSpPr>
        <p:spPr>
          <a:xfrm>
            <a:off x="5698721" y="3804685"/>
            <a:ext cx="6226579" cy="1489084"/>
          </a:xfrm>
          <a:noFill/>
        </p:spPr>
        <p:txBody>
          <a:bodyPr wrap="square" lIns="0" rIns="0" anchor="ctr" anchorCtr="0">
            <a:noAutofit/>
          </a:bodyPr>
          <a:lstStyle>
            <a:lvl1pPr algn="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28pt Arial Title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1" y="2049115"/>
            <a:ext cx="2968808" cy="106105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3254" y="0"/>
            <a:ext cx="12192000" cy="3804685"/>
          </a:xfrm>
          <a:prstGeom prst="rect">
            <a:avLst/>
          </a:prstGeom>
          <a:solidFill>
            <a:srgbClr val="EFEF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2A4E10-5231-4B64-B9D0-A54E33333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8" y="3808880"/>
            <a:ext cx="1999569" cy="717668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D2ADBDC3-11AA-49BC-891A-7C6899939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0" t="29528" r="-16896" b="24394"/>
          <a:stretch/>
        </p:blipFill>
        <p:spPr>
          <a:xfrm>
            <a:off x="-33565" y="-4195"/>
            <a:ext cx="12192000" cy="3813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8C8C06-0523-42C4-87C9-23086108E3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84" y="630768"/>
            <a:ext cx="4978223" cy="21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20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ur boxe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0" y="3429004"/>
            <a:ext cx="6096000" cy="2895601"/>
          </a:xfrm>
          <a:prstGeom prst="rect">
            <a:avLst/>
          </a:prstGeom>
          <a:noFill/>
          <a:ln w="38100" cap="flat" algn="ctr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91440" rIns="91430" bIns="91440" numCol="1" anchor="t" anchorCtr="0" compatLnSpc="1">
            <a:prstTxWarp prst="textNoShape">
              <a:avLst/>
            </a:prstTxWarp>
          </a:bodyPr>
          <a:lstStyle>
            <a:lvl1pPr marL="157424" indent="-1574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ts val="2000"/>
              <a:buFont typeface=""/>
              <a:buChar char="•"/>
              <a:defRPr lang="en-US" sz="2000" b="1" kern="1200" dirty="0" smtClean="0">
                <a:solidFill>
                  <a:schemeClr val="accent5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03" indent="-15430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800" b="0" kern="1200" dirty="0" smtClean="0">
                <a:solidFill>
                  <a:schemeClr val="accent5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7987" indent="-152396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600" b="0" kern="1200" dirty="0" smtClean="0">
                <a:solidFill>
                  <a:schemeClr val="accent5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20pt</a:t>
            </a:r>
          </a:p>
          <a:p>
            <a:pPr marL="308603" lvl="1" indent="-154301" algn="l" defTabSz="34289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Second level: Arial 18pt</a:t>
            </a:r>
          </a:p>
          <a:p>
            <a:pPr marL="507987" lvl="2" indent="-152396" algn="l" defTabSz="571486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Third level: Arial 16pt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096000" y="533401"/>
            <a:ext cx="6096000" cy="2895600"/>
          </a:xfrm>
          <a:prstGeom prst="rect">
            <a:avLst/>
          </a:prstGeom>
          <a:noFill/>
          <a:ln w="38100" cap="flat" algn="ctr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91440" rIns="91430" bIns="91440" numCol="1" anchor="t" anchorCtr="0" compatLnSpc="1">
            <a:prstTxWarp prst="textNoShape">
              <a:avLst/>
            </a:prstTxWarp>
          </a:bodyPr>
          <a:lstStyle>
            <a:lvl1pPr marL="157424" indent="-1574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ts val="2000"/>
              <a:buFont typeface=""/>
              <a:buChar char="•"/>
              <a:defRPr lang="en-US" sz="2000" b="1" kern="1200" dirty="0" smtClean="0">
                <a:solidFill>
                  <a:schemeClr val="accent5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03" indent="-15430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800" b="0" kern="1200" dirty="0" smtClean="0">
                <a:solidFill>
                  <a:schemeClr val="accent5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7987" indent="-152396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600" b="0" kern="1200" dirty="0" smtClean="0">
                <a:solidFill>
                  <a:schemeClr val="accent5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20pt</a:t>
            </a:r>
          </a:p>
          <a:p>
            <a:pPr marL="308603" lvl="1" indent="-154301" algn="l" defTabSz="34289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Second level: Arial 18pt</a:t>
            </a:r>
          </a:p>
          <a:p>
            <a:pPr marL="507987" lvl="2" indent="-152396" algn="l" defTabSz="571486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Third level: Arial 16pt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533400"/>
            <a:ext cx="6096000" cy="28956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algn="ctr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91440" rIns="91430" bIns="91440" numCol="1" anchor="t" anchorCtr="0" compatLnSpc="1">
            <a:prstTxWarp prst="textNoShape">
              <a:avLst/>
            </a:prstTxWarp>
          </a:bodyPr>
          <a:lstStyle>
            <a:lvl1pPr marL="157424" indent="-1574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"/>
              <a:buChar char="•"/>
              <a:defRPr lang="en-US" sz="2000" b="1" kern="1200" smtClean="0">
                <a:solidFill>
                  <a:schemeClr val="bg1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03" indent="-15430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/>
              <a:buChar char="•"/>
              <a:defRPr lang="en-US" sz="1800" b="0" kern="1200" smtClean="0">
                <a:solidFill>
                  <a:schemeClr val="bg1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7987" indent="-152396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/>
              <a:buChar char="•"/>
              <a:defRPr lang="en-US" sz="1600" b="0" kern="1200" smtClean="0">
                <a:solidFill>
                  <a:schemeClr val="bg1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111240" y="3436624"/>
            <a:ext cx="6080760" cy="286004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algn="ctr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91440" rIns="91430" bIns="91440" numCol="1" anchor="t" anchorCtr="0" compatLnSpc="1">
            <a:prstTxWarp prst="textNoShape">
              <a:avLst/>
            </a:prstTxWarp>
          </a:bodyPr>
          <a:lstStyle>
            <a:lvl1pPr marL="157424" indent="-1574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ts val="2000"/>
              <a:buFont typeface=""/>
              <a:buChar char="•"/>
              <a:defRPr lang="en-US" sz="2000" b="1" kern="1200" dirty="0" smtClean="0">
                <a:solidFill>
                  <a:schemeClr val="bg1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03" indent="-15430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ts val="2000"/>
              <a:buFont typeface="Arial"/>
              <a:buChar char="•"/>
              <a:defRPr lang="en-US" sz="1800" b="0" kern="1200" dirty="0" smtClean="0">
                <a:solidFill>
                  <a:schemeClr val="bg1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7987" indent="-152396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ts val="2000"/>
              <a:buFont typeface="Arial"/>
              <a:buChar char="•"/>
              <a:defRPr lang="en-US" sz="1600" b="0" kern="1200" dirty="0" smtClean="0">
                <a:solidFill>
                  <a:schemeClr val="bg1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20pt</a:t>
            </a:r>
          </a:p>
          <a:p>
            <a:pPr marL="308603" lvl="1" indent="-154301" algn="l" defTabSz="342891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Second level: Arial 18pt</a:t>
            </a:r>
          </a:p>
          <a:p>
            <a:pPr marL="507987" lvl="2" indent="-152396" algn="l" defTabSz="571486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/>
              <a:t>Third level: Arial 16pt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503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37888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cont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5"/>
            <a:ext cx="12192000" cy="1979613"/>
          </a:xfrm>
          <a:solidFill>
            <a:srgbClr val="5F8B00"/>
          </a:solidFill>
        </p:spPr>
        <p:txBody>
          <a:bodyPr lIns="274320" anchor="ctr" anchorCtr="0"/>
          <a:lstStyle>
            <a:lvl1pPr marL="0" indent="0">
              <a:spcBef>
                <a:spcPts val="800"/>
              </a:spcBef>
              <a:buClr>
                <a:schemeClr val="bg1"/>
              </a:buClr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171446" indent="0">
              <a:buFontTx/>
              <a:buNone/>
              <a:defRPr sz="1600"/>
            </a:lvl2pPr>
          </a:lstStyle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2400" kern="0" dirty="0">
                <a:solidFill>
                  <a:schemeClr val="bg1"/>
                </a:solidFill>
              </a:rPr>
              <a:t>Place sub-head or framing statement text in this box. 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Change box color and transparency as desired.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Vertically reposition as desired.</a:t>
            </a:r>
          </a:p>
        </p:txBody>
      </p:sp>
    </p:spTree>
    <p:extLst>
      <p:ext uri="{BB962C8B-B14F-4D97-AF65-F5344CB8AC3E}">
        <p14:creationId xmlns:p14="http://schemas.microsoft.com/office/powerpoint/2010/main" val="32891953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cont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-3331029" y="369888"/>
            <a:ext cx="10793185" cy="5927725"/>
          </a:xfrm>
          <a:prstGeom prst="parallelogram">
            <a:avLst>
              <a:gd name="adj" fmla="val 57629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41071" y="1065213"/>
            <a:ext cx="8392885" cy="4833937"/>
          </a:xfrm>
          <a:prstGeom prst="roundRect">
            <a:avLst>
              <a:gd name="adj" fmla="val 3493"/>
            </a:avLst>
          </a:prstGeom>
          <a:solidFill>
            <a:schemeClr val="accent1"/>
          </a:solidFill>
        </p:spPr>
        <p:txBody>
          <a:bodyPr lIns="274320" tIns="274320" rIns="182880" anchor="t" anchorCtr="0"/>
          <a:lstStyle>
            <a:lvl1pPr marL="0" indent="0">
              <a:spcBef>
                <a:spcPts val="800"/>
              </a:spcBef>
              <a:buClr>
                <a:schemeClr val="bg1"/>
              </a:buClr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171446" indent="0">
              <a:buFontTx/>
              <a:buNone/>
              <a:defRPr sz="1600"/>
            </a:lvl2pPr>
          </a:lstStyle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2400" kern="0" dirty="0">
                <a:solidFill>
                  <a:schemeClr val="bg1"/>
                </a:solidFill>
              </a:rPr>
              <a:t>Place sub-head or framing statement text in this box. 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Change box color and transparency as desired.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Vertically reposition as desired.</a:t>
            </a:r>
          </a:p>
        </p:txBody>
      </p:sp>
    </p:spTree>
    <p:extLst>
      <p:ext uri="{BB962C8B-B14F-4D97-AF65-F5344CB8AC3E}">
        <p14:creationId xmlns:p14="http://schemas.microsoft.com/office/powerpoint/2010/main" val="38379332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cont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34243" y="533400"/>
            <a:ext cx="14009914" cy="5764213"/>
          </a:xfrm>
          <a:prstGeom prst="parallelogram">
            <a:avLst>
              <a:gd name="adj" fmla="val 57939"/>
            </a:avLst>
          </a:prstGeom>
          <a:solidFill>
            <a:srgbClr val="006680"/>
          </a:solidFill>
        </p:spPr>
        <p:txBody>
          <a:bodyPr lIns="274320" rIns="914400" anchor="ctr" anchorCtr="0"/>
          <a:lstStyle>
            <a:lvl1pPr marL="0" indent="0">
              <a:spcBef>
                <a:spcPts val="800"/>
              </a:spcBef>
              <a:buClr>
                <a:schemeClr val="bg1"/>
              </a:buClr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171446" indent="0">
              <a:buFontTx/>
              <a:buNone/>
              <a:defRPr sz="1600"/>
            </a:lvl2pPr>
          </a:lstStyle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2400" kern="0" dirty="0">
                <a:solidFill>
                  <a:schemeClr val="bg1"/>
                </a:solidFill>
              </a:rPr>
              <a:t>Place sub-head or framing statement text in this box. 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Change box color and transparency as desired. Vertically reposition as desired.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3128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1007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254" y="0"/>
            <a:ext cx="12192000" cy="380468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804684"/>
            <a:ext cx="12192000" cy="30603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rial" pitchFamily="12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6297618"/>
            <a:ext cx="12192000" cy="567431"/>
            <a:chOff x="0" y="6289662"/>
            <a:chExt cx="9144000" cy="56743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289662"/>
              <a:ext cx="9144000" cy="56743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itchFamily="12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14863" y="6467489"/>
              <a:ext cx="432008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Arial"/>
                </a:rPr>
                <a:t>The world leader in serving science</a:t>
              </a:r>
            </a:p>
          </p:txBody>
        </p:sp>
      </p:grpSp>
      <p:sp>
        <p:nvSpPr>
          <p:cNvPr id="11" name="Proprietary &amp; Confidential"/>
          <p:cNvSpPr txBox="1">
            <a:spLocks noChangeArrowheads="1"/>
          </p:cNvSpPr>
          <p:nvPr/>
        </p:nvSpPr>
        <p:spPr bwMode="auto">
          <a:xfrm>
            <a:off x="266700" y="6526212"/>
            <a:ext cx="1359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189"/>
            <a:r>
              <a:rPr lang="en-US" sz="800" i="1" dirty="0">
                <a:solidFill>
                  <a:schemeClr val="bg1"/>
                </a:solidFill>
                <a:latin typeface="Arial Unicode MS" pitchFamily="34" charset="-128"/>
              </a:rPr>
              <a:t>Proprietary &amp; Confidential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75591" y="4675570"/>
            <a:ext cx="4023360" cy="530737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400" i="0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 </a:t>
            </a:r>
            <a:r>
              <a:rPr lang="en-US" dirty="0" err="1"/>
              <a:t>pt</a:t>
            </a:r>
            <a:r>
              <a:rPr lang="en-US" dirty="0"/>
              <a:t> Arial Bold Presenter Name</a:t>
            </a:r>
          </a:p>
          <a:p>
            <a:pPr lvl="1"/>
            <a:r>
              <a:rPr lang="en-US" dirty="0"/>
              <a:t>14pt Arial Presenter Title 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5591" y="5434334"/>
            <a:ext cx="4023360" cy="530737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400" i="0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16pt Arial Bold Presenter Name</a:t>
            </a:r>
          </a:p>
          <a:p>
            <a:pPr lvl="1"/>
            <a:r>
              <a:rPr lang="en-US" dirty="0"/>
              <a:t>14pt Arial Presenter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5680088"/>
            <a:ext cx="5829300" cy="288696"/>
          </a:xfrm>
        </p:spPr>
        <p:txBody>
          <a:bodyPr rIns="0"/>
          <a:lstStyle>
            <a:lvl1pPr marL="0" indent="0" algn="r">
              <a:buFontTx/>
              <a:buNone/>
              <a:defRPr sz="14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067800" y="5920005"/>
            <a:ext cx="2857500" cy="288696"/>
          </a:xfrm>
        </p:spPr>
        <p:txBody>
          <a:bodyPr rIns="0"/>
          <a:lstStyle>
            <a:lvl1pPr marL="0" indent="0" algn="r">
              <a:buFontTx/>
              <a:buNone/>
              <a:defRPr sz="1200" b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itle 16"/>
          <p:cNvSpPr>
            <a:spLocks noGrp="1"/>
          </p:cNvSpPr>
          <p:nvPr>
            <p:ph type="title" hasCustomPrompt="1"/>
          </p:nvPr>
        </p:nvSpPr>
        <p:spPr>
          <a:xfrm>
            <a:off x="5698721" y="3810004"/>
            <a:ext cx="6226579" cy="1864765"/>
          </a:xfrm>
          <a:noFill/>
        </p:spPr>
        <p:txBody>
          <a:bodyPr wrap="square" lIns="0" rIns="0" anchor="ctr" anchorCtr="0">
            <a:noAutofit/>
          </a:bodyPr>
          <a:lstStyle>
            <a:lvl1pPr algn="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28pt Arial Title</a:t>
            </a:r>
          </a:p>
        </p:txBody>
      </p:sp>
    </p:spTree>
    <p:extLst>
      <p:ext uri="{BB962C8B-B14F-4D97-AF65-F5344CB8AC3E}">
        <p14:creationId xmlns:p14="http://schemas.microsoft.com/office/powerpoint/2010/main" val="2981799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EFED-F3D6-454F-B01C-1AF87CB04F31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7144-5804-1545-9773-24215C1A8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51" y="1065217"/>
            <a:ext cx="11569700" cy="4833937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buClr>
                <a:schemeClr val="accent5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3968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761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 bwMode="auto">
          <a:xfrm>
            <a:off x="8746126" y="370110"/>
            <a:ext cx="6891747" cy="5927725"/>
          </a:xfrm>
          <a:prstGeom prst="parallelogram">
            <a:avLst>
              <a:gd name="adj" fmla="val 57629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241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-3331029" y="369888"/>
            <a:ext cx="10793185" cy="5927725"/>
          </a:xfrm>
          <a:prstGeom prst="parallelogram">
            <a:avLst>
              <a:gd name="adj" fmla="val 57629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371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-1725385" y="369888"/>
            <a:ext cx="15487105" cy="5927725"/>
          </a:xfrm>
          <a:prstGeom prst="parallelogram">
            <a:avLst>
              <a:gd name="adj" fmla="val 57629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477963" y="1065213"/>
            <a:ext cx="8945562" cy="4833937"/>
          </a:xfrm>
        </p:spPr>
        <p:txBody>
          <a:bodyPr/>
          <a:lstStyle>
            <a:lvl1pPr marL="188909" indent="-188909">
              <a:defRPr lang="en-US" sz="2000" b="0" baseline="0" dirty="0" smtClean="0">
                <a:solidFill>
                  <a:schemeClr val="tx1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>
              <a:defRPr/>
            </a:lvl2pPr>
            <a:lvl3pPr>
              <a:defRPr/>
            </a:lvl3pPr>
          </a:lstStyle>
          <a:p>
            <a:pPr marL="188909" lvl="0" indent="-188909" algn="l" defTabSz="171446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Char char="•"/>
            </a:pPr>
            <a:r>
              <a:rPr lang="en-US" dirty="0"/>
              <a:t>First Level 20pt  Arial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16pt</a:t>
            </a:r>
          </a:p>
        </p:txBody>
      </p:sp>
    </p:spTree>
    <p:extLst>
      <p:ext uri="{BB962C8B-B14F-4D97-AF65-F5344CB8AC3E}">
        <p14:creationId xmlns:p14="http://schemas.microsoft.com/office/powerpoint/2010/main" val="24223401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bod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"/>
            <a:ext cx="12192000" cy="62976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3267" y="777923"/>
            <a:ext cx="11580284" cy="5127578"/>
          </a:xfrm>
          <a:prstGeom prst="roundRect">
            <a:avLst>
              <a:gd name="adj" fmla="val 2774"/>
            </a:avLst>
          </a:prstGeom>
          <a:noFill/>
          <a:ln w="15875" cap="flat" algn="ctr">
            <a:noFill/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Pts val="2000"/>
              <a:buFont typeface=""/>
              <a:buChar char="•"/>
              <a:defRPr lang="en-US" sz="2400" b="0" kern="1200" dirty="0" smtClean="0">
                <a:solidFill>
                  <a:schemeClr val="accent5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96875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2000" b="0" kern="1200" dirty="0" smtClean="0">
                <a:solidFill>
                  <a:schemeClr val="accent5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685800" indent="-2413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800" b="0" kern="1200" dirty="0" smtClean="0">
                <a:solidFill>
                  <a:schemeClr val="accent5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lvl="0"/>
            <a:r>
              <a:rPr lang="en-US" dirty="0"/>
              <a:t>First level: Arial 24pt</a:t>
            </a:r>
          </a:p>
          <a:p>
            <a:pPr lvl="1"/>
            <a:r>
              <a:rPr lang="en-US" dirty="0"/>
              <a:t>Second level: Arial 20pt</a:t>
            </a:r>
          </a:p>
          <a:p>
            <a:pPr lvl="2"/>
            <a:r>
              <a:rPr lang="en-US" dirty="0"/>
              <a:t>Third level: Arial 18pt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86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4"/>
            <a:ext cx="12192000" cy="62976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1198" y="905775"/>
            <a:ext cx="5526617" cy="4825100"/>
          </a:xfrm>
        </p:spPr>
        <p:txBody>
          <a:bodyPr/>
          <a:lstStyle>
            <a:lvl1pPr marL="0" indent="-188909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Pct val="100000"/>
              <a:buFont typeface=""/>
              <a:buChar char="•"/>
              <a:defRPr sz="2000" b="0" baseline="0">
                <a:solidFill>
                  <a:schemeClr val="tx1"/>
                </a:solidFill>
                <a:latin typeface="Arial"/>
              </a:defRPr>
            </a:lvl1pPr>
            <a:lvl2pPr marL="403215" indent="-171446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800">
                <a:solidFill>
                  <a:schemeClr val="tx1"/>
                </a:solidFill>
                <a:latin typeface="Arial"/>
              </a:defRPr>
            </a:lvl2pPr>
            <a:lvl3pPr marL="457189" indent="169858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18pt</a:t>
            </a:r>
          </a:p>
          <a:p>
            <a:pPr lvl="1"/>
            <a:r>
              <a:rPr lang="en-US" dirty="0"/>
              <a:t>Second level: Arial 16pt</a:t>
            </a:r>
          </a:p>
          <a:p>
            <a:pPr lvl="2"/>
            <a:r>
              <a:rPr lang="en-US" dirty="0"/>
              <a:t>Third level: Arial 14pt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351488" y="905775"/>
            <a:ext cx="5526617" cy="4825100"/>
          </a:xfrm>
        </p:spPr>
        <p:txBody>
          <a:bodyPr/>
          <a:lstStyle>
            <a:lvl1pPr marL="0" indent="-188909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Pct val="100000"/>
              <a:buFont typeface=""/>
              <a:buChar char="•"/>
              <a:defRPr sz="2000" b="0" baseline="0">
                <a:solidFill>
                  <a:schemeClr val="tx1"/>
                </a:solidFill>
                <a:latin typeface="Arial"/>
              </a:defRPr>
            </a:lvl1pPr>
            <a:lvl2pPr marL="403215" indent="-171446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800">
                <a:solidFill>
                  <a:schemeClr val="tx1"/>
                </a:solidFill>
                <a:latin typeface="Arial"/>
              </a:defRPr>
            </a:lvl2pPr>
            <a:lvl3pPr marL="457189" indent="169858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level: Arial 18pt</a:t>
            </a:r>
          </a:p>
          <a:p>
            <a:pPr lvl="1"/>
            <a:r>
              <a:rPr lang="en-US" dirty="0"/>
              <a:t>Second level: Arial 16pt</a:t>
            </a:r>
          </a:p>
          <a:p>
            <a:pPr lvl="2"/>
            <a:r>
              <a:rPr lang="en-US" dirty="0"/>
              <a:t>Third level: Arial 14pt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07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6935" y="533404"/>
            <a:ext cx="5526616" cy="5764213"/>
          </a:xfrm>
          <a:prstGeom prst="rect">
            <a:avLst/>
          </a:prstGeom>
          <a:noFill/>
          <a:ln w="15875" cap="flat" algn="ctr">
            <a:noFill/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274320" rIns="91430" bIns="45716" numCol="1" anchor="t" anchorCtr="0" compatLnSpc="1">
            <a:prstTxWarp prst="textNoShape">
              <a:avLst/>
            </a:prstTxWarp>
          </a:bodyPr>
          <a:lstStyle>
            <a:lvl1pPr>
              <a:spcAft>
                <a:spcPts val="1200"/>
              </a:spcAft>
              <a:defRPr lang="en-US" kern="1200" dirty="0" smtClean="0">
                <a:solidFill>
                  <a:schemeClr val="tx1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>
              <a:spcAft>
                <a:spcPts val="1200"/>
              </a:spcAft>
              <a:defRPr lang="en-US" b="0" kern="1200" dirty="0" smtClean="0">
                <a:solidFill>
                  <a:schemeClr val="tx1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>
              <a:spcAft>
                <a:spcPts val="1200"/>
              </a:spcAft>
              <a:defRPr lang="en-US" b="0" kern="1200" dirty="0" smtClean="0">
                <a:solidFill>
                  <a:schemeClr val="tx1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marL="157424" lvl="0" indent="-157424">
              <a:lnSpc>
                <a:spcPct val="100000"/>
              </a:lnSpc>
              <a:buClr>
                <a:srgbClr val="EE3134"/>
              </a:buClr>
              <a:buSzPts val="2000"/>
              <a:buFont typeface=""/>
            </a:pPr>
            <a:r>
              <a:rPr lang="en-US" dirty="0"/>
              <a:t>First level: Arial 20pt</a:t>
            </a:r>
          </a:p>
          <a:p>
            <a:pPr lvl="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Second level: Arial 18pt</a:t>
            </a:r>
          </a:p>
          <a:p>
            <a:pPr marL="634984" lvl="2" indent="-190495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Third level: Arial 16pt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" y="533404"/>
            <a:ext cx="5839884" cy="57642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5875" cap="flat" algn="ctr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91430" bIns="45716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457189" indent="-285744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b="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730232" indent="-285744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b="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marL="157424" lvl="0" indent="-157424">
              <a:lnSpc>
                <a:spcPct val="100000"/>
              </a:lnSpc>
              <a:buClr>
                <a:srgbClr val="EE3134"/>
              </a:buClr>
              <a:buSzPts val="2000"/>
              <a:buFont typeface=""/>
            </a:pPr>
            <a:r>
              <a:rPr lang="en-US" dirty="0"/>
              <a:t>First level: Arial 20pt</a:t>
            </a:r>
          </a:p>
          <a:p>
            <a:pPr lvl="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Second level: Arial 18pt</a:t>
            </a:r>
          </a:p>
          <a:p>
            <a:pPr marL="634984" lvl="2" indent="-190495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/>
              <a:t>Third level: Arial 16pt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8436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6299205"/>
            <a:ext cx="12192000" cy="558799"/>
            <a:chOff x="0" y="6320302"/>
            <a:chExt cx="9144000" cy="558799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6320302"/>
              <a:ext cx="9144000" cy="5587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24" charset="0"/>
              </a:endParaRPr>
            </a:p>
          </p:txBody>
        </p:sp>
        <p:pic>
          <p:nvPicPr>
            <p:cNvPr id="1031" name="Picture 3" descr="ThermoFisher_PPT-Logo_032-Bk.jp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700963" y="6478589"/>
              <a:ext cx="925830" cy="264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968" y="1065217"/>
            <a:ext cx="11567584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level: Arial 20pt</a:t>
            </a:r>
          </a:p>
          <a:p>
            <a:pPr lvl="1"/>
            <a:r>
              <a:rPr lang="en-US" dirty="0"/>
              <a:t>Second level: Arial 18pt</a:t>
            </a:r>
          </a:p>
          <a:p>
            <a:pPr lvl="2"/>
            <a:r>
              <a:rPr lang="en-US" dirty="0"/>
              <a:t>Third level: Arial 16pt					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3" y="0"/>
            <a:ext cx="12191999" cy="533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: Arial 24pt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60869" y="6383338"/>
            <a:ext cx="1746251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fld id="{BC224649-6F24-4CDF-9623-7616656F3EFD}" type="slidenum">
              <a:rPr lang="en-US" sz="1000" b="1"/>
              <a:pPr/>
              <a:t>‹#›</a:t>
            </a:fld>
            <a:endParaRPr lang="en-US" sz="1200" b="1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3984" y="6526212"/>
            <a:ext cx="1359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189"/>
            <a:r>
              <a:rPr lang="en-US" sz="800" i="1" dirty="0">
                <a:latin typeface="Arial Unicode MS" pitchFamily="34" charset="-128"/>
              </a:rPr>
              <a:t>Proprietary &amp; Confidential</a:t>
            </a: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-10584" y="6311900"/>
            <a:ext cx="12202584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pitchFamily="12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933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13" r:id="rId4"/>
    <p:sldLayoutId id="2147483714" r:id="rId5"/>
    <p:sldLayoutId id="2147483717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5" r:id="rId13"/>
    <p:sldLayoutId id="2147483716" r:id="rId14"/>
    <p:sldLayoutId id="2147483712" r:id="rId15"/>
    <p:sldLayoutId id="2147483700" r:id="rId16"/>
    <p:sldLayoutId id="2147483718" r:id="rId17"/>
  </p:sldLayoutIdLst>
  <p:transition>
    <p:fade/>
  </p:transition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5pPr>
      <a:lvl6pPr marL="457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6pPr>
      <a:lvl7pPr marL="91437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7pPr>
      <a:lvl8pPr marL="13715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8pPr>
      <a:lvl9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9pPr>
    </p:titleStyle>
    <p:bodyStyle>
      <a:lvl1pPr marL="228600" indent="-228600" algn="l" defTabSz="171446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Char char="•"/>
        <a:defRPr sz="2000" b="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396875" indent="-225425" algn="l" defTabSz="342891" rtl="0" eaLnBrk="1" fontAlgn="base" hangingPunct="1">
        <a:spcBef>
          <a:spcPct val="0"/>
        </a:spcBef>
        <a:spcAft>
          <a:spcPts val="600"/>
        </a:spcAft>
        <a:buClr>
          <a:schemeClr val="accent5">
            <a:lumMod val="75000"/>
          </a:schemeClr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  <a:ea typeface="ＭＳ Ｐゴシック" pitchFamily="124" charset="-128"/>
        </a:defRPr>
      </a:lvl2pPr>
      <a:lvl3pPr marL="625475" indent="-225425" algn="l" defTabSz="571486" rtl="0" eaLnBrk="1" fontAlgn="base" hangingPunct="1">
        <a:spcBef>
          <a:spcPct val="0"/>
        </a:spcBef>
        <a:spcAft>
          <a:spcPts val="600"/>
        </a:spcAft>
        <a:buClr>
          <a:schemeClr val="accent5">
            <a:lumMod val="75000"/>
          </a:schemeClr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ＭＳ Ｐゴシック" pitchFamily="124" charset="-128"/>
        </a:defRPr>
      </a:lvl3pPr>
      <a:lvl4pPr marL="1317592" indent="-203195" algn="l" rtl="0" eaLnBrk="1" fontAlgn="base" hangingPunct="1">
        <a:spcBef>
          <a:spcPct val="0"/>
        </a:spcBef>
        <a:spcAft>
          <a:spcPct val="2000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  <a:ea typeface="ＭＳ Ｐゴシック" pitchFamily="124" charset="-128"/>
        </a:defRPr>
      </a:lvl4pPr>
      <a:lvl5pPr marL="1716045" indent="-182558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5pPr>
      <a:lvl6pPr marL="2173234" indent="-182558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6pPr>
      <a:lvl7pPr marL="2630422" indent="-182558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7pPr>
      <a:lvl8pPr marL="3087611" indent="-182558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8pPr>
      <a:lvl9pPr marL="3544799" indent="-182558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1992" userDrawn="1">
          <p15:clr>
            <a:srgbClr val="F26B43"/>
          </p15:clr>
        </p15:guide>
        <p15:guide id="4" pos="2112" userDrawn="1">
          <p15:clr>
            <a:srgbClr val="F26B43"/>
          </p15:clr>
        </p15:guide>
        <p15:guide id="5" pos="5712" userDrawn="1">
          <p15:clr>
            <a:srgbClr val="F26B43"/>
          </p15:clr>
        </p15:guide>
        <p15:guide id="6" pos="5568" userDrawn="1">
          <p15:clr>
            <a:srgbClr val="F26B43"/>
          </p15:clr>
        </p15:guide>
        <p15:guide id="7" pos="7512" userDrawn="1">
          <p15:clr>
            <a:srgbClr val="F26B43"/>
          </p15:clr>
        </p15:guide>
        <p15:guide id="8" orient="horz" pos="336" userDrawn="1">
          <p15:clr>
            <a:srgbClr val="F26B43"/>
          </p15:clr>
        </p15:guide>
        <p15:guide id="9" orient="horz" pos="671" userDrawn="1">
          <p15:clr>
            <a:srgbClr val="F26B43"/>
          </p15:clr>
        </p15:guide>
        <p15:guide id="10" orient="horz" pos="233" userDrawn="1">
          <p15:clr>
            <a:srgbClr val="F26B43"/>
          </p15:clr>
        </p15:guide>
        <p15:guide id="11" orient="horz" pos="3967" userDrawn="1">
          <p15:clr>
            <a:srgbClr val="F26B43"/>
          </p15:clr>
        </p15:guide>
        <p15:guide id="12" orient="horz" pos="3716" userDrawn="1">
          <p15:clr>
            <a:srgbClr val="F26B43"/>
          </p15:clr>
        </p15:guide>
        <p15:guide id="13" orient="horz" pos="15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72495-84BE-A543-9981-F588B6A11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Peter Kim</a:t>
            </a:r>
          </a:p>
          <a:p>
            <a:r>
              <a:rPr lang="en-US" dirty="0"/>
              <a:t>VP, Culture and Counsel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F75CE-9D41-2D4D-8957-B726A6A3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SDHR Forum</a:t>
            </a:r>
          </a:p>
        </p:txBody>
      </p:sp>
    </p:spTree>
    <p:extLst>
      <p:ext uri="{BB962C8B-B14F-4D97-AF65-F5344CB8AC3E}">
        <p14:creationId xmlns:p14="http://schemas.microsoft.com/office/powerpoint/2010/main" val="9899149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78E40F-BCED-D34D-92EC-51AAC7CA2540}"/>
              </a:ext>
            </a:extLst>
          </p:cNvPr>
          <p:cNvSpPr/>
          <p:nvPr/>
        </p:nvSpPr>
        <p:spPr bwMode="auto">
          <a:xfrm>
            <a:off x="0" y="2024743"/>
            <a:ext cx="12192000" cy="20900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  <a:latin typeface="Arial" pitchFamily="124" charset="0"/>
              </a:rPr>
              <a:t>Measure What Matters</a:t>
            </a:r>
          </a:p>
        </p:txBody>
      </p:sp>
    </p:spTree>
    <p:extLst>
      <p:ext uri="{BB962C8B-B14F-4D97-AF65-F5344CB8AC3E}">
        <p14:creationId xmlns:p14="http://schemas.microsoft.com/office/powerpoint/2010/main" val="10481637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7215" y="5418430"/>
            <a:ext cx="9144000" cy="723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18E35-DE1E-944E-9EE2-F0F4FE63D252}"/>
              </a:ext>
            </a:extLst>
          </p:cNvPr>
          <p:cNvSpPr/>
          <p:nvPr/>
        </p:nvSpPr>
        <p:spPr>
          <a:xfrm>
            <a:off x="1524001" y="0"/>
            <a:ext cx="6550429" cy="5054138"/>
          </a:xfrm>
          <a:custGeom>
            <a:avLst/>
            <a:gdLst>
              <a:gd name="connsiteX0" fmla="*/ 0 w 6550429"/>
              <a:gd name="connsiteY0" fmla="*/ 0 h 5054138"/>
              <a:gd name="connsiteX1" fmla="*/ 6550429 w 6550429"/>
              <a:gd name="connsiteY1" fmla="*/ 0 h 5054138"/>
              <a:gd name="connsiteX2" fmla="*/ 6550429 w 6550429"/>
              <a:gd name="connsiteY2" fmla="*/ 5054138 h 5054138"/>
              <a:gd name="connsiteX3" fmla="*/ 0 w 6550429"/>
              <a:gd name="connsiteY3" fmla="*/ 5054138 h 5054138"/>
              <a:gd name="connsiteX4" fmla="*/ 0 w 6550429"/>
              <a:gd name="connsiteY4" fmla="*/ 0 h 5054138"/>
              <a:gd name="connsiteX0" fmla="*/ 0 w 6550429"/>
              <a:gd name="connsiteY0" fmla="*/ 0 h 5054138"/>
              <a:gd name="connsiteX1" fmla="*/ 6550429 w 6550429"/>
              <a:gd name="connsiteY1" fmla="*/ 0 h 5054138"/>
              <a:gd name="connsiteX2" fmla="*/ 4671752 w 6550429"/>
              <a:gd name="connsiteY2" fmla="*/ 4971011 h 5054138"/>
              <a:gd name="connsiteX3" fmla="*/ 0 w 6550429"/>
              <a:gd name="connsiteY3" fmla="*/ 5054138 h 5054138"/>
              <a:gd name="connsiteX4" fmla="*/ 0 w 6550429"/>
              <a:gd name="connsiteY4" fmla="*/ 0 h 5054138"/>
              <a:gd name="connsiteX0" fmla="*/ 0 w 6550429"/>
              <a:gd name="connsiteY0" fmla="*/ 0 h 5054138"/>
              <a:gd name="connsiteX1" fmla="*/ 6550429 w 6550429"/>
              <a:gd name="connsiteY1" fmla="*/ 0 h 5054138"/>
              <a:gd name="connsiteX2" fmla="*/ 3923607 w 6550429"/>
              <a:gd name="connsiteY2" fmla="*/ 5054138 h 5054138"/>
              <a:gd name="connsiteX3" fmla="*/ 0 w 6550429"/>
              <a:gd name="connsiteY3" fmla="*/ 5054138 h 5054138"/>
              <a:gd name="connsiteX4" fmla="*/ 0 w 6550429"/>
              <a:gd name="connsiteY4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429" h="5054138">
                <a:moveTo>
                  <a:pt x="0" y="0"/>
                </a:moveTo>
                <a:lnTo>
                  <a:pt x="6550429" y="0"/>
                </a:lnTo>
                <a:lnTo>
                  <a:pt x="3923607" y="5054138"/>
                </a:lnTo>
                <a:lnTo>
                  <a:pt x="0" y="50541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37031" y="286572"/>
            <a:ext cx="6337399" cy="1200329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CA" sz="7200" dirty="0">
                <a:solidFill>
                  <a:srgbClr val="FF0000"/>
                </a:solidFill>
                <a:latin typeface="Helvetica Neue LT W1G 35 Thin" panose="020B0403020202020204" pitchFamily="34" charset="0"/>
              </a:rPr>
              <a:t>2030</a:t>
            </a:r>
            <a:r>
              <a:rPr lang="en-CA" sz="7200" dirty="0">
                <a:solidFill>
                  <a:srgbClr val="FF0000"/>
                </a:solidFill>
                <a:latin typeface="Helvetica Neue LT W1G 55 Roman" panose="020B0604020202020204" pitchFamily="34" charset="0"/>
              </a:rPr>
              <a:t> </a:t>
            </a:r>
            <a:r>
              <a:rPr lang="en-CA" sz="7200" dirty="0">
                <a:solidFill>
                  <a:srgbClr val="FF0000"/>
                </a:solidFill>
                <a:latin typeface="Helvetica Neue LT W1G 45 Light" panose="020B0403020202020204" pitchFamily="34" charset="0"/>
              </a:rPr>
              <a:t>Vision</a:t>
            </a:r>
            <a:endParaRPr lang="en-CA" sz="1300" dirty="0">
              <a:latin typeface="Helvetica Neue LT W1G 55 Roman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9491" y="6355208"/>
            <a:ext cx="5111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chemeClr val="bg1"/>
                </a:solidFill>
                <a:latin typeface="Adonis" panose="02080503040405060404" pitchFamily="18" charset="77"/>
              </a:rPr>
              <a:t>The world leader in serving 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CDAD7C-EB4F-F94D-B2D9-4B9C9AB69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444" y="6333195"/>
            <a:ext cx="1494533" cy="3187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C84EC2-4D6C-5F45-94A2-6F9979857AE9}"/>
              </a:ext>
            </a:extLst>
          </p:cNvPr>
          <p:cNvSpPr txBox="1"/>
          <p:nvPr/>
        </p:nvSpPr>
        <p:spPr>
          <a:xfrm>
            <a:off x="1950061" y="1394566"/>
            <a:ext cx="5928557" cy="327782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1300" dirty="0">
                <a:latin typeface="Helvetica Neue LT W1G 55 Roman" panose="020B0604020202020204" pitchFamily="34" charset="0"/>
              </a:rPr>
              <a:t>The unrivaled leader in serving science, </a:t>
            </a:r>
            <a:br>
              <a:rPr lang="en-CA" sz="1300" dirty="0">
                <a:latin typeface="Helvetica Neue LT W1G 55 Roman" panose="020B0604020202020204" pitchFamily="34" charset="0"/>
              </a:rPr>
            </a:br>
            <a:r>
              <a:rPr lang="en-CA" sz="1300" dirty="0">
                <a:latin typeface="Helvetica Neue LT W1G 55 Roman" panose="020B0604020202020204" pitchFamily="34" charset="0"/>
              </a:rPr>
              <a:t>with revenues of $50 billion</a:t>
            </a:r>
          </a:p>
          <a:p>
            <a:pPr>
              <a:spcAft>
                <a:spcPts val="600"/>
              </a:spcAft>
            </a:pPr>
            <a:r>
              <a:rPr lang="en-CA" sz="1300" dirty="0">
                <a:latin typeface="Helvetica Neue LT W1G 55 Roman" panose="020B0604020202020204" pitchFamily="34" charset="0"/>
              </a:rPr>
              <a:t>One of the world’s most admired companies</a:t>
            </a:r>
          </a:p>
          <a:p>
            <a:pPr>
              <a:spcAft>
                <a:spcPts val="600"/>
              </a:spcAft>
            </a:pPr>
            <a:r>
              <a:rPr lang="en-CA" sz="1300" dirty="0">
                <a:latin typeface="Helvetica Neue LT W1G 55 Roman" panose="020B0604020202020204" pitchFamily="34" charset="0"/>
              </a:rPr>
              <a:t>An incredibly talented global team that brings diverse </a:t>
            </a:r>
            <a:br>
              <a:rPr lang="en-CA" sz="1300" dirty="0">
                <a:latin typeface="Helvetica Neue LT W1G 55 Roman" panose="020B0604020202020204" pitchFamily="34" charset="0"/>
              </a:rPr>
            </a:br>
            <a:r>
              <a:rPr lang="en-CA" sz="1300" dirty="0">
                <a:latin typeface="Helvetica Neue LT W1G 55 Roman" panose="020B0604020202020204" pitchFamily="34" charset="0"/>
              </a:rPr>
              <a:t>perspectives, collaborative energy and a passion </a:t>
            </a:r>
            <a:br>
              <a:rPr lang="en-CA" sz="1300" dirty="0">
                <a:latin typeface="Helvetica Neue LT W1G 55 Roman" panose="020B0604020202020204" pitchFamily="34" charset="0"/>
              </a:rPr>
            </a:br>
            <a:r>
              <a:rPr lang="en-CA" sz="1300" dirty="0">
                <a:latin typeface="Helvetica Neue LT W1G 55 Roman" panose="020B0604020202020204" pitchFamily="34" charset="0"/>
              </a:rPr>
              <a:t>to excel every day</a:t>
            </a:r>
          </a:p>
          <a:p>
            <a:pPr>
              <a:spcAft>
                <a:spcPts val="600"/>
              </a:spcAft>
            </a:pPr>
            <a:r>
              <a:rPr lang="en-CA" sz="1300" dirty="0">
                <a:latin typeface="Helvetica Neue LT W1G 55 Roman" panose="020B0604020202020204" pitchFamily="34" charset="0"/>
              </a:rPr>
              <a:t>Our customer-centric culture delivers a unique value </a:t>
            </a:r>
            <a:br>
              <a:rPr lang="en-CA" sz="1300" dirty="0">
                <a:latin typeface="Helvetica Neue LT W1G 55 Roman" panose="020B0604020202020204" pitchFamily="34" charset="0"/>
              </a:rPr>
            </a:br>
            <a:r>
              <a:rPr lang="en-CA" sz="1300" dirty="0">
                <a:latin typeface="Helvetica Neue LT W1G 55 Roman" panose="020B0604020202020204" pitchFamily="34" charset="0"/>
              </a:rPr>
              <a:t>proposition and sustained competitive advantage</a:t>
            </a:r>
          </a:p>
          <a:p>
            <a:pPr>
              <a:spcAft>
                <a:spcPts val="600"/>
              </a:spcAft>
            </a:pPr>
            <a:r>
              <a:rPr lang="en-CA" sz="1300" dirty="0">
                <a:latin typeface="Helvetica Neue LT W1G 55 Roman" panose="020B0604020202020204" pitchFamily="34" charset="0"/>
              </a:rPr>
              <a:t>Our unwavering commitment to innovation and </a:t>
            </a:r>
            <a:br>
              <a:rPr lang="en-CA" sz="1300" dirty="0">
                <a:latin typeface="Helvetica Neue LT W1G 55 Roman" panose="020B0604020202020204" pitchFamily="34" charset="0"/>
              </a:rPr>
            </a:br>
            <a:r>
              <a:rPr lang="en-CA" sz="1300" dirty="0">
                <a:latin typeface="Helvetica Neue LT W1G 55 Roman" panose="020B0604020202020204" pitchFamily="34" charset="0"/>
              </a:rPr>
              <a:t>to leadership in digital science enables our </a:t>
            </a:r>
            <a:br>
              <a:rPr lang="en-CA" sz="1300" dirty="0">
                <a:latin typeface="Helvetica Neue LT W1G 55 Roman" panose="020B0604020202020204" pitchFamily="34" charset="0"/>
              </a:rPr>
            </a:br>
            <a:r>
              <a:rPr lang="en-CA" sz="1300" dirty="0">
                <a:latin typeface="Helvetica Neue LT W1G 55 Roman" panose="020B0604020202020204" pitchFamily="34" charset="0"/>
              </a:rPr>
              <a:t>customers to make the world healthier, </a:t>
            </a:r>
            <a:br>
              <a:rPr lang="en-CA" sz="1300" dirty="0">
                <a:latin typeface="Helvetica Neue LT W1G 55 Roman" panose="020B0604020202020204" pitchFamily="34" charset="0"/>
              </a:rPr>
            </a:br>
            <a:r>
              <a:rPr lang="en-CA" sz="1300" dirty="0">
                <a:latin typeface="Helvetica Neue LT W1G 55 Roman" panose="020B0604020202020204" pitchFamily="34" charset="0"/>
              </a:rPr>
              <a:t>cleaner and safer</a:t>
            </a:r>
          </a:p>
          <a:p>
            <a:pPr>
              <a:spcAft>
                <a:spcPts val="600"/>
              </a:spcAft>
            </a:pPr>
            <a:r>
              <a:rPr lang="en-CA" sz="1300" dirty="0">
                <a:latin typeface="Helvetica Neue LT W1G 55 Roman" panose="020B0604020202020204" pitchFamily="34" charset="0"/>
              </a:rPr>
              <a:t>An exceptional track record of consistently </a:t>
            </a:r>
            <a:br>
              <a:rPr lang="en-CA" sz="1300" dirty="0">
                <a:latin typeface="Helvetica Neue LT W1G 55 Roman" panose="020B0604020202020204" pitchFamily="34" charset="0"/>
              </a:rPr>
            </a:br>
            <a:r>
              <a:rPr lang="en-CA" sz="1300" dirty="0">
                <a:latin typeface="Helvetica Neue LT W1G 55 Roman" panose="020B0604020202020204" pitchFamily="34" charset="0"/>
              </a:rPr>
              <a:t>delivering strong financial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1993-AD59-0F4A-AAAB-424A28C7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1621DE-B7EE-1544-B073-D9066685FC74}"/>
              </a:ext>
            </a:extLst>
          </p:cNvPr>
          <p:cNvSpPr/>
          <p:nvPr/>
        </p:nvSpPr>
        <p:spPr bwMode="auto">
          <a:xfrm>
            <a:off x="0" y="783770"/>
            <a:ext cx="12191998" cy="52904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97BB9-7707-2649-9412-A931A714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Measure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B7C582-C12A-2949-B36A-3B5A71B197F0}"/>
              </a:ext>
            </a:extLst>
          </p:cNvPr>
          <p:cNvSpPr/>
          <p:nvPr/>
        </p:nvSpPr>
        <p:spPr bwMode="auto">
          <a:xfrm>
            <a:off x="4593771" y="1058091"/>
            <a:ext cx="2573382" cy="1658983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2030 Vision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68180E-721E-0B41-BD75-8D8606D1B58F}"/>
              </a:ext>
            </a:extLst>
          </p:cNvPr>
          <p:cNvSpPr/>
          <p:nvPr/>
        </p:nvSpPr>
        <p:spPr bwMode="auto">
          <a:xfrm>
            <a:off x="1902824" y="2599508"/>
            <a:ext cx="2573382" cy="1658983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Emotional Commitment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F85C54-EDF3-B14E-870D-9C6200E918AE}"/>
              </a:ext>
            </a:extLst>
          </p:cNvPr>
          <p:cNvSpPr/>
          <p:nvPr/>
        </p:nvSpPr>
        <p:spPr bwMode="auto">
          <a:xfrm>
            <a:off x="4693920" y="4140926"/>
            <a:ext cx="2573382" cy="16589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Employee Experience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29CF3E-F1F5-7B4F-8945-A737DF39682A}"/>
              </a:ext>
            </a:extLst>
          </p:cNvPr>
          <p:cNvSpPr/>
          <p:nvPr/>
        </p:nvSpPr>
        <p:spPr bwMode="auto">
          <a:xfrm>
            <a:off x="7284718" y="2599507"/>
            <a:ext cx="2573382" cy="1658983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Leadership and Manager Effectiveness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ADACA-0BE5-D742-AC8F-F650725B8830}"/>
              </a:ext>
            </a:extLst>
          </p:cNvPr>
          <p:cNvSpPr txBox="1"/>
          <p:nvPr/>
        </p:nvSpPr>
        <p:spPr>
          <a:xfrm>
            <a:off x="7167153" y="1054022"/>
            <a:ext cx="2520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Continuous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Diversity and Inclusion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Customer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Clarity of Direction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DD9C5-CD75-ED4D-BD85-D24CF0E71CB0}"/>
              </a:ext>
            </a:extLst>
          </p:cNvPr>
          <p:cNvSpPr txBox="1"/>
          <p:nvPr/>
        </p:nvSpPr>
        <p:spPr>
          <a:xfrm>
            <a:off x="7267302" y="4540587"/>
            <a:ext cx="2411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Work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Resources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Teamwork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649A8-04E7-C747-B91F-11C92FE7A5CA}"/>
              </a:ext>
            </a:extLst>
          </p:cNvPr>
          <p:cNvSpPr txBox="1"/>
          <p:nvPr/>
        </p:nvSpPr>
        <p:spPr>
          <a:xfrm>
            <a:off x="669273" y="4278977"/>
            <a:ext cx="26997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Pride in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Recognition and Reward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Development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B76E6-BA69-F840-905A-3E77750FDE54}"/>
              </a:ext>
            </a:extLst>
          </p:cNvPr>
          <p:cNvSpPr txBox="1"/>
          <p:nvPr/>
        </p:nvSpPr>
        <p:spPr>
          <a:xfrm>
            <a:off x="9933658" y="2764199"/>
            <a:ext cx="1760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Role Model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Goal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Feedback and Coaching</a:t>
            </a:r>
          </a:p>
        </p:txBody>
      </p:sp>
    </p:spTree>
    <p:extLst>
      <p:ext uri="{BB962C8B-B14F-4D97-AF65-F5344CB8AC3E}">
        <p14:creationId xmlns:p14="http://schemas.microsoft.com/office/powerpoint/2010/main" val="18629207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78E40F-BCED-D34D-92EC-51AAC7CA2540}"/>
              </a:ext>
            </a:extLst>
          </p:cNvPr>
          <p:cNvSpPr/>
          <p:nvPr/>
        </p:nvSpPr>
        <p:spPr bwMode="auto">
          <a:xfrm>
            <a:off x="0" y="2024743"/>
            <a:ext cx="12192000" cy="20900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  <a:latin typeface="Arial" pitchFamily="124" charset="0"/>
              </a:rPr>
              <a:t>Collecting and Responding to Feedback</a:t>
            </a:r>
          </a:p>
        </p:txBody>
      </p:sp>
    </p:spTree>
    <p:extLst>
      <p:ext uri="{BB962C8B-B14F-4D97-AF65-F5344CB8AC3E}">
        <p14:creationId xmlns:p14="http://schemas.microsoft.com/office/powerpoint/2010/main" val="79566341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C0E3-B7E3-1E49-83D1-71264199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Process and Responding to Feedback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B92F6-07D0-0D4C-82C9-E53982B24489}"/>
              </a:ext>
            </a:extLst>
          </p:cNvPr>
          <p:cNvSpPr/>
          <p:nvPr/>
        </p:nvSpPr>
        <p:spPr bwMode="auto">
          <a:xfrm>
            <a:off x="-1" y="533400"/>
            <a:ext cx="5930537" cy="27301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124" charset="0"/>
              </a:rPr>
              <a:t>2014 to 2018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CC4C0-AFB4-E04C-9710-F28902CF3015}"/>
              </a:ext>
            </a:extLst>
          </p:cNvPr>
          <p:cNvSpPr/>
          <p:nvPr/>
        </p:nvSpPr>
        <p:spPr bwMode="auto">
          <a:xfrm>
            <a:off x="6261460" y="533399"/>
            <a:ext cx="5930537" cy="27301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124" charset="0"/>
              </a:rPr>
              <a:t>2019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EF42BB-F086-1142-84C0-BE91013660EB}"/>
              </a:ext>
            </a:extLst>
          </p:cNvPr>
          <p:cNvSpPr/>
          <p:nvPr/>
        </p:nvSpPr>
        <p:spPr bwMode="auto">
          <a:xfrm>
            <a:off x="2547257" y="1441268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35D189-20B6-2340-85D3-C7508F5D4607}"/>
              </a:ext>
            </a:extLst>
          </p:cNvPr>
          <p:cNvSpPr/>
          <p:nvPr/>
        </p:nvSpPr>
        <p:spPr bwMode="auto">
          <a:xfrm>
            <a:off x="1358534" y="1175656"/>
            <a:ext cx="2965269" cy="184186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52 Questions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80% Response rate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0CAA43-B20C-BD45-A371-4E13A6E3590D}"/>
              </a:ext>
            </a:extLst>
          </p:cNvPr>
          <p:cNvSpPr/>
          <p:nvPr/>
        </p:nvSpPr>
        <p:spPr bwMode="auto">
          <a:xfrm>
            <a:off x="7744096" y="1175656"/>
            <a:ext cx="2965269" cy="184186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41 Questions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75% Response rate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713B158-9DC0-C44A-ACC8-95902E23BB4A}"/>
              </a:ext>
            </a:extLst>
          </p:cNvPr>
          <p:cNvSpPr/>
          <p:nvPr/>
        </p:nvSpPr>
        <p:spPr bwMode="auto">
          <a:xfrm>
            <a:off x="812074" y="4049486"/>
            <a:ext cx="10567852" cy="48463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A39A0-0CFA-AC4D-ADA4-742B736E4DBF}"/>
              </a:ext>
            </a:extLst>
          </p:cNvPr>
          <p:cNvSpPr txBox="1"/>
          <p:nvPr/>
        </p:nvSpPr>
        <p:spPr>
          <a:xfrm>
            <a:off x="574505" y="4534118"/>
            <a:ext cx="1568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Nov.</a:t>
            </a:r>
          </a:p>
          <a:p>
            <a:pPr algn="ctr"/>
            <a:r>
              <a:rPr lang="en-US" sz="1400" dirty="0"/>
              <a:t>Survey Launches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2B602F-16FB-304D-A4E0-FBB8D0C8DD04}"/>
              </a:ext>
            </a:extLst>
          </p:cNvPr>
          <p:cNvSpPr txBox="1"/>
          <p:nvPr/>
        </p:nvSpPr>
        <p:spPr>
          <a:xfrm>
            <a:off x="2590888" y="4534118"/>
            <a:ext cx="2395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Dec.</a:t>
            </a:r>
          </a:p>
          <a:p>
            <a:pPr algn="ctr"/>
            <a:r>
              <a:rPr lang="en-US" sz="1400" dirty="0"/>
              <a:t>Results shared with C-Suite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B90365-9034-054E-B67E-82B69EC45D1A}"/>
              </a:ext>
            </a:extLst>
          </p:cNvPr>
          <p:cNvSpPr txBox="1"/>
          <p:nvPr/>
        </p:nvSpPr>
        <p:spPr>
          <a:xfrm>
            <a:off x="5340999" y="4534118"/>
            <a:ext cx="184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Jan</a:t>
            </a:r>
          </a:p>
          <a:p>
            <a:pPr algn="ctr"/>
            <a:r>
              <a:rPr lang="en-US" sz="1400" dirty="0"/>
              <a:t>Results shared at Annual Leadership Team Meeting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CDDCF-6F16-C648-99A7-3F6A295ACECF}"/>
              </a:ext>
            </a:extLst>
          </p:cNvPr>
          <p:cNvSpPr txBox="1"/>
          <p:nvPr/>
        </p:nvSpPr>
        <p:spPr>
          <a:xfrm>
            <a:off x="7230690" y="4581403"/>
            <a:ext cx="2050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Early Feb</a:t>
            </a:r>
          </a:p>
          <a:p>
            <a:pPr algn="ctr"/>
            <a:r>
              <a:rPr lang="en-US" sz="1400" dirty="0"/>
              <a:t>CEO Sends All Employee Message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DA3F1F-7DAB-8149-B179-B0595332F66E}"/>
              </a:ext>
            </a:extLst>
          </p:cNvPr>
          <p:cNvSpPr txBox="1"/>
          <p:nvPr/>
        </p:nvSpPr>
        <p:spPr>
          <a:xfrm>
            <a:off x="9329692" y="4581403"/>
            <a:ext cx="2324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Late Feb</a:t>
            </a:r>
          </a:p>
          <a:p>
            <a:pPr algn="ctr"/>
            <a:r>
              <a:rPr lang="en-US" sz="1400" dirty="0"/>
              <a:t>Managers Review Result 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639C8C-309F-2B46-9234-9BB2094DE294}"/>
              </a:ext>
            </a:extLst>
          </p:cNvPr>
          <p:cNvSpPr/>
          <p:nvPr/>
        </p:nvSpPr>
        <p:spPr bwMode="auto">
          <a:xfrm>
            <a:off x="4585063" y="6324600"/>
            <a:ext cx="45719" cy="10232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406D7F-1CDE-FE45-8C66-CD0E839A2C48}"/>
              </a:ext>
            </a:extLst>
          </p:cNvPr>
          <p:cNvSpPr/>
          <p:nvPr/>
        </p:nvSpPr>
        <p:spPr bwMode="auto">
          <a:xfrm>
            <a:off x="1175653" y="4142492"/>
            <a:ext cx="365760" cy="29862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A8A67D-5041-794F-9ED2-B1A1DC7781A8}"/>
              </a:ext>
            </a:extLst>
          </p:cNvPr>
          <p:cNvSpPr/>
          <p:nvPr/>
        </p:nvSpPr>
        <p:spPr bwMode="auto">
          <a:xfrm>
            <a:off x="3605611" y="4109829"/>
            <a:ext cx="365760" cy="29862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AFA089-7D9E-E140-8378-FE023D91B783}"/>
              </a:ext>
            </a:extLst>
          </p:cNvPr>
          <p:cNvSpPr/>
          <p:nvPr/>
        </p:nvSpPr>
        <p:spPr bwMode="auto">
          <a:xfrm>
            <a:off x="6116380" y="4142491"/>
            <a:ext cx="365760" cy="29862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D09DD1-C54F-5C4D-820F-287BE0E45A06}"/>
              </a:ext>
            </a:extLst>
          </p:cNvPr>
          <p:cNvSpPr/>
          <p:nvPr/>
        </p:nvSpPr>
        <p:spPr bwMode="auto">
          <a:xfrm>
            <a:off x="8180578" y="4142232"/>
            <a:ext cx="365760" cy="29862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C67017-A430-A545-B3DE-D394324D623D}"/>
              </a:ext>
            </a:extLst>
          </p:cNvPr>
          <p:cNvSpPr/>
          <p:nvPr/>
        </p:nvSpPr>
        <p:spPr bwMode="auto">
          <a:xfrm>
            <a:off x="10398290" y="4142232"/>
            <a:ext cx="365760" cy="29862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91A7E4C7-4732-F547-A6E6-BBE9E55E873E}"/>
              </a:ext>
            </a:extLst>
          </p:cNvPr>
          <p:cNvSpPr/>
          <p:nvPr/>
        </p:nvSpPr>
        <p:spPr bwMode="auto">
          <a:xfrm>
            <a:off x="5606794" y="766600"/>
            <a:ext cx="978408" cy="2157589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8156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78E40F-BCED-D34D-92EC-51AAC7CA2540}"/>
              </a:ext>
            </a:extLst>
          </p:cNvPr>
          <p:cNvSpPr/>
          <p:nvPr/>
        </p:nvSpPr>
        <p:spPr bwMode="auto">
          <a:xfrm>
            <a:off x="0" y="2024743"/>
            <a:ext cx="12192000" cy="20900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  <a:latin typeface="Arial" pitchFamily="124" charset="0"/>
              </a:rPr>
              <a:t>Defining Roles  </a:t>
            </a:r>
          </a:p>
        </p:txBody>
      </p:sp>
    </p:spTree>
    <p:extLst>
      <p:ext uri="{BB962C8B-B14F-4D97-AF65-F5344CB8AC3E}">
        <p14:creationId xmlns:p14="http://schemas.microsoft.com/office/powerpoint/2010/main" val="27065623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EE0F1891-35ED-3B40-8745-ED8B8CC03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6149" r="1912"/>
          <a:stretch/>
        </p:blipFill>
        <p:spPr>
          <a:xfrm>
            <a:off x="3531325" y="584227"/>
            <a:ext cx="8660675" cy="571207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3F225D-1446-FD42-892F-36E47855B617}"/>
              </a:ext>
            </a:extLst>
          </p:cNvPr>
          <p:cNvSpPr/>
          <p:nvPr/>
        </p:nvSpPr>
        <p:spPr bwMode="auto">
          <a:xfrm>
            <a:off x="169817" y="4794069"/>
            <a:ext cx="11325497" cy="11157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070956-7C88-604A-BBF4-0216D08208D4}"/>
              </a:ext>
            </a:extLst>
          </p:cNvPr>
          <p:cNvSpPr/>
          <p:nvPr/>
        </p:nvSpPr>
        <p:spPr bwMode="auto">
          <a:xfrm>
            <a:off x="169817" y="2871106"/>
            <a:ext cx="11325497" cy="11157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65E763E-A9EB-4846-B7A4-2F3CEE3C5984}"/>
              </a:ext>
            </a:extLst>
          </p:cNvPr>
          <p:cNvSpPr/>
          <p:nvPr/>
        </p:nvSpPr>
        <p:spPr bwMode="auto">
          <a:xfrm>
            <a:off x="169817" y="948145"/>
            <a:ext cx="11325497" cy="11157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8C572-0F52-8C4D-B8F4-677919FE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01C9CB-9880-F54C-BCE2-48330922535F}"/>
              </a:ext>
            </a:extLst>
          </p:cNvPr>
          <p:cNvSpPr/>
          <p:nvPr/>
        </p:nvSpPr>
        <p:spPr bwMode="auto">
          <a:xfrm>
            <a:off x="888274" y="711926"/>
            <a:ext cx="1763486" cy="163285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 pitchFamily="124" charset="0"/>
              </a:rPr>
              <a:t>Leaders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7BC273-05CE-F746-8A79-B16A3A80753D}"/>
              </a:ext>
            </a:extLst>
          </p:cNvPr>
          <p:cNvSpPr/>
          <p:nvPr/>
        </p:nvSpPr>
        <p:spPr bwMode="auto">
          <a:xfrm>
            <a:off x="888274" y="2612571"/>
            <a:ext cx="1763486" cy="163285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 pitchFamily="124" charset="0"/>
              </a:rPr>
              <a:t>HR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A2D674-7457-ED47-BE75-77128EEAB3B9}"/>
              </a:ext>
            </a:extLst>
          </p:cNvPr>
          <p:cNvSpPr/>
          <p:nvPr/>
        </p:nvSpPr>
        <p:spPr bwMode="auto">
          <a:xfrm>
            <a:off x="888274" y="4513216"/>
            <a:ext cx="1763486" cy="163285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 pitchFamily="124" charset="0"/>
              </a:rPr>
              <a:t>People Manager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2B10B-4E64-F444-9B57-A9EC1BE10726}"/>
              </a:ext>
            </a:extLst>
          </p:cNvPr>
          <p:cNvSpPr txBox="1"/>
          <p:nvPr/>
        </p:nvSpPr>
        <p:spPr>
          <a:xfrm>
            <a:off x="2939143" y="1027066"/>
            <a:ext cx="304442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Sets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Role Models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Drives Accountability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AB947-F6AA-5444-8756-75A582B6D743}"/>
              </a:ext>
            </a:extLst>
          </p:cNvPr>
          <p:cNvSpPr txBox="1"/>
          <p:nvPr/>
        </p:nvSpPr>
        <p:spPr>
          <a:xfrm>
            <a:off x="2939142" y="2923718"/>
            <a:ext cx="332751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Coaches and Facilitates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Enables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Reinforces Accountability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ED95-716B-DB47-9587-B685537E8BD6}"/>
              </a:ext>
            </a:extLst>
          </p:cNvPr>
          <p:cNvSpPr txBox="1"/>
          <p:nvPr/>
        </p:nvSpPr>
        <p:spPr>
          <a:xfrm>
            <a:off x="2939142" y="4844896"/>
            <a:ext cx="421076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Reviews and Shares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Develops and Implements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Commit to Improvements</a:t>
            </a:r>
          </a:p>
        </p:txBody>
      </p:sp>
    </p:spTree>
    <p:extLst>
      <p:ext uri="{BB962C8B-B14F-4D97-AF65-F5344CB8AC3E}">
        <p14:creationId xmlns:p14="http://schemas.microsoft.com/office/powerpoint/2010/main" val="26394632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78E40F-BCED-D34D-92EC-51AAC7CA2540}"/>
              </a:ext>
            </a:extLst>
          </p:cNvPr>
          <p:cNvSpPr/>
          <p:nvPr/>
        </p:nvSpPr>
        <p:spPr bwMode="auto">
          <a:xfrm>
            <a:off x="0" y="2024743"/>
            <a:ext cx="12192000" cy="20900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  <a:latin typeface="Arial" pitchFamily="124" charset="0"/>
              </a:rPr>
              <a:t>Driving Accountability   </a:t>
            </a:r>
          </a:p>
        </p:txBody>
      </p:sp>
    </p:spTree>
    <p:extLst>
      <p:ext uri="{BB962C8B-B14F-4D97-AF65-F5344CB8AC3E}">
        <p14:creationId xmlns:p14="http://schemas.microsoft.com/office/powerpoint/2010/main" val="335212694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45F1DA1-B522-2446-AB0B-64674AABF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3995" r="4390" b="6484"/>
          <a:stretch/>
        </p:blipFill>
        <p:spPr>
          <a:xfrm>
            <a:off x="5217226" y="1246909"/>
            <a:ext cx="6095999" cy="41918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CF26D5-0F39-D044-BEF1-677E6A50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Enablers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D6BB1-541C-AB45-A474-F7861C790355}"/>
              </a:ext>
            </a:extLst>
          </p:cNvPr>
          <p:cNvSpPr txBox="1"/>
          <p:nvPr/>
        </p:nvSpPr>
        <p:spPr>
          <a:xfrm>
            <a:off x="666207" y="1449976"/>
            <a:ext cx="3775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Annual Performance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Talent Cards (Succession Plans)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Special Coaching for Low Performers</a:t>
            </a:r>
          </a:p>
        </p:txBody>
      </p:sp>
    </p:spTree>
    <p:extLst>
      <p:ext uri="{BB962C8B-B14F-4D97-AF65-F5344CB8AC3E}">
        <p14:creationId xmlns:p14="http://schemas.microsoft.com/office/powerpoint/2010/main" val="187880117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F72DA-F4B8-0C41-A090-39AA5454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065217"/>
            <a:ext cx="5772149" cy="4833937"/>
          </a:xfrm>
        </p:spPr>
        <p:txBody>
          <a:bodyPr/>
          <a:lstStyle/>
          <a:p>
            <a:r>
              <a:rPr lang="en-US" dirty="0"/>
              <a:t>Western Electric manufacturing plan in 1920s</a:t>
            </a:r>
          </a:p>
          <a:p>
            <a:pPr marL="400050" lvl="2" indent="0">
              <a:buNone/>
            </a:pPr>
            <a:r>
              <a:rPr lang="en-US" dirty="0"/>
              <a:t>Psychologists attempted to understand what conditions at work would improve productivity</a:t>
            </a:r>
          </a:p>
          <a:p>
            <a:pPr marL="171450" lvl="1" indent="0">
              <a:buNone/>
            </a:pPr>
            <a:endParaRPr lang="en-US" dirty="0"/>
          </a:p>
          <a:p>
            <a:r>
              <a:rPr lang="en-US" dirty="0"/>
              <a:t>Findings</a:t>
            </a:r>
          </a:p>
          <a:p>
            <a:pPr marL="400050" lvl="2" indent="0">
              <a:buNone/>
            </a:pPr>
            <a:r>
              <a:rPr lang="en-US" dirty="0"/>
              <a:t>Turning the lights up improved productivity </a:t>
            </a:r>
          </a:p>
          <a:p>
            <a:pPr marL="400050" lvl="2" indent="0">
              <a:buNone/>
            </a:pPr>
            <a:r>
              <a:rPr lang="en-US" dirty="0"/>
              <a:t>Turning the lights down also improved productivity</a:t>
            </a:r>
          </a:p>
          <a:p>
            <a:pPr lvl="1"/>
            <a:endParaRPr lang="en-US" dirty="0"/>
          </a:p>
          <a:p>
            <a:pPr marL="400050" lvl="2" indent="0">
              <a:buNone/>
            </a:pPr>
            <a:r>
              <a:rPr lang="en-US" dirty="0"/>
              <a:t>It was the fact that management was paying attention to workers that improved engagement, focus, and productivity</a:t>
            </a:r>
          </a:p>
          <a:p>
            <a:pPr lvl="1"/>
            <a:endParaRPr lang="en-US" dirty="0"/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Do our managers care?  And do they know what to do?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F4D4E-4670-294A-8CCA-3AD95CC8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Hawthorne </a:t>
            </a:r>
            <a:r>
              <a:rPr lang="en-US" dirty="0"/>
              <a:t>Effect </a:t>
            </a:r>
          </a:p>
        </p:txBody>
      </p:sp>
      <p:pic>
        <p:nvPicPr>
          <p:cNvPr id="6" name="Picture 5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6A8663D3-1146-784D-9684-1DB4D1361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" r="3015"/>
          <a:stretch/>
        </p:blipFill>
        <p:spPr>
          <a:xfrm>
            <a:off x="6649583" y="1412517"/>
            <a:ext cx="5218566" cy="40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224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F5E1D3-37A7-A64E-9FD9-CC8D82445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058" y="1124001"/>
            <a:ext cx="5031920" cy="48339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Defining Employee Engagement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Measure What Matters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Collecting and Responding to Feedback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Defining Roles </a:t>
            </a:r>
          </a:p>
          <a:p>
            <a:pPr marL="625475" lvl="1" indent="-457200">
              <a:buFont typeface="+mj-lt"/>
              <a:buAutoNum type="arabicPeriod"/>
            </a:pPr>
            <a:r>
              <a:rPr lang="en-US" dirty="0"/>
              <a:t>HR</a:t>
            </a:r>
          </a:p>
          <a:p>
            <a:pPr marL="625475" lvl="1" indent="-457200">
              <a:buFont typeface="+mj-lt"/>
              <a:buAutoNum type="arabicPeriod"/>
            </a:pPr>
            <a:r>
              <a:rPr lang="en-US" dirty="0"/>
              <a:t>Managers</a:t>
            </a:r>
          </a:p>
          <a:p>
            <a:pPr marL="625475" lvl="1" indent="-457200">
              <a:buFont typeface="+mj-lt"/>
              <a:buAutoNum type="arabicPeriod"/>
            </a:pPr>
            <a:r>
              <a:rPr lang="en-US" dirty="0"/>
              <a:t>Leaders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Driving Accountability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5D220-2A62-9A4B-99EF-74196392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5C3E23B3-86AD-F647-B02E-7D63E966A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6842034" cy="58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962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D820E-4DF3-EB47-954B-3190675F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Manager: Glint Research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BACA39-FF6C-EE47-BA86-A8DEB2ED12AA}"/>
              </a:ext>
            </a:extLst>
          </p:cNvPr>
          <p:cNvSpPr/>
          <p:nvPr/>
        </p:nvSpPr>
        <p:spPr bwMode="auto">
          <a:xfrm>
            <a:off x="2158181" y="924953"/>
            <a:ext cx="3362631" cy="3392129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Arial" pitchFamily="124" charset="0"/>
              </a:rPr>
              <a:t>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Arial" pitchFamily="124" charset="0"/>
              </a:rPr>
              <a:t>Points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Arial" pitchFamily="124" charset="0"/>
              </a:rPr>
              <a:t>Higher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F1DAC-3227-9B44-A0C5-21E01D569FF5}"/>
              </a:ext>
            </a:extLst>
          </p:cNvPr>
          <p:cNvSpPr/>
          <p:nvPr/>
        </p:nvSpPr>
        <p:spPr bwMode="auto">
          <a:xfrm>
            <a:off x="6907162" y="924954"/>
            <a:ext cx="3362631" cy="3392129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Arial" pitchFamily="124" charset="0"/>
              </a:rPr>
              <a:t>8x More likely to be engaged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200B0-E4C1-904A-8ED6-D01DC55280D7}"/>
              </a:ext>
            </a:extLst>
          </p:cNvPr>
          <p:cNvSpPr txBox="1"/>
          <p:nvPr/>
        </p:nvSpPr>
        <p:spPr>
          <a:xfrm>
            <a:off x="4505633" y="6543252"/>
            <a:ext cx="3916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Glint research conduct with clients Spring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A5ADD-78AD-9A47-887E-E8F9EA63E07D}"/>
              </a:ext>
            </a:extLst>
          </p:cNvPr>
          <p:cNvSpPr txBox="1"/>
          <p:nvPr/>
        </p:nvSpPr>
        <p:spPr>
          <a:xfrm>
            <a:off x="2158181" y="4546405"/>
            <a:ext cx="3810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Employees with managers who create action plans are 7% more engaged than their peers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1600B-B085-314B-A29D-4A291FF594DB}"/>
              </a:ext>
            </a:extLst>
          </p:cNvPr>
          <p:cNvSpPr txBox="1"/>
          <p:nvPr/>
        </p:nvSpPr>
        <p:spPr>
          <a:xfrm>
            <a:off x="6907162" y="4546405"/>
            <a:ext cx="381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Employees with managers who take action are 8x more likely to be rated “engaged” than those who do not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E62F11-2AD8-F746-9A50-9C38F995F696}"/>
              </a:ext>
            </a:extLst>
          </p:cNvPr>
          <p:cNvSpPr/>
          <p:nvPr/>
        </p:nvSpPr>
        <p:spPr bwMode="auto">
          <a:xfrm>
            <a:off x="0" y="5745224"/>
            <a:ext cx="12191998" cy="56870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Arial" pitchFamily="124" charset="0"/>
              </a:rPr>
              <a:t>Action of Any Kind Matters</a:t>
            </a:r>
          </a:p>
        </p:txBody>
      </p:sp>
    </p:spTree>
    <p:extLst>
      <p:ext uri="{BB962C8B-B14F-4D97-AF65-F5344CB8AC3E}">
        <p14:creationId xmlns:p14="http://schemas.microsoft.com/office/powerpoint/2010/main" val="107233692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C7695-97F5-284A-B0C2-206F00FE94F9}"/>
              </a:ext>
            </a:extLst>
          </p:cNvPr>
          <p:cNvSpPr txBox="1"/>
          <p:nvPr/>
        </p:nvSpPr>
        <p:spPr>
          <a:xfrm>
            <a:off x="4732485" y="2659559"/>
            <a:ext cx="2727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756745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45B9-BA8A-7149-9AAC-D4298F08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Engagement Matter</a:t>
            </a: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EE3BF5DE-F943-E64E-90BE-D9FED0B4E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3" y="1805049"/>
            <a:ext cx="6705023" cy="4288559"/>
          </a:xfrm>
          <a:prstGeom prst="rect">
            <a:avLst/>
          </a:prstGeom>
        </p:spPr>
      </p:pic>
      <p:pic>
        <p:nvPicPr>
          <p:cNvPr id="8" name="Picture 7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898D31AD-56D7-5C42-8DAA-3EF3CFEDD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3" y="621100"/>
            <a:ext cx="3556000" cy="1333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8E8C5F9-CEA5-9945-AD5D-4CC9661A79D8}"/>
              </a:ext>
            </a:extLst>
          </p:cNvPr>
          <p:cNvSpPr/>
          <p:nvPr/>
        </p:nvSpPr>
        <p:spPr bwMode="auto">
          <a:xfrm>
            <a:off x="838530" y="2833255"/>
            <a:ext cx="2860963" cy="246313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pitchFamily="124" charset="0"/>
              </a:rPr>
              <a:t>22% More Productive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932F4-0E2C-AD41-B1D4-A5EA22FC718A}"/>
              </a:ext>
            </a:extLst>
          </p:cNvPr>
          <p:cNvSpPr txBox="1"/>
          <p:nvPr/>
        </p:nvSpPr>
        <p:spPr>
          <a:xfrm>
            <a:off x="92262" y="2437778"/>
            <a:ext cx="275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Highly engaged employees are: </a:t>
            </a:r>
          </a:p>
        </p:txBody>
      </p:sp>
    </p:spTree>
    <p:extLst>
      <p:ext uri="{BB962C8B-B14F-4D97-AF65-F5344CB8AC3E}">
        <p14:creationId xmlns:p14="http://schemas.microsoft.com/office/powerpoint/2010/main" val="40504739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78E40F-BCED-D34D-92EC-51AAC7CA2540}"/>
              </a:ext>
            </a:extLst>
          </p:cNvPr>
          <p:cNvSpPr/>
          <p:nvPr/>
        </p:nvSpPr>
        <p:spPr bwMode="auto">
          <a:xfrm>
            <a:off x="0" y="2024743"/>
            <a:ext cx="12192000" cy="20900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  <a:latin typeface="Arial" pitchFamily="124" charset="0"/>
              </a:rPr>
              <a:t>Defining Employee Engagement</a:t>
            </a:r>
          </a:p>
        </p:txBody>
      </p:sp>
    </p:spTree>
    <p:extLst>
      <p:ext uri="{BB962C8B-B14F-4D97-AF65-F5344CB8AC3E}">
        <p14:creationId xmlns:p14="http://schemas.microsoft.com/office/powerpoint/2010/main" val="25646389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" y="1395665"/>
            <a:ext cx="12192000" cy="878307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 ENGAGEMENT DEFINITION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56814" y="1945274"/>
            <a:ext cx="5414210" cy="0"/>
          </a:xfrm>
          <a:prstGeom prst="line">
            <a:avLst/>
          </a:prstGeom>
          <a:ln>
            <a:solidFill>
              <a:srgbClr val="4C5F68">
                <a:alpha val="65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 txBox="1">
            <a:spLocks/>
          </p:cNvSpPr>
          <p:nvPr/>
        </p:nvSpPr>
        <p:spPr bwMode="gray">
          <a:xfrm>
            <a:off x="2" y="0"/>
            <a:ext cx="12191999" cy="533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ＭＳ Ｐゴシック" pitchFamily="-60" charset="-128"/>
                <a:cs typeface="ＭＳ Ｐゴシック" pitchFamily="-60" charset="-128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itchFamily="124" charset="0"/>
                <a:ea typeface="ＭＳ Ｐゴシック" pitchFamily="-60" charset="-128"/>
                <a:cs typeface="ＭＳ Ｐゴシック" pitchFamily="-60" charset="-128"/>
              </a:defRPr>
            </a:lvl5pPr>
            <a:lvl6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itchFamily="124" charset="0"/>
              </a:defRPr>
            </a:lvl6pPr>
            <a:lvl7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itchFamily="124" charset="0"/>
              </a:defRPr>
            </a:lvl7pPr>
            <a:lvl8pPr marL="2743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itchFamily="124" charset="0"/>
              </a:defRPr>
            </a:lvl8pPr>
            <a:lvl9pPr marL="3657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itchFamily="124" charset="0"/>
              </a:defRPr>
            </a:lvl9pPr>
          </a:lstStyle>
          <a:p>
            <a:r>
              <a:rPr lang="en-US" sz="2400" dirty="0"/>
              <a:t>What is Employee Engagement?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Employee Engagement?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769" y="2183051"/>
            <a:ext cx="1084446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300" dirty="0">
                <a:solidFill>
                  <a:schemeClr val="accent3"/>
                </a:solidFill>
              </a:rPr>
              <a:t>Employee engagement is the extent to which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300" dirty="0">
                <a:solidFill>
                  <a:schemeClr val="accent3"/>
                </a:solidFill>
              </a:rPr>
              <a:t> employees feel passionate about their jobs,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300" dirty="0">
                <a:solidFill>
                  <a:schemeClr val="accent3"/>
                </a:solidFill>
              </a:rPr>
              <a:t>are committed to the organization,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300" dirty="0">
                <a:solidFill>
                  <a:schemeClr val="accent3"/>
                </a:solidFill>
              </a:rPr>
              <a:t>and put discretionary effort into their work.</a:t>
            </a:r>
          </a:p>
        </p:txBody>
      </p:sp>
    </p:spTree>
    <p:extLst>
      <p:ext uri="{BB962C8B-B14F-4D97-AF65-F5344CB8AC3E}">
        <p14:creationId xmlns:p14="http://schemas.microsoft.com/office/powerpoint/2010/main" val="24475856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829057" y="1264285"/>
            <a:ext cx="10666257" cy="4786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700" b="1" dirty="0">
                <a:ea typeface="MS PGothic" charset="-128"/>
              </a:rPr>
              <a:t>Employee engagement is not the same as employee satisfaction.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MS PGothic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ea typeface="MS PGothic" charset="-128"/>
              </a:rPr>
              <a:t>Satisfied employees </a:t>
            </a:r>
            <a:r>
              <a:rPr lang="en-US" altLang="en-US" dirty="0">
                <a:ea typeface="MS PGothic" charset="-128"/>
              </a:rPr>
              <a:t>are merely happy or content with their jobs and the status quo. For some, this might involve doing as little work as possible.</a:t>
            </a:r>
          </a:p>
          <a:p>
            <a:pPr>
              <a:lnSpc>
                <a:spcPct val="90000"/>
              </a:lnSpc>
            </a:pPr>
            <a:endParaRPr lang="en-US" altLang="en-US" b="1" dirty="0">
              <a:ea typeface="MS PGothic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ea typeface="MS PGothic" charset="-128"/>
              </a:rPr>
              <a:t>Engaged employees</a:t>
            </a:r>
            <a:r>
              <a:rPr lang="en-US" altLang="en-US" dirty="0">
                <a:ea typeface="MS PGothic" charset="-128"/>
              </a:rPr>
              <a:t> are motivated to do more than the bare minimum needed in order to keep their jobs.</a:t>
            </a:r>
            <a:br>
              <a:rPr lang="en-US" altLang="en-US" dirty="0">
                <a:ea typeface="MS PGothic" charset="-128"/>
              </a:rPr>
            </a:br>
            <a:br>
              <a:rPr lang="en-US" altLang="en-US" dirty="0">
                <a:ea typeface="MS PGothic" charset="-128"/>
              </a:rPr>
            </a:br>
            <a:endParaRPr lang="en-US" altLang="en-US" dirty="0">
              <a:ea typeface="MS PGothic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i="1" dirty="0">
                <a:ea typeface="MS PGothic" charset="-128"/>
              </a:rPr>
              <a:t>Employee satisfaction…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dirty="0">
                <a:ea typeface="MS PGothic" charset="-128"/>
              </a:rPr>
              <a:t>only deals with how happy or content employees are.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dirty="0">
                <a:ea typeface="MS PGothic" charset="-128"/>
              </a:rPr>
              <a:t>covers the basic concerns and needs of employees.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dirty="0">
                <a:ea typeface="MS PGothic" charset="-128"/>
              </a:rPr>
              <a:t>does not address employees’ level of motivation or involvement.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MS P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Employee Satisfaction vs. Employee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046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12191999" cy="877824"/>
          </a:xfrm>
        </p:spPr>
        <p:txBody>
          <a:bodyPr/>
          <a:lstStyle/>
          <a:p>
            <a:r>
              <a:rPr lang="en-US" sz="3000" dirty="0"/>
              <a:t>Components of Employee Engagement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606" y="1074661"/>
            <a:ext cx="894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There are two primary factors that drive employee engagement.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1686514"/>
            <a:ext cx="6051884" cy="4584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0" tIns="365760" rIns="365760" bIns="41148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Arial" pitchFamily="124" charset="0"/>
              </a:rPr>
              <a:t>Engagement with the </a:t>
            </a:r>
            <a:r>
              <a:rPr lang="en-US" sz="2200" b="1" dirty="0">
                <a:latin typeface="Arial" pitchFamily="124" charset="0"/>
              </a:rPr>
              <a:t>Organization</a:t>
            </a:r>
            <a:r>
              <a:rPr lang="en-US" sz="2200" dirty="0">
                <a:latin typeface="Arial" pitchFamily="124" charset="0"/>
              </a:rPr>
              <a:t> measures how engaged employees are with the organization as a whole, and by extension, how they feel about senior management. This factor has to do with confidence in the organizational leadership, as well as trust, fairness, values, and respect </a:t>
            </a:r>
            <a:r>
              <a:rPr lang="mr-IN" sz="2200" dirty="0">
                <a:latin typeface="Arial" pitchFamily="124" charset="0"/>
              </a:rPr>
              <a:t>–</a:t>
            </a:r>
            <a:r>
              <a:rPr lang="en-US" sz="2200" dirty="0">
                <a:latin typeface="Arial" pitchFamily="124" charset="0"/>
              </a:rPr>
              <a:t> i.e., how people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Arial" pitchFamily="124" charset="0"/>
              </a:rPr>
              <a:t>like to be treated by others at work and outside of work.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87979" y="1698545"/>
            <a:ext cx="6104021" cy="457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0" tIns="365760" rIns="365760" bIns="36576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Arial" pitchFamily="124" charset="0"/>
              </a:rPr>
              <a:t>Engagement with </a:t>
            </a:r>
            <a:r>
              <a:rPr lang="en-US" sz="2200" b="1" dirty="0">
                <a:latin typeface="Arial" pitchFamily="124" charset="0"/>
              </a:rPr>
              <a:t>”My Manager” </a:t>
            </a:r>
            <a:r>
              <a:rPr lang="en-US" sz="2200" dirty="0">
                <a:latin typeface="Arial" pitchFamily="124" charset="0"/>
              </a:rPr>
              <a:t>is a </a:t>
            </a:r>
            <a:br>
              <a:rPr lang="en-US" sz="2200" dirty="0">
                <a:latin typeface="Arial" pitchFamily="124" charset="0"/>
              </a:rPr>
            </a:br>
            <a:r>
              <a:rPr lang="en-US" sz="2200" dirty="0">
                <a:latin typeface="Arial" pitchFamily="124" charset="0"/>
              </a:rPr>
              <a:t>more specific measure of how employees relate to their direct supervisors. Topics include feeling valued, being treated fairly, receiving feedback and direction, and generally, having a strong working relationship between the employee </a:t>
            </a:r>
            <a:br>
              <a:rPr lang="en-US" sz="2200" dirty="0">
                <a:latin typeface="Arial" pitchFamily="124" charset="0"/>
              </a:rPr>
            </a:br>
            <a:r>
              <a:rPr lang="en-US" sz="2200" dirty="0">
                <a:latin typeface="Arial" pitchFamily="124" charset="0"/>
              </a:rPr>
              <a:t>and manager based on mutual respect.</a:t>
            </a:r>
          </a:p>
        </p:txBody>
      </p:sp>
    </p:spTree>
    <p:extLst>
      <p:ext uri="{BB962C8B-B14F-4D97-AF65-F5344CB8AC3E}">
        <p14:creationId xmlns:p14="http://schemas.microsoft.com/office/powerpoint/2010/main" val="26395927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b="22512"/>
          <a:stretch/>
        </p:blipFill>
        <p:spPr>
          <a:xfrm>
            <a:off x="10582123" y="1217448"/>
            <a:ext cx="585216" cy="751065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/>
          </p:cNvGraphicFramePr>
          <p:nvPr/>
        </p:nvGraphicFramePr>
        <p:xfrm>
          <a:off x="2577004" y="1091738"/>
          <a:ext cx="7176655" cy="411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rapezoid 11"/>
          <p:cNvSpPr/>
          <p:nvPr/>
        </p:nvSpPr>
        <p:spPr bwMode="auto">
          <a:xfrm>
            <a:off x="4710634" y="5209391"/>
            <a:ext cx="2893485" cy="1648610"/>
          </a:xfrm>
          <a:prstGeom prst="trapezoid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Arial" pitchFamily="124" charset="0"/>
              </a:rPr>
              <a:t>Barriers to Growth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itchFamily="124" charset="0"/>
              </a:rPr>
              <a:t>What other things could impede your organization’s ability to grown and/or execute its strategy?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Engagement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97" y="1318273"/>
            <a:ext cx="490982" cy="741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178" y="2082171"/>
            <a:ext cx="19571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950" dirty="0">
                <a:latin typeface="Arial" pitchFamily="124" charset="0"/>
              </a:rPr>
              <a:t>The two </a:t>
            </a:r>
            <a:r>
              <a:rPr lang="en-US" sz="950" b="1" dirty="0">
                <a:solidFill>
                  <a:schemeClr val="accent1"/>
                </a:solidFill>
                <a:latin typeface="Arial" pitchFamily="124" charset="0"/>
              </a:rPr>
              <a:t>Organization</a:t>
            </a:r>
            <a:r>
              <a:rPr lang="en-US" sz="950" dirty="0">
                <a:solidFill>
                  <a:schemeClr val="accent1"/>
                </a:solidFill>
                <a:latin typeface="Arial" pitchFamily="124" charset="0"/>
              </a:rPr>
              <a:t> </a:t>
            </a:r>
            <a:r>
              <a:rPr lang="en-US" sz="950" dirty="0">
                <a:latin typeface="Arial" pitchFamily="124" charset="0"/>
              </a:rPr>
              <a:t>factors deal with how employees relate to and connect with the organization.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93968" y="2082171"/>
            <a:ext cx="195713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950" dirty="0">
                <a:latin typeface="Arial" pitchFamily="124" charset="0"/>
              </a:rPr>
              <a:t>The two </a:t>
            </a:r>
            <a:br>
              <a:rPr lang="en-US" sz="950" dirty="0">
                <a:latin typeface="Arial" pitchFamily="124" charset="0"/>
              </a:rPr>
            </a:br>
            <a:r>
              <a:rPr lang="en-US" sz="950" b="1" dirty="0">
                <a:solidFill>
                  <a:schemeClr val="accent1"/>
                </a:solidFill>
                <a:latin typeface="Arial" pitchFamily="124" charset="0"/>
              </a:rPr>
              <a:t>Manager</a:t>
            </a:r>
            <a:r>
              <a:rPr lang="en-US" sz="950" dirty="0">
                <a:solidFill>
                  <a:schemeClr val="accent1"/>
                </a:solidFill>
                <a:latin typeface="Arial" pitchFamily="124" charset="0"/>
              </a:rPr>
              <a:t> </a:t>
            </a:r>
            <a:r>
              <a:rPr lang="en-US" sz="950" dirty="0">
                <a:latin typeface="Arial" pitchFamily="124" charset="0"/>
              </a:rPr>
              <a:t>factors look at whether managers display the essential skills and behaviors needed to be effective.</a:t>
            </a:r>
          </a:p>
        </p:txBody>
      </p:sp>
    </p:spTree>
    <p:extLst>
      <p:ext uri="{BB962C8B-B14F-4D97-AF65-F5344CB8AC3E}">
        <p14:creationId xmlns:p14="http://schemas.microsoft.com/office/powerpoint/2010/main" val="15582733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236F-74A5-A74B-A03B-ADEDD691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Engagement - Maturity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004FC-1F06-2C41-9CC4-701CD9CD9D34}"/>
              </a:ext>
            </a:extLst>
          </p:cNvPr>
          <p:cNvSpPr/>
          <p:nvPr/>
        </p:nvSpPr>
        <p:spPr bwMode="auto">
          <a:xfrm>
            <a:off x="884900" y="1002887"/>
            <a:ext cx="274320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Engagement 1.0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3762B-E46E-3149-B41D-40B293CE0237}"/>
              </a:ext>
            </a:extLst>
          </p:cNvPr>
          <p:cNvSpPr/>
          <p:nvPr/>
        </p:nvSpPr>
        <p:spPr bwMode="auto">
          <a:xfrm>
            <a:off x="884899" y="1617404"/>
            <a:ext cx="2743201" cy="771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The top-down annual engagement survey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02393-CE81-4640-A3E3-D2BFF68862E9}"/>
              </a:ext>
            </a:extLst>
          </p:cNvPr>
          <p:cNvSpPr/>
          <p:nvPr/>
        </p:nvSpPr>
        <p:spPr bwMode="auto">
          <a:xfrm>
            <a:off x="884898" y="2512137"/>
            <a:ext cx="2743201" cy="32692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124" charset="0"/>
              </a:rPr>
              <a:t>Once per year. Focus on management.  Rigid questions asked year after year.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itchFamily="12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124" charset="0"/>
              </a:rPr>
              <a:t>Focus on Benchmarking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2A488-DF8B-E34D-B69B-686439C708FD}"/>
              </a:ext>
            </a:extLst>
          </p:cNvPr>
          <p:cNvSpPr/>
          <p:nvPr/>
        </p:nvSpPr>
        <p:spPr bwMode="auto">
          <a:xfrm>
            <a:off x="4599036" y="1617404"/>
            <a:ext cx="2743201" cy="771833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Pulse surveys with intelligent sensing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F86A2-ACF9-4444-98A7-E1798E5627E8}"/>
              </a:ext>
            </a:extLst>
          </p:cNvPr>
          <p:cNvSpPr/>
          <p:nvPr/>
        </p:nvSpPr>
        <p:spPr bwMode="auto">
          <a:xfrm>
            <a:off x="4599036" y="1002887"/>
            <a:ext cx="2743201" cy="5334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Engagement 2.0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87BDCA-5A8C-8A41-8D43-6C694E61B0B4}"/>
              </a:ext>
            </a:extLst>
          </p:cNvPr>
          <p:cNvSpPr/>
          <p:nvPr/>
        </p:nvSpPr>
        <p:spPr bwMode="auto">
          <a:xfrm>
            <a:off x="4599035" y="2549004"/>
            <a:ext cx="2743201" cy="3269228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124" charset="0"/>
              </a:rPr>
              <a:t>Agile survey as needed. Pulse regular basis.  Feedback on mobile or apps. AI-based action plans.  Immediate feedback.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chemeClr val="bg1"/>
              </a:solidFill>
              <a:latin typeface="Arial" pitchFamily="12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124" charset="0"/>
              </a:rPr>
              <a:t>Focus on Feedback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FB8BA-DC4A-1F4A-AD64-C03A495D2D6E}"/>
              </a:ext>
            </a:extLst>
          </p:cNvPr>
          <p:cNvSpPr/>
          <p:nvPr/>
        </p:nvSpPr>
        <p:spPr bwMode="auto">
          <a:xfrm>
            <a:off x="8165689" y="981993"/>
            <a:ext cx="2743201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Engagement 3.0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46DDDE-DC2F-1D49-AD81-DA437F0C66E3}"/>
              </a:ext>
            </a:extLst>
          </p:cNvPr>
          <p:cNvSpPr/>
          <p:nvPr/>
        </p:nvSpPr>
        <p:spPr bwMode="auto">
          <a:xfrm>
            <a:off x="8165688" y="1619855"/>
            <a:ext cx="2743201" cy="7718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124" charset="0"/>
              </a:rPr>
              <a:t>Intelligent nudges, Focus on everyone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38A21A-0AA0-F74F-8BA4-30790A25E8B5}"/>
              </a:ext>
            </a:extLst>
          </p:cNvPr>
          <p:cNvSpPr/>
          <p:nvPr/>
        </p:nvSpPr>
        <p:spPr bwMode="auto">
          <a:xfrm>
            <a:off x="8165688" y="2601848"/>
            <a:ext cx="2743201" cy="326922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124" charset="0"/>
              </a:rPr>
              <a:t>Many sources of data. Recommendations driven by nudge and suggestion.  Open to HRMS, and other behavioral data.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chemeClr val="bg1"/>
              </a:solidFill>
              <a:latin typeface="Arial" pitchFamily="12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124" charset="0"/>
              </a:rPr>
              <a:t>Focus on Action </a:t>
            </a:r>
          </a:p>
        </p:txBody>
      </p:sp>
    </p:spTree>
    <p:extLst>
      <p:ext uri="{BB962C8B-B14F-4D97-AF65-F5344CB8AC3E}">
        <p14:creationId xmlns:p14="http://schemas.microsoft.com/office/powerpoint/2010/main" val="31438951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1">
  <a:themeElements>
    <a:clrScheme name="2018-ALM-CorpColor">
      <a:dk1>
        <a:srgbClr val="555759"/>
      </a:dk1>
      <a:lt1>
        <a:srgbClr val="FFFFFF"/>
      </a:lt1>
      <a:dk2>
        <a:srgbClr val="262262"/>
      </a:dk2>
      <a:lt2>
        <a:srgbClr val="DEDEDE"/>
      </a:lt2>
      <a:accent1>
        <a:srgbClr val="5B8AB5"/>
      </a:accent1>
      <a:accent2>
        <a:srgbClr val="0E524D"/>
      </a:accent2>
      <a:accent3>
        <a:srgbClr val="00548B"/>
      </a:accent3>
      <a:accent4>
        <a:srgbClr val="EE3134"/>
      </a:accent4>
      <a:accent5>
        <a:srgbClr val="555759"/>
      </a:accent5>
      <a:accent6>
        <a:srgbClr val="ED7700"/>
      </a:accent6>
      <a:hlink>
        <a:srgbClr val="0082EE"/>
      </a:hlink>
      <a:folHlink>
        <a:srgbClr val="EE31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60000"/>
            <a:lumOff val="4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smtClean="0"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4" charset="0"/>
          </a:defRPr>
        </a:defPPr>
      </a:lstStyle>
    </a:lnDef>
  </a:objectDefaults>
  <a:extraClrSchemeLst/>
  <a:custClrLst>
    <a:custClr name="Black">
      <a:srgbClr val="000000"/>
    </a:custClr>
    <a:custClr name="Red 187">
      <a:srgbClr val="AD1E2D"/>
    </a:custClr>
    <a:custClr name="Orange 143">
      <a:srgbClr val="F6B436"/>
    </a:custClr>
    <a:custClr name="Green 370">
      <a:srgbClr val="5F8B00"/>
    </a:custClr>
    <a:custClr name="Blue 315">
      <a:srgbClr val="006680"/>
    </a:custClr>
    <a:custClr name="Blue 286">
      <a:srgbClr val="005DAA"/>
    </a:custClr>
    <a:custClr name="Blue 284">
      <a:srgbClr val="1E8AE7"/>
    </a:custClr>
    <a:custClr name="Blue 629">
      <a:srgbClr val="98D2DD"/>
    </a:custClr>
    <a:custClr name="Purple 272">
      <a:srgbClr val="7474C1"/>
    </a:custClr>
    <a:custClr name="Purple 269">
      <a:srgbClr val="522D6D"/>
    </a:custClr>
  </a:custClrLst>
  <a:extLst>
    <a:ext uri="{05A4C25C-085E-4340-85A3-A5531E510DB2}">
      <thm15:themeFamily xmlns:thm15="http://schemas.microsoft.com/office/thememl/2012/main" name="2019-Event-starter_template-1.potx" id="{99B1836F-0BA7-482D-9EB3-C63BF7ADAF53}" vid="{C7DDF96E-F1D2-473B-A8E7-8DA7C6A157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2B28746847D4E968F4FF7852D39B7" ma:contentTypeVersion="1639" ma:contentTypeDescription="Create a new document." ma:contentTypeScope="" ma:versionID="51985aba430b3c93a975c932b5650a91">
  <xsd:schema xmlns:xsd="http://www.w3.org/2001/XMLSchema" xmlns:xs="http://www.w3.org/2001/XMLSchema" xmlns:p="http://schemas.microsoft.com/office/2006/metadata/properties" xmlns:ns2="e675d016-a96d-4979-960f-5ef7bf40afc5" xmlns:ns3="88430d36-5ffd-4273-95ad-78af6cb95016" targetNamespace="http://schemas.microsoft.com/office/2006/metadata/properties" ma:root="true" ma:fieldsID="be420f8645ce38dd06f2d0531f3b60df" ns2:_="" ns3:_="">
    <xsd:import namespace="e675d016-a96d-4979-960f-5ef7bf40afc5"/>
    <xsd:import namespace="88430d36-5ffd-4273-95ad-78af6cb950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d016-a96d-4979-960f-5ef7bf40a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30d36-5ffd-4273-95ad-78af6cb950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90397A-C137-4314-A6F5-1B167ADF5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d016-a96d-4979-960f-5ef7bf40afc5"/>
    <ds:schemaRef ds:uri="88430d36-5ffd-4273-95ad-78af6cb950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47B096-0CD0-427B-8FE3-F8DA5AC296C2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88430d36-5ffd-4273-95ad-78af6cb95016"/>
    <ds:schemaRef ds:uri="e675d016-a96d-4979-960f-5ef7bf40afc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B93D63-D3D0-4D1B-B959-B1181241AC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2019-Event-starter_template-1 (1)</Template>
  <TotalTime>11277</TotalTime>
  <Words>762</Words>
  <Application>Microsoft Office PowerPoint</Application>
  <PresentationFormat>Widescreen</PresentationFormat>
  <Paragraphs>163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Adonis</vt:lpstr>
      <vt:lpstr>Arial</vt:lpstr>
      <vt:lpstr>Arial Unicode MS</vt:lpstr>
      <vt:lpstr>Calibri</vt:lpstr>
      <vt:lpstr>Helvetica Neue LT W1G 35 Thin</vt:lpstr>
      <vt:lpstr>Helvetica Neue LT W1G 45 Light</vt:lpstr>
      <vt:lpstr>Helvetica Neue LT W1G 55 Roman</vt:lpstr>
      <vt:lpstr>Symbol</vt:lpstr>
      <vt:lpstr>Theme1</vt:lpstr>
      <vt:lpstr> SDHR Forum</vt:lpstr>
      <vt:lpstr>Agenda</vt:lpstr>
      <vt:lpstr>Why Does Engagement Matter</vt:lpstr>
      <vt:lpstr>PowerPoint Presentation</vt:lpstr>
      <vt:lpstr>What is Employee Engagement?</vt:lpstr>
      <vt:lpstr>Employee Satisfaction vs. Employee Engagement</vt:lpstr>
      <vt:lpstr>Components of Employee Engagement</vt:lpstr>
      <vt:lpstr>Employee Engagement Framework</vt:lpstr>
      <vt:lpstr>Employee Engagement - Maturity Model</vt:lpstr>
      <vt:lpstr>PowerPoint Presentation</vt:lpstr>
      <vt:lpstr>PowerPoint Presentation</vt:lpstr>
      <vt:lpstr>What We Measure</vt:lpstr>
      <vt:lpstr>PowerPoint Presentation</vt:lpstr>
      <vt:lpstr>Survey Process and Responding to Feedback</vt:lpstr>
      <vt:lpstr>PowerPoint Presentation</vt:lpstr>
      <vt:lpstr>Roles and Responsibilities  </vt:lpstr>
      <vt:lpstr>PowerPoint Presentation</vt:lpstr>
      <vt:lpstr>Accountability Enablers</vt:lpstr>
      <vt:lpstr>The Hawthorne Effect </vt:lpstr>
      <vt:lpstr>Role of Manager: Glint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 Bold Flush Right</dc:title>
  <dc:creator>Akhoury, Abhinav</dc:creator>
  <cp:lastModifiedBy>Sina Trada</cp:lastModifiedBy>
  <cp:revision>262</cp:revision>
  <cp:lastPrinted>2018-12-17T17:09:18Z</cp:lastPrinted>
  <dcterms:created xsi:type="dcterms:W3CDTF">2018-10-16T15:22:40Z</dcterms:created>
  <dcterms:modified xsi:type="dcterms:W3CDTF">2019-06-20T21:51:45Z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0x0101003902B28746847D4E968F4FF7852D39B7</vt:lpwstr>
  </property>
</Properties>
</file>